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0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12192000" cy="6858000"/>
  <p:notesSz cx="6858000" cy="9144000"/>
  <p:embeddedFontLst>
    <p:embeddedFont>
      <p:font typeface="Gill Sans" panose="020B0604020202020204" charset="0"/>
      <p:regular r:id="rId15"/>
      <p:bold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jzlKhwxeqsiQbcFRiXuP4jdrSC1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customschemas.google.com/relationships/presentationmetadata" Target="metadata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font" Target="fonts/font1.fntdata"/><Relationship Id="rId23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Drabik" userId="763655e4-6852-4e30-b8c6-2856213343ea" providerId="ADAL" clId="{6B5E3210-BB95-4E26-B161-64CB659B8CBC}"/>
    <pc:docChg chg="undo custSel addSld delSld modSld">
      <pc:chgData name="Damian Drabik" userId="763655e4-6852-4e30-b8c6-2856213343ea" providerId="ADAL" clId="{6B5E3210-BB95-4E26-B161-64CB659B8CBC}" dt="2024-03-08T10:46:23.298" v="1427" actId="47"/>
      <pc:docMkLst>
        <pc:docMk/>
      </pc:docMkLst>
      <pc:sldChg chg="modSp mod">
        <pc:chgData name="Damian Drabik" userId="763655e4-6852-4e30-b8c6-2856213343ea" providerId="ADAL" clId="{6B5E3210-BB95-4E26-B161-64CB659B8CBC}" dt="2024-03-08T09:17:11.949" v="3" actId="1076"/>
        <pc:sldMkLst>
          <pc:docMk/>
          <pc:sldMk cId="0" sldId="258"/>
        </pc:sldMkLst>
        <pc:spChg chg="mod">
          <ac:chgData name="Damian Drabik" userId="763655e4-6852-4e30-b8c6-2856213343ea" providerId="ADAL" clId="{6B5E3210-BB95-4E26-B161-64CB659B8CBC}" dt="2024-03-08T09:17:08.304" v="2" actId="1076"/>
          <ac:spMkLst>
            <pc:docMk/>
            <pc:sldMk cId="0" sldId="258"/>
            <ac:spMk id="120" creationId="{00000000-0000-0000-0000-000000000000}"/>
          </ac:spMkLst>
        </pc:spChg>
        <pc:spChg chg="mod">
          <ac:chgData name="Damian Drabik" userId="763655e4-6852-4e30-b8c6-2856213343ea" providerId="ADAL" clId="{6B5E3210-BB95-4E26-B161-64CB659B8CBC}" dt="2024-03-08T09:17:11.949" v="3" actId="1076"/>
          <ac:spMkLst>
            <pc:docMk/>
            <pc:sldMk cId="0" sldId="258"/>
            <ac:spMk id="123" creationId="{00000000-0000-0000-0000-000000000000}"/>
          </ac:spMkLst>
        </pc:spChg>
      </pc:sldChg>
      <pc:sldChg chg="modSp mod">
        <pc:chgData name="Damian Drabik" userId="763655e4-6852-4e30-b8c6-2856213343ea" providerId="ADAL" clId="{6B5E3210-BB95-4E26-B161-64CB659B8CBC}" dt="2024-03-08T09:21:21.143" v="210" actId="1076"/>
        <pc:sldMkLst>
          <pc:docMk/>
          <pc:sldMk cId="0" sldId="261"/>
        </pc:sldMkLst>
        <pc:spChg chg="mod">
          <ac:chgData name="Damian Drabik" userId="763655e4-6852-4e30-b8c6-2856213343ea" providerId="ADAL" clId="{6B5E3210-BB95-4E26-B161-64CB659B8CBC}" dt="2024-03-08T09:21:21.143" v="210" actId="1076"/>
          <ac:spMkLst>
            <pc:docMk/>
            <pc:sldMk cId="0" sldId="261"/>
            <ac:spMk id="153" creationId="{00000000-0000-0000-0000-000000000000}"/>
          </ac:spMkLst>
        </pc:spChg>
      </pc:sldChg>
      <pc:sldChg chg="modSp mod">
        <pc:chgData name="Damian Drabik" userId="763655e4-6852-4e30-b8c6-2856213343ea" providerId="ADAL" clId="{6B5E3210-BB95-4E26-B161-64CB659B8CBC}" dt="2024-03-08T09:25:45.282" v="495" actId="255"/>
        <pc:sldMkLst>
          <pc:docMk/>
          <pc:sldMk cId="0" sldId="262"/>
        </pc:sldMkLst>
        <pc:spChg chg="mod">
          <ac:chgData name="Damian Drabik" userId="763655e4-6852-4e30-b8c6-2856213343ea" providerId="ADAL" clId="{6B5E3210-BB95-4E26-B161-64CB659B8CBC}" dt="2024-03-08T09:25:45.282" v="495" actId="255"/>
          <ac:spMkLst>
            <pc:docMk/>
            <pc:sldMk cId="0" sldId="262"/>
            <ac:spMk id="163" creationId="{00000000-0000-0000-0000-000000000000}"/>
          </ac:spMkLst>
        </pc:spChg>
      </pc:sldChg>
      <pc:sldChg chg="modSp mod">
        <pc:chgData name="Damian Drabik" userId="763655e4-6852-4e30-b8c6-2856213343ea" providerId="ADAL" clId="{6B5E3210-BB95-4E26-B161-64CB659B8CBC}" dt="2024-03-08T09:27:11.510" v="496" actId="1076"/>
        <pc:sldMkLst>
          <pc:docMk/>
          <pc:sldMk cId="0" sldId="263"/>
        </pc:sldMkLst>
        <pc:spChg chg="mod">
          <ac:chgData name="Damian Drabik" userId="763655e4-6852-4e30-b8c6-2856213343ea" providerId="ADAL" clId="{6B5E3210-BB95-4E26-B161-64CB659B8CBC}" dt="2024-03-08T09:27:11.510" v="496" actId="1076"/>
          <ac:spMkLst>
            <pc:docMk/>
            <pc:sldMk cId="0" sldId="263"/>
            <ac:spMk id="173" creationId="{00000000-0000-0000-0000-000000000000}"/>
          </ac:spMkLst>
        </pc:spChg>
      </pc:sldChg>
      <pc:sldChg chg="modSp mod">
        <pc:chgData name="Damian Drabik" userId="763655e4-6852-4e30-b8c6-2856213343ea" providerId="ADAL" clId="{6B5E3210-BB95-4E26-B161-64CB659B8CBC}" dt="2024-03-08T09:18:31.077" v="5" actId="1076"/>
        <pc:sldMkLst>
          <pc:docMk/>
          <pc:sldMk cId="0" sldId="265"/>
        </pc:sldMkLst>
        <pc:spChg chg="mod">
          <ac:chgData name="Damian Drabik" userId="763655e4-6852-4e30-b8c6-2856213343ea" providerId="ADAL" clId="{6B5E3210-BB95-4E26-B161-64CB659B8CBC}" dt="2024-03-08T09:18:31.077" v="5" actId="1076"/>
          <ac:spMkLst>
            <pc:docMk/>
            <pc:sldMk cId="0" sldId="265"/>
            <ac:spMk id="193" creationId="{00000000-0000-0000-0000-000000000000}"/>
          </ac:spMkLst>
        </pc:spChg>
      </pc:sldChg>
      <pc:sldChg chg="modSp add del mod">
        <pc:chgData name="Damian Drabik" userId="763655e4-6852-4e30-b8c6-2856213343ea" providerId="ADAL" clId="{6B5E3210-BB95-4E26-B161-64CB659B8CBC}" dt="2024-03-08T10:46:23.298" v="1427" actId="47"/>
        <pc:sldMkLst>
          <pc:docMk/>
          <pc:sldMk cId="2551951338" sldId="266"/>
        </pc:sldMkLst>
        <pc:spChg chg="mod">
          <ac:chgData name="Damian Drabik" userId="763655e4-6852-4e30-b8c6-2856213343ea" providerId="ADAL" clId="{6B5E3210-BB95-4E26-B161-64CB659B8CBC}" dt="2024-03-08T09:29:53.327" v="552" actId="20577"/>
          <ac:spMkLst>
            <pc:docMk/>
            <pc:sldMk cId="2551951338" sldId="266"/>
            <ac:spMk id="173" creationId="{612E0C05-0C79-F367-2933-9773799F7CF7}"/>
          </ac:spMkLst>
        </pc:spChg>
      </pc:sldChg>
      <pc:sldChg chg="modSp add mod">
        <pc:chgData name="Damian Drabik" userId="763655e4-6852-4e30-b8c6-2856213343ea" providerId="ADAL" clId="{6B5E3210-BB95-4E26-B161-64CB659B8CBC}" dt="2024-03-08T10:10:05.432" v="1426" actId="255"/>
        <pc:sldMkLst>
          <pc:docMk/>
          <pc:sldMk cId="1833623844" sldId="267"/>
        </pc:sldMkLst>
        <pc:spChg chg="mod">
          <ac:chgData name="Damian Drabik" userId="763655e4-6852-4e30-b8c6-2856213343ea" providerId="ADAL" clId="{6B5E3210-BB95-4E26-B161-64CB659B8CBC}" dt="2024-03-08T09:39:05.476" v="611" actId="20577"/>
          <ac:spMkLst>
            <pc:docMk/>
            <pc:sldMk cId="1833623844" sldId="267"/>
            <ac:spMk id="192" creationId="{1425B8E4-2BAD-7FF7-A338-5F4694AE6C92}"/>
          </ac:spMkLst>
        </pc:spChg>
        <pc:spChg chg="mod">
          <ac:chgData name="Damian Drabik" userId="763655e4-6852-4e30-b8c6-2856213343ea" providerId="ADAL" clId="{6B5E3210-BB95-4E26-B161-64CB659B8CBC}" dt="2024-03-08T10:10:05.432" v="1426" actId="255"/>
          <ac:spMkLst>
            <pc:docMk/>
            <pc:sldMk cId="1833623844" sldId="267"/>
            <ac:spMk id="193" creationId="{70A99A42-D107-D6D0-F467-D1B939CCD07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>
          <a:extLst>
            <a:ext uri="{FF2B5EF4-FFF2-40B4-BE49-F238E27FC236}">
              <a16:creationId xmlns:a16="http://schemas.microsoft.com/office/drawing/2014/main" id="{AE9348BE-125D-38BD-1DFE-29DC4AD7AC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0:notes">
            <a:extLst>
              <a:ext uri="{FF2B5EF4-FFF2-40B4-BE49-F238E27FC236}">
                <a16:creationId xmlns:a16="http://schemas.microsoft.com/office/drawing/2014/main" id="{FEE88ECB-112F-7253-906B-6E63BCC2134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0:notes">
            <a:extLst>
              <a:ext uri="{FF2B5EF4-FFF2-40B4-BE49-F238E27FC236}">
                <a16:creationId xmlns:a16="http://schemas.microsoft.com/office/drawing/2014/main" id="{5882F009-67C1-E92C-0C76-65C8CD31280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7881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bg>
      <p:bgPr>
        <a:solidFill>
          <a:schemeClr val="accent2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74300" tIns="182875" rIns="274300" bIns="182875" anchor="ctr" anchorCtr="1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  <a:defRPr sz="38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4"/>
          <p:cNvSpPr txBox="1"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EFEFE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4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4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PICTURE_WITH_CAPTIO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1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200"/>
              <a:buFont typeface="Gill Sans"/>
              <a:buNone/>
              <a:defRPr sz="22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22"/>
          <p:cNvSpPr>
            <a:spLocks noGrp="1"/>
          </p:cNvSpPr>
          <p:nvPr>
            <p:ph type="pic" idx="2"/>
          </p:nvPr>
        </p:nvSpPr>
        <p:spPr>
          <a:xfrm>
            <a:off x="6095999" y="0"/>
            <a:ext cx="6102097" cy="6858000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82" name="Google Shape;82;p22"/>
          <p:cNvSpPr txBox="1">
            <a:spLocks noGrp="1"/>
          </p:cNvSpPr>
          <p:nvPr>
            <p:ph type="body" idx="1"/>
          </p:nvPr>
        </p:nvSpPr>
        <p:spPr>
          <a:xfrm>
            <a:off x="1115568" y="3549918"/>
            <a:ext cx="3794760" cy="2194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3" name="Google Shape;83;p22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2"/>
          <p:cNvSpPr txBox="1">
            <a:spLocks noGrp="1"/>
          </p:cNvSpPr>
          <p:nvPr>
            <p:ph type="ftr" idx="11"/>
          </p:nvPr>
        </p:nvSpPr>
        <p:spPr>
          <a:xfrm>
            <a:off x="804672" y="6236208"/>
            <a:ext cx="5124797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2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3"/>
          <p:cNvSpPr txBox="1"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3"/>
          <p:cNvSpPr txBox="1">
            <a:spLocks noGrp="1"/>
          </p:cNvSpPr>
          <p:nvPr>
            <p:ph type="body" idx="1"/>
          </p:nvPr>
        </p:nvSpPr>
        <p:spPr>
          <a:xfrm rot="5400000">
            <a:off x="4545009" y="324172"/>
            <a:ext cx="3101983" cy="7729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23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23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3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4"/>
          <p:cNvSpPr txBox="1">
            <a:spLocks noGrp="1"/>
          </p:cNvSpPr>
          <p:nvPr>
            <p:ph type="title"/>
          </p:nvPr>
        </p:nvSpPr>
        <p:spPr>
          <a:xfrm rot="5400000">
            <a:off x="6810676" y="2779696"/>
            <a:ext cx="4983480" cy="1298608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4"/>
          <p:cNvSpPr txBox="1">
            <a:spLocks noGrp="1"/>
          </p:cNvSpPr>
          <p:nvPr>
            <p:ph type="body" idx="1"/>
          </p:nvPr>
        </p:nvSpPr>
        <p:spPr>
          <a:xfrm rot="5400000">
            <a:off x="2838641" y="329756"/>
            <a:ext cx="4983480" cy="6198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24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24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4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body" idx="1"/>
          </p:nvPr>
        </p:nvSpPr>
        <p:spPr>
          <a:xfrm>
            <a:off x="1581912" y="2638044"/>
            <a:ext cx="4271771" cy="3101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body" idx="2"/>
          </p:nvPr>
        </p:nvSpPr>
        <p:spPr>
          <a:xfrm>
            <a:off x="6338315" y="2638044"/>
            <a:ext cx="4270247" cy="3101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5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5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5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 type="obj">
  <p:cSld name="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6"/>
          <p:cNvSpPr txBox="1"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6"/>
          <p:cNvSpPr txBox="1"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6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6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6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bg>
      <p:bgPr>
        <a:solidFill>
          <a:schemeClr val="accent2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74300" tIns="182875" rIns="274300" bIns="182875" anchor="ctr" anchorCtr="1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  <a:defRPr sz="38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3"/>
          <p:cNvSpPr txBox="1"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EFEFE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3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3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SECTION_HEADER">
    <p:bg>
      <p:bgPr>
        <a:solidFill>
          <a:schemeClr val="accent1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7"/>
          <p:cNvSpPr txBox="1"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74300" tIns="182875" rIns="274300" bIns="182875" anchor="ctr" anchorCtr="1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800"/>
              <a:buFont typeface="Gill Sans"/>
              <a:buNone/>
              <a:defRPr sz="38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17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7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ównanie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8"/>
          <p:cNvSpPr txBox="1"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sz="1900" b="0" cap="none">
                <a:solidFill>
                  <a:srgbClr val="6B889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18"/>
          <p:cNvSpPr txBox="1">
            <a:spLocks noGrp="1"/>
          </p:cNvSpPr>
          <p:nvPr>
            <p:ph type="body" idx="2"/>
          </p:nvPr>
        </p:nvSpPr>
        <p:spPr>
          <a:xfrm>
            <a:off x="1583436" y="3143250"/>
            <a:ext cx="4270248" cy="2596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18"/>
          <p:cNvSpPr txBox="1">
            <a:spLocks noGrp="1"/>
          </p:cNvSpPr>
          <p:nvPr>
            <p:ph type="body" idx="3"/>
          </p:nvPr>
        </p:nvSpPr>
        <p:spPr>
          <a:xfrm>
            <a:off x="6338316" y="3143250"/>
            <a:ext cx="4253484" cy="2596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/>
            </a:lvl5pPr>
            <a:lvl6pPr marL="2743200" lvl="5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4"/>
          </p:nvPr>
        </p:nvSpPr>
        <p:spPr>
          <a:xfrm>
            <a:off x="6338316" y="2313433"/>
            <a:ext cx="4270248" cy="704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1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sz="1900" b="0" cap="none">
                <a:solidFill>
                  <a:srgbClr val="6B8890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ITLE_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9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0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0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wartość z podpisem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21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21"/>
          <p:cNvSpPr txBox="1"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1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200"/>
              <a:buFont typeface="Gill Sans"/>
              <a:buNone/>
              <a:defRPr sz="22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1"/>
          <p:cNvSpPr txBox="1">
            <a:spLocks noGrp="1"/>
          </p:cNvSpPr>
          <p:nvPr>
            <p:ph type="body" idx="1"/>
          </p:nvPr>
        </p:nvSpPr>
        <p:spPr>
          <a:xfrm>
            <a:off x="6736080" y="804672"/>
            <a:ext cx="4815840" cy="5248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925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00"/>
              <a:buChar char="•"/>
              <a:defRPr sz="1900">
                <a:solidFill>
                  <a:schemeClr val="dk1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2pPr>
            <a:lvl3pPr marL="1371600" lvl="2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3pPr>
            <a:lvl4pPr marL="1828800" lvl="3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4pPr>
            <a:lvl5pPr marL="2286000" lvl="4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chemeClr val="dk1"/>
                </a:solidFill>
              </a:defRPr>
            </a:lvl5pPr>
            <a:lvl6pPr marL="2743200" lvl="5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74" name="Google Shape;74;p21"/>
          <p:cNvSpPr txBox="1">
            <a:spLocks noGrp="1"/>
          </p:cNvSpPr>
          <p:nvPr>
            <p:ph type="body" idx="2"/>
          </p:nvPr>
        </p:nvSpPr>
        <p:spPr>
          <a:xfrm>
            <a:off x="1115568" y="3549918"/>
            <a:ext cx="3794760" cy="2194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5" name="Google Shape;75;p21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ftr" idx="11"/>
          </p:nvPr>
        </p:nvSpPr>
        <p:spPr>
          <a:xfrm>
            <a:off x="804672" y="6236208"/>
            <a:ext cx="5124797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/>
            </a:lvl1pPr>
            <a:lvl2pPr marL="0" lvl="1" indent="0" algn="ctr">
              <a:spcBef>
                <a:spcPts val="0"/>
              </a:spcBef>
              <a:buNone/>
              <a:defRPr/>
            </a:lvl2pPr>
            <a:lvl3pPr marL="0" lvl="2" indent="0" algn="ctr">
              <a:spcBef>
                <a:spcPts val="0"/>
              </a:spcBef>
              <a:buNone/>
              <a:defRPr/>
            </a:lvl3pPr>
            <a:lvl4pPr marL="0" lvl="3" indent="0" algn="ctr">
              <a:spcBef>
                <a:spcPts val="0"/>
              </a:spcBef>
              <a:buNone/>
              <a:defRPr/>
            </a:lvl4pPr>
            <a:lvl5pPr marL="0" lvl="4" indent="0" algn="ctr">
              <a:spcBef>
                <a:spcPts val="0"/>
              </a:spcBef>
              <a:buNone/>
              <a:defRPr/>
            </a:lvl5pPr>
            <a:lvl6pPr marL="0" lvl="5" indent="0" algn="ctr">
              <a:spcBef>
                <a:spcPts val="0"/>
              </a:spcBef>
              <a:buNone/>
              <a:defRPr/>
            </a:lvl6pPr>
            <a:lvl7pPr marL="0" lvl="6" indent="0" algn="ctr">
              <a:spcBef>
                <a:spcPts val="0"/>
              </a:spcBef>
              <a:buNone/>
              <a:defRPr/>
            </a:lvl7pPr>
            <a:lvl8pPr marL="0" lvl="7" indent="0" algn="ctr">
              <a:spcBef>
                <a:spcPts val="0"/>
              </a:spcBef>
              <a:buNone/>
              <a:defRPr/>
            </a:lvl8pPr>
            <a:lvl9pPr marL="0" lvl="8" indent="0" algn="ctr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  <a:defRPr sz="2800" b="0" i="0" u="none" strike="noStrike" cap="non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3" name="Google Shape;13;p12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4" name="Google Shape;14;p12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  <a:defRPr sz="2800" b="0" i="0" u="none" strike="noStrike" cap="non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dt" idx="10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ftr" idx="11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5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26" name="Google Shape;26;p11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ctrTitle"/>
          </p:nvPr>
        </p:nvSpPr>
        <p:spPr>
          <a:xfrm>
            <a:off x="1608512" y="1613613"/>
            <a:ext cx="8974975" cy="2528596"/>
          </a:xfrm>
          <a:prstGeom prst="rect">
            <a:avLst/>
          </a:prstGeom>
          <a:solidFill>
            <a:srgbClr val="FFFFFF"/>
          </a:solidFill>
          <a:ln w="38100" cap="flat" cmpd="sng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74300" tIns="182875" rIns="274300" bIns="182875" anchor="ctr" anchorCtr="1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Gill Sans"/>
              <a:buNone/>
            </a:pPr>
            <a:r>
              <a:rPr lang="pl-PL" sz="2400"/>
              <a:t>FORMY ZJAWISKOWE PRZESTĘPSTWA</a:t>
            </a:r>
            <a:endParaRPr/>
          </a:p>
        </p:txBody>
      </p:sp>
      <p:sp>
        <p:nvSpPr>
          <p:cNvPr id="103" name="Google Shape;103;p1"/>
          <p:cNvSpPr txBox="1"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/>
          </a:p>
          <a:p>
            <a:pPr marL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pl-PL"/>
              <a:t>Mgr Damian Drabik</a:t>
            </a:r>
            <a:endParaRPr/>
          </a:p>
          <a:p>
            <a:pPr marL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pl-PL"/>
              <a:t>Katedra Prawa Karnego Materialnego WPAiE UWr</a:t>
            </a:r>
            <a:endParaRPr/>
          </a:p>
        </p:txBody>
      </p:sp>
      <p:sp>
        <p:nvSpPr>
          <p:cNvPr id="104" name="Google Shape;104;p1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1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0" name="Google Shape;190;p10"/>
          <p:cNvSpPr/>
          <p:nvPr/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1" name="Google Shape;191;p10"/>
          <p:cNvSpPr/>
          <p:nvPr/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2" name="Google Shape;192;p10"/>
          <p:cNvSpPr txBox="1"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pl-PL"/>
              <a:t>POMOCNICTWO </a:t>
            </a:r>
            <a:endParaRPr/>
          </a:p>
        </p:txBody>
      </p:sp>
      <p:sp>
        <p:nvSpPr>
          <p:cNvPr id="193" name="Google Shape;193;p10"/>
          <p:cNvSpPr txBox="1">
            <a:spLocks noGrp="1"/>
          </p:cNvSpPr>
          <p:nvPr>
            <p:ph type="body" idx="1"/>
          </p:nvPr>
        </p:nvSpPr>
        <p:spPr>
          <a:xfrm>
            <a:off x="1706244" y="1843590"/>
            <a:ext cx="8779512" cy="2879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pl-PL" sz="2200" dirty="0">
                <a:solidFill>
                  <a:srgbClr val="404040"/>
                </a:solidFill>
              </a:rPr>
              <a:t>Pomocnik, udzielając wsparcia materialnego bądź niematerialnego, obiektywnie ułatwia innej osobie popełnienie czynu zabronionego, przy czym takie ułatwienie musi mieć miejsce przed, a najpóźniej w trakcie realizacji znamion.</a:t>
            </a:r>
            <a:endParaRPr dirty="0"/>
          </a:p>
          <a:p>
            <a:pPr marL="228600" lvl="0" indent="-228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pl-PL" sz="2200" dirty="0">
                <a:solidFill>
                  <a:srgbClr val="404040"/>
                </a:solidFill>
              </a:rPr>
              <a:t>Pomocnictwo może przybrać formę pomocnictwa psychicznego (np. umacnianie w zamiarze popełnienia czynu zabronionego) lub fizycznego (np. dostarczenie środków służących do popełnienia czynu zabronionego).</a:t>
            </a:r>
            <a:endParaRPr dirty="0"/>
          </a:p>
          <a:p>
            <a:pPr marL="228600" lvl="0" indent="-228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pl-PL" sz="2200" dirty="0">
                <a:solidFill>
                  <a:srgbClr val="404040"/>
                </a:solidFill>
              </a:rPr>
              <a:t>Pomocnictwo jest możliwe zarówno w zamiarze bezpośrednim, jak i ewentualnym, niemożliwe jest natomiast pomocnictwo nieumyślne.</a:t>
            </a:r>
            <a:endParaRPr dirty="0"/>
          </a:p>
        </p:txBody>
      </p:sp>
      <p:sp>
        <p:nvSpPr>
          <p:cNvPr id="194" name="Google Shape;194;p10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8">
          <a:extLst>
            <a:ext uri="{FF2B5EF4-FFF2-40B4-BE49-F238E27FC236}">
              <a16:creationId xmlns:a16="http://schemas.microsoft.com/office/drawing/2014/main" id="{BE3F454F-AE05-491A-ECBC-42D4FFB5A1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0">
            <a:extLst>
              <a:ext uri="{FF2B5EF4-FFF2-40B4-BE49-F238E27FC236}">
                <a16:creationId xmlns:a16="http://schemas.microsoft.com/office/drawing/2014/main" id="{816DB376-B2EF-3E2C-3C40-F79560A2A2E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0" name="Google Shape;190;p10">
            <a:extLst>
              <a:ext uri="{FF2B5EF4-FFF2-40B4-BE49-F238E27FC236}">
                <a16:creationId xmlns:a16="http://schemas.microsoft.com/office/drawing/2014/main" id="{67BB1760-B0C3-40D6-9F95-51AE6B9C7F2D}"/>
              </a:ext>
            </a:extLst>
          </p:cNvPr>
          <p:cNvSpPr/>
          <p:nvPr/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1" name="Google Shape;191;p10">
            <a:extLst>
              <a:ext uri="{FF2B5EF4-FFF2-40B4-BE49-F238E27FC236}">
                <a16:creationId xmlns:a16="http://schemas.microsoft.com/office/drawing/2014/main" id="{72F07DC7-B90E-52DE-5E81-60C5D3247256}"/>
              </a:ext>
            </a:extLst>
          </p:cNvPr>
          <p:cNvSpPr/>
          <p:nvPr/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2" name="Google Shape;192;p10">
            <a:extLst>
              <a:ext uri="{FF2B5EF4-FFF2-40B4-BE49-F238E27FC236}">
                <a16:creationId xmlns:a16="http://schemas.microsoft.com/office/drawing/2014/main" id="{1425B8E4-2BAD-7FF7-A338-5F4694AE6C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pl-PL" dirty="0"/>
              <a:t>INDYWIDUALIZACJA ODPOWIEDZIALNOŚĆI </a:t>
            </a:r>
            <a:endParaRPr dirty="0"/>
          </a:p>
        </p:txBody>
      </p:sp>
      <p:sp>
        <p:nvSpPr>
          <p:cNvPr id="193" name="Google Shape;193;p10">
            <a:extLst>
              <a:ext uri="{FF2B5EF4-FFF2-40B4-BE49-F238E27FC236}">
                <a16:creationId xmlns:a16="http://schemas.microsoft.com/office/drawing/2014/main" id="{70A99A42-D107-D6D0-F467-D1B939CCD07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706244" y="1843590"/>
            <a:ext cx="8779512" cy="2879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pl-PL" sz="2100" dirty="0"/>
              <a:t>Z zasady odpowiedzialności indywidualnej, ujętej w art. 20 k.k., wynikają dwie podstawowe konsekwencje:</a:t>
            </a:r>
          </a:p>
          <a:p>
            <a:pPr marL="685800" lvl="1" indent="-228600" algn="just">
              <a:spcBef>
                <a:spcPts val="0"/>
              </a:spcBef>
              <a:buSzPts val="2200"/>
            </a:pPr>
            <a:r>
              <a:rPr lang="pl-PL" sz="2100" dirty="0"/>
              <a:t>Każdy ze współdziałających odpowiada w zakresie swojej umyślności lub nieumyślności</a:t>
            </a:r>
          </a:p>
          <a:p>
            <a:pPr marL="685800" lvl="1" indent="-228600" algn="just">
              <a:spcBef>
                <a:spcPts val="0"/>
              </a:spcBef>
              <a:buSzPts val="2200"/>
            </a:pPr>
            <a:r>
              <a:rPr lang="pl-PL" sz="2100" dirty="0"/>
              <a:t>Odpowiedzialność ta jest niezależna od odpowiedzialności pozostałych współdziałających</a:t>
            </a:r>
          </a:p>
          <a:p>
            <a:pPr marL="2286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pl-PL" sz="2100" dirty="0"/>
              <a:t>Np. podżegacz nakłania do przestępstwa, które popełnione zostanie nieumyślnie lub jeden ze współsprawców działa z zamiarem bezpośrednim, zaś drugi z ewentualnym.</a:t>
            </a:r>
          </a:p>
          <a:p>
            <a:pPr marL="2286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pl-PL" sz="2100" dirty="0"/>
              <a:t>Brak odpowiedzialności jednego ze współsprawców nie wyklucza odpowiedzialności pozostałych i odwrotnie.</a:t>
            </a:r>
            <a:endParaRPr sz="2100" dirty="0"/>
          </a:p>
        </p:txBody>
      </p:sp>
      <p:sp>
        <p:nvSpPr>
          <p:cNvPr id="194" name="Google Shape;194;p10">
            <a:extLst>
              <a:ext uri="{FF2B5EF4-FFF2-40B4-BE49-F238E27FC236}">
                <a16:creationId xmlns:a16="http://schemas.microsoft.com/office/drawing/2014/main" id="{CBA3465C-FDC6-1D4F-8D14-BE16F2DDBC0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33623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"/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0" name="Google Shape;110;p2"/>
          <p:cNvSpPr/>
          <p:nvPr/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1" name="Google Shape;111;p2"/>
          <p:cNvSpPr txBox="1"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Gill Sans"/>
              <a:buNone/>
            </a:pPr>
            <a:r>
              <a:rPr lang="pl-PL" sz="1800">
                <a:solidFill>
                  <a:schemeClr val="lt1"/>
                </a:solidFill>
              </a:rPr>
              <a:t>SPRAWCZE I NIESPRAWCZE FORMY POPEŁNIENIA CZYNU ZABRONIONEGO</a:t>
            </a:r>
            <a:endParaRPr/>
          </a:p>
        </p:txBody>
      </p:sp>
      <p:sp>
        <p:nvSpPr>
          <p:cNvPr id="112" name="Google Shape;112;p2"/>
          <p:cNvSpPr/>
          <p:nvPr/>
        </p:nvSpPr>
        <p:spPr>
          <a:xfrm>
            <a:off x="4958725" y="1769786"/>
            <a:ext cx="3151317" cy="1822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Formy sprawcze (art. 18 § 1 k.k.):</a:t>
            </a:r>
            <a:endParaRPr/>
          </a:p>
          <a:p>
            <a:pPr marL="549646" marR="0" lvl="1" indent="-28575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pl-PL"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Sprawstwo pojedyncze</a:t>
            </a:r>
            <a:endParaRPr/>
          </a:p>
          <a:p>
            <a:pPr marL="549646" marR="0" lvl="1" indent="-28575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pl-PL"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Współsprawstwo</a:t>
            </a:r>
            <a:endParaRPr/>
          </a:p>
          <a:p>
            <a:pPr marL="549646" marR="0" lvl="1" indent="-28575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pl-PL"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Sprawstwo kierownicze</a:t>
            </a:r>
            <a:endParaRPr/>
          </a:p>
          <a:p>
            <a:pPr marL="549646" marR="0" lvl="1" indent="-28575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pl-PL"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Sprawstwo polecające</a:t>
            </a:r>
            <a:endParaRPr sz="2400" b="0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3" name="Google Shape;113;p2"/>
          <p:cNvSpPr/>
          <p:nvPr/>
        </p:nvSpPr>
        <p:spPr>
          <a:xfrm>
            <a:off x="8414471" y="1769786"/>
            <a:ext cx="2944408" cy="1822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Formy niesprawcze:</a:t>
            </a:r>
            <a:endParaRPr/>
          </a:p>
          <a:p>
            <a:pPr marL="549646" marR="0" lvl="1" indent="-28575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pl-PL"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Podżeganie (art. 18 § 2 k.k.)</a:t>
            </a:r>
            <a:endParaRPr/>
          </a:p>
          <a:p>
            <a:pPr marL="549646" marR="0" lvl="1" indent="-28575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pl-PL" sz="2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Pomocnictwo (art. 18 § 3 k.k.)</a:t>
            </a:r>
            <a:endParaRPr/>
          </a:p>
          <a:p>
            <a:pPr marL="0" marR="0" lvl="0" indent="0" algn="l" rtl="0">
              <a:spcBef>
                <a:spcPts val="444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4" name="Google Shape;114;p2"/>
          <p:cNvSpPr/>
          <p:nvPr/>
        </p:nvSpPr>
        <p:spPr>
          <a:xfrm>
            <a:off x="11011890" y="4373259"/>
            <a:ext cx="214910" cy="21491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z="522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2</a:t>
            </a:fld>
            <a:endParaRPr sz="522" b="0" i="0" u="none" strike="noStrike" cap="non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0" name="Google Shape;120;p3"/>
          <p:cNvSpPr/>
          <p:nvPr/>
        </p:nvSpPr>
        <p:spPr>
          <a:xfrm>
            <a:off x="1249680" y="1353834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1" name="Google Shape;121;p3"/>
          <p:cNvSpPr/>
          <p:nvPr/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2" name="Google Shape;122;p3"/>
          <p:cNvSpPr txBox="1"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pl-PL"/>
              <a:t>WSPÓŁSPRAWSTWO</a:t>
            </a:r>
            <a:endParaRPr/>
          </a:p>
        </p:txBody>
      </p:sp>
      <p:sp>
        <p:nvSpPr>
          <p:cNvPr id="123" name="Google Shape;123;p3"/>
          <p:cNvSpPr txBox="1">
            <a:spLocks noGrp="1"/>
          </p:cNvSpPr>
          <p:nvPr>
            <p:ph type="body" idx="1"/>
          </p:nvPr>
        </p:nvSpPr>
        <p:spPr>
          <a:xfrm>
            <a:off x="1706244" y="1926990"/>
            <a:ext cx="8779512" cy="2879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pl-PL" sz="2000" dirty="0">
                <a:solidFill>
                  <a:srgbClr val="404040"/>
                </a:solidFill>
              </a:rPr>
              <a:t>Dla przyjęcia współsprawstwa konieczne jest, aby współdziałający wykonywali czyn zabroniony:</a:t>
            </a:r>
            <a:endParaRPr sz="2000" dirty="0"/>
          </a:p>
          <a:p>
            <a:pPr marL="457200" lvl="1" indent="-228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pl-PL" sz="2000" dirty="0">
                <a:solidFill>
                  <a:srgbClr val="404040"/>
                </a:solidFill>
              </a:rPr>
              <a:t>wspólnie,</a:t>
            </a:r>
            <a:endParaRPr sz="2000" dirty="0"/>
          </a:p>
          <a:p>
            <a:pPr marL="457200" lvl="1" indent="-228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pl-PL" sz="2000" dirty="0">
                <a:solidFill>
                  <a:srgbClr val="404040"/>
                </a:solidFill>
              </a:rPr>
              <a:t>w porozumieniu.</a:t>
            </a:r>
            <a:endParaRPr sz="2000" dirty="0"/>
          </a:p>
          <a:p>
            <a:pPr marL="228600" lvl="0" indent="-228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pl-PL" sz="2000" dirty="0">
                <a:solidFill>
                  <a:srgbClr val="404040"/>
                </a:solidFill>
              </a:rPr>
              <a:t>Do przyjęcia współsprawstwa nie jest konieczne, aby każdy ze współdziałających realizował wszystkie znamiona, lecz by prowadziła do tego suma ich </a:t>
            </a:r>
            <a:r>
              <a:rPr lang="pl-PL" sz="2000" dirty="0" err="1">
                <a:solidFill>
                  <a:srgbClr val="404040"/>
                </a:solidFill>
              </a:rPr>
              <a:t>zachowań</a:t>
            </a:r>
            <a:r>
              <a:rPr lang="pl-PL" sz="2000" dirty="0">
                <a:solidFill>
                  <a:srgbClr val="404040"/>
                </a:solidFill>
              </a:rPr>
              <a:t>.</a:t>
            </a:r>
            <a:endParaRPr sz="2000" dirty="0"/>
          </a:p>
          <a:p>
            <a:pPr marL="228600" lvl="0" indent="-228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pl-PL" sz="2000" dirty="0">
                <a:solidFill>
                  <a:srgbClr val="404040"/>
                </a:solidFill>
              </a:rPr>
              <a:t>Art. 279 § 1 k.k.: jeden ze współdziałających przełamuje zabezpieczenie + drugi dokonuje zaboru mienia = kradzież z włamaniem.</a:t>
            </a:r>
            <a:endParaRPr sz="2000" dirty="0"/>
          </a:p>
          <a:p>
            <a:pPr marL="228600" lvl="0" indent="-228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pl-PL" sz="2000" dirty="0">
                <a:solidFill>
                  <a:srgbClr val="404040"/>
                </a:solidFill>
              </a:rPr>
              <a:t>Art. 280 § 1 k.k.: jeden ze współdziałających używa przemocy + drugi dokonuje zaboru mienia = rozbój.</a:t>
            </a:r>
            <a:endParaRPr sz="2000" dirty="0"/>
          </a:p>
        </p:txBody>
      </p:sp>
      <p:sp>
        <p:nvSpPr>
          <p:cNvPr id="124" name="Google Shape;124;p3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0" name="Google Shape;130;p4"/>
          <p:cNvSpPr/>
          <p:nvPr/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1" name="Google Shape;131;p4"/>
          <p:cNvSpPr/>
          <p:nvPr/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2" name="Google Shape;132;p4"/>
          <p:cNvSpPr txBox="1"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pl-PL"/>
              <a:t>WSPÓŁSPRAWSTWO</a:t>
            </a:r>
            <a:endParaRPr/>
          </a:p>
        </p:txBody>
      </p:sp>
      <p:sp>
        <p:nvSpPr>
          <p:cNvPr id="133" name="Google Shape;133;p4"/>
          <p:cNvSpPr txBox="1">
            <a:spLocks noGrp="1"/>
          </p:cNvSpPr>
          <p:nvPr>
            <p:ph type="body" idx="1"/>
          </p:nvPr>
        </p:nvSpPr>
        <p:spPr>
          <a:xfrm>
            <a:off x="1706244" y="2095050"/>
            <a:ext cx="8779512" cy="2879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pl-PL" sz="2400">
                <a:solidFill>
                  <a:srgbClr val="404040"/>
                </a:solidFill>
              </a:rPr>
              <a:t>Koncepcja materialno-obiektywna współsprawstwa zakłada, że jako współsprawcę można uznać również osobę, która wprawdzie nie zrealizowała żadnego ze znamion czynu zabronionego, ale swoim zachowaniem wniosła istotny wkład w realizację przestępstwa (np. stanie na czatach).</a:t>
            </a:r>
            <a:endParaRPr/>
          </a:p>
          <a:p>
            <a:pPr marL="228600" lvl="0" indent="-228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pl-PL" sz="2400">
                <a:solidFill>
                  <a:srgbClr val="404040"/>
                </a:solidFill>
              </a:rPr>
              <a:t>Koncepcja formalno-obiektywna współsprawstwa zakłada, że dopiero zrealizowanie przez osobę jakiegokolwiek znamienia czynu zabronionego pozwala na uznanie tej osoby za współsprawcę.</a:t>
            </a:r>
            <a:endParaRPr/>
          </a:p>
        </p:txBody>
      </p:sp>
      <p:sp>
        <p:nvSpPr>
          <p:cNvPr id="134" name="Google Shape;134;p4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0" name="Google Shape;140;p5"/>
          <p:cNvSpPr/>
          <p:nvPr/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1" name="Google Shape;141;p5"/>
          <p:cNvSpPr/>
          <p:nvPr/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42" name="Google Shape;142;p5"/>
          <p:cNvSpPr txBox="1"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pl-PL"/>
              <a:t>WSPÓŁSPRAWSTWO</a:t>
            </a:r>
            <a:endParaRPr/>
          </a:p>
        </p:txBody>
      </p:sp>
      <p:sp>
        <p:nvSpPr>
          <p:cNvPr id="143" name="Google Shape;143;p5"/>
          <p:cNvSpPr txBox="1">
            <a:spLocks noGrp="1"/>
          </p:cNvSpPr>
          <p:nvPr>
            <p:ph type="body" idx="1"/>
          </p:nvPr>
        </p:nvSpPr>
        <p:spPr>
          <a:xfrm>
            <a:off x="1706244" y="2095050"/>
            <a:ext cx="8779512" cy="2879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pl-PL" sz="2200">
                <a:solidFill>
                  <a:srgbClr val="404040"/>
                </a:solidFill>
              </a:rPr>
              <a:t>Porozumienie zachodzi wówczas, gdy mamy do czynienia z uzgodnieniem wspólnego zamiaru podjęcia zachowania stanowiącego wykonanie czynu zabronionego oraz podziałem ról pomiędzy poszczególnymi sprawcami.</a:t>
            </a:r>
            <a:endParaRPr/>
          </a:p>
          <a:p>
            <a:pPr marL="228600" lvl="0" indent="-228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pl-PL" sz="2200">
                <a:solidFill>
                  <a:srgbClr val="404040"/>
                </a:solidFill>
              </a:rPr>
              <a:t>Porozumienie może zostać zawarte także w sposób dorozumiany, istotne jest natomiast, aby współsprawcy mieli świadomość i wolę współdziałania.</a:t>
            </a:r>
            <a:endParaRPr/>
          </a:p>
          <a:p>
            <a:pPr marL="228600" lvl="0" indent="-228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pl-PL" sz="2200">
                <a:solidFill>
                  <a:srgbClr val="404040"/>
                </a:solidFill>
              </a:rPr>
              <a:t>Sprawstwo koincydentalne (równoległe) – dwóch lub więcej sprawców realizuje znamiona czynu zabronionego w tym samym miejscu i czasie, lecz bez porozumienia (np. jednocześnie kradną towary z tego samego sklepu).</a:t>
            </a:r>
            <a:endParaRPr/>
          </a:p>
        </p:txBody>
      </p:sp>
      <p:sp>
        <p:nvSpPr>
          <p:cNvPr id="144" name="Google Shape;144;p5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0" name="Google Shape;150;p6"/>
          <p:cNvSpPr/>
          <p:nvPr/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1" name="Google Shape;151;p6"/>
          <p:cNvSpPr/>
          <p:nvPr/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2" name="Google Shape;152;p6"/>
          <p:cNvSpPr txBox="1"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pl-PL"/>
              <a:t>WSPÓŁSPRAWSTWO</a:t>
            </a:r>
            <a:endParaRPr/>
          </a:p>
        </p:txBody>
      </p:sp>
      <p:sp>
        <p:nvSpPr>
          <p:cNvPr id="153" name="Google Shape;153;p6"/>
          <p:cNvSpPr txBox="1">
            <a:spLocks noGrp="1"/>
          </p:cNvSpPr>
          <p:nvPr>
            <p:ph type="body" idx="1"/>
          </p:nvPr>
        </p:nvSpPr>
        <p:spPr>
          <a:xfrm>
            <a:off x="1706244" y="1843590"/>
            <a:ext cx="8779512" cy="2879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pl-PL" sz="2200" dirty="0">
                <a:solidFill>
                  <a:srgbClr val="404040"/>
                </a:solidFill>
              </a:rPr>
              <a:t>W przypadku, gdy jeden ze współdziałających swoim zachowaniem wychodzi poza granice zawartego porozumienia, mamy do czynienia z ekscesem współsprawcy.</a:t>
            </a:r>
            <a:endParaRPr dirty="0"/>
          </a:p>
          <a:p>
            <a:pPr marL="228600" lvl="0" indent="-228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pl-PL" sz="2200" dirty="0">
                <a:solidFill>
                  <a:srgbClr val="404040"/>
                </a:solidFill>
              </a:rPr>
              <a:t>O współsprawstwie sukcesywnym mówimy wówczas, gdy po częściowym zrealizowaniu znamion czynu zabronionego, lecz przed jego dokonaniem, do wspólnego popełnienia – na skutek zawartego w tym właśnie momencie porozumienia – włącza się kolejny sprawca.</a:t>
            </a:r>
          </a:p>
          <a:p>
            <a:pPr marL="228600" lvl="0" indent="-228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pl-PL" sz="2200" dirty="0">
                <a:solidFill>
                  <a:srgbClr val="404040"/>
                </a:solidFill>
              </a:rPr>
              <a:t>Nie jest wykluczona możliwość współsprawstwa przy przestępstwach nieumyślnych, porozumienie może bowiem dotyczyć nieostrożnego zachowania.</a:t>
            </a:r>
            <a:endParaRPr dirty="0"/>
          </a:p>
        </p:txBody>
      </p:sp>
      <p:sp>
        <p:nvSpPr>
          <p:cNvPr id="154" name="Google Shape;154;p6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0" name="Google Shape;160;p7"/>
          <p:cNvSpPr/>
          <p:nvPr/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1" name="Google Shape;161;p7"/>
          <p:cNvSpPr/>
          <p:nvPr/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2" name="Google Shape;162;p7"/>
          <p:cNvSpPr txBox="1"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pl-PL"/>
              <a:t>SPRAWSTWO KIEROWNICZE</a:t>
            </a:r>
            <a:endParaRPr/>
          </a:p>
        </p:txBody>
      </p:sp>
      <p:sp>
        <p:nvSpPr>
          <p:cNvPr id="163" name="Google Shape;163;p7"/>
          <p:cNvSpPr txBox="1">
            <a:spLocks noGrp="1"/>
          </p:cNvSpPr>
          <p:nvPr>
            <p:ph type="body" idx="1"/>
          </p:nvPr>
        </p:nvSpPr>
        <p:spPr>
          <a:xfrm>
            <a:off x="1706244" y="1843590"/>
            <a:ext cx="8779512" cy="2879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pl-PL" sz="2000" dirty="0">
                <a:solidFill>
                  <a:srgbClr val="404040"/>
                </a:solidFill>
              </a:rPr>
              <a:t>Sprawstwo kierownicze zachodzi wówczas, gdy sprawca kieruje wykonaniem czynu przez inną osobę. Kierowanie polega na faktycznym panowaniu nad przebiegiem oraz realizacją znamion czynu zabronionego przez bezpośredniego wykonawcę. </a:t>
            </a:r>
            <a:endParaRPr sz="2000" dirty="0"/>
          </a:p>
          <a:p>
            <a:pPr marL="228600" lvl="0" indent="-228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pl-PL" sz="2000" dirty="0">
                <a:solidFill>
                  <a:srgbClr val="404040"/>
                </a:solidFill>
              </a:rPr>
              <a:t>Sprawca kierowniczy może organizować przebieg realizacji znamion czynu zabronionego, modyfikować jego realizację przez bezpośredniego wykonawcę, a także ją przerwać.</a:t>
            </a:r>
          </a:p>
          <a:p>
            <a:pPr marL="228600" lvl="0" indent="-228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pl-PL" sz="2000" dirty="0">
                <a:solidFill>
                  <a:srgbClr val="404040"/>
                </a:solidFill>
              </a:rPr>
              <a:t>„Istota sprawstwa kierowniczego polega zatem na zorganizowaniu i kierowaniu akcją przestępczą, a ponadto na możliwości kierowania wykonaniem przestępstwa, kształtowania jego przebiegu i regulowania czynności innych osób” (Wyrok SN z dnia 22 grudnia 1987 r., IV KR 412/87).</a:t>
            </a:r>
            <a:endParaRPr sz="2000" dirty="0"/>
          </a:p>
        </p:txBody>
      </p:sp>
      <p:sp>
        <p:nvSpPr>
          <p:cNvPr id="164" name="Google Shape;164;p7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0" name="Google Shape;170;p8"/>
          <p:cNvSpPr/>
          <p:nvPr/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1" name="Google Shape;171;p8"/>
          <p:cNvSpPr/>
          <p:nvPr/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2" name="Google Shape;172;p8"/>
          <p:cNvSpPr txBox="1"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pl-PL"/>
              <a:t>SPRAWSTWO POLECAJĄCE</a:t>
            </a:r>
            <a:endParaRPr/>
          </a:p>
        </p:txBody>
      </p:sp>
      <p:sp>
        <p:nvSpPr>
          <p:cNvPr id="173" name="Google Shape;173;p8"/>
          <p:cNvSpPr txBox="1">
            <a:spLocks noGrp="1"/>
          </p:cNvSpPr>
          <p:nvPr>
            <p:ph type="body" idx="1"/>
          </p:nvPr>
        </p:nvSpPr>
        <p:spPr>
          <a:xfrm>
            <a:off x="1706244" y="1989372"/>
            <a:ext cx="8779512" cy="2879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pl-PL" sz="2200" dirty="0">
                <a:solidFill>
                  <a:srgbClr val="404040"/>
                </a:solidFill>
              </a:rPr>
              <a:t>Sprawca polecający, wykorzystując uzależnienie innej osoby od siebie, poleca jej wykonanie czynu zabronionego.</a:t>
            </a:r>
            <a:endParaRPr dirty="0"/>
          </a:p>
          <a:p>
            <a:pPr marL="228600" lvl="0" indent="-228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pl-PL" sz="2200" dirty="0">
                <a:solidFill>
                  <a:srgbClr val="404040"/>
                </a:solidFill>
              </a:rPr>
              <a:t>Sprawca polecający, w przeciwieństwie do sprawcy kierowniczego, nie panuje nad przebiegiem realizacji znamion przez sprawcę bezpośredniego. Innymi słowy, nie ma władztwa nad realizacją znamion przez sprawcę bezpośredniego, ale ma władztwo nad jego osobą.</a:t>
            </a:r>
            <a:endParaRPr dirty="0"/>
          </a:p>
          <a:p>
            <a:pPr marL="228600" lvl="0" indent="-228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pl-PL" sz="2200" dirty="0">
                <a:solidFill>
                  <a:srgbClr val="404040"/>
                </a:solidFill>
              </a:rPr>
              <a:t>Uzależnienie innej osoby od sprawcy polecającego może mieć charakter formalny (wynikać np. ze stosunku służbowego) lub nieformalny (struktury w grupach przestępczych).</a:t>
            </a:r>
            <a:endParaRPr dirty="0"/>
          </a:p>
          <a:p>
            <a:pPr marL="228600" lvl="0" indent="-889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</a:pPr>
            <a:endParaRPr sz="2200" dirty="0">
              <a:solidFill>
                <a:srgbClr val="404040"/>
              </a:solidFill>
            </a:endParaRPr>
          </a:p>
        </p:txBody>
      </p:sp>
      <p:sp>
        <p:nvSpPr>
          <p:cNvPr id="174" name="Google Shape;174;p8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0" name="Google Shape;180;p9"/>
          <p:cNvSpPr/>
          <p:nvPr/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1" name="Google Shape;181;p9"/>
          <p:cNvSpPr/>
          <p:nvPr/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2" name="Google Shape;182;p9"/>
          <p:cNvSpPr txBox="1"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prstGeom prst="rect">
            <a:avLst/>
          </a:prstGeom>
          <a:solidFill>
            <a:srgbClr val="FFFFFF"/>
          </a:solidFill>
          <a:ln w="31750" cap="sq" cmpd="sng">
            <a:solidFill>
              <a:srgbClr val="40404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82875" tIns="182875" rIns="182875" bIns="182875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800"/>
              <a:buFont typeface="Gill Sans"/>
              <a:buNone/>
            </a:pPr>
            <a:r>
              <a:rPr lang="pl-PL"/>
              <a:t>PODŻEGANIE</a:t>
            </a:r>
            <a:endParaRPr/>
          </a:p>
        </p:txBody>
      </p:sp>
      <p:sp>
        <p:nvSpPr>
          <p:cNvPr id="183" name="Google Shape;183;p9"/>
          <p:cNvSpPr txBox="1">
            <a:spLocks noGrp="1"/>
          </p:cNvSpPr>
          <p:nvPr>
            <p:ph type="body" idx="1"/>
          </p:nvPr>
        </p:nvSpPr>
        <p:spPr>
          <a:xfrm>
            <a:off x="1706244" y="2095050"/>
            <a:ext cx="8779512" cy="2879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pl-PL" sz="2200">
                <a:solidFill>
                  <a:srgbClr val="404040"/>
                </a:solidFill>
              </a:rPr>
              <a:t>Podżegacz nie jest sprawcą </a:t>
            </a:r>
            <a:r>
              <a:rPr lang="pl-PL" sz="2200" i="1">
                <a:solidFill>
                  <a:srgbClr val="404040"/>
                </a:solidFill>
              </a:rPr>
              <a:t>sensu stricto</a:t>
            </a:r>
            <a:r>
              <a:rPr lang="pl-PL" sz="2200">
                <a:solidFill>
                  <a:srgbClr val="404040"/>
                </a:solidFill>
              </a:rPr>
              <a:t>, ponieważ nie uczestniczy sam w popełnieniu czynu, do którego nakłania, bywa natomiast określany jako sprawca </a:t>
            </a:r>
            <a:r>
              <a:rPr lang="pl-PL" sz="2200" i="1">
                <a:solidFill>
                  <a:srgbClr val="404040"/>
                </a:solidFill>
              </a:rPr>
              <a:t>sensu largo</a:t>
            </a:r>
            <a:r>
              <a:rPr lang="pl-PL" sz="2200">
                <a:solidFill>
                  <a:srgbClr val="404040"/>
                </a:solidFill>
              </a:rPr>
              <a:t>.</a:t>
            </a:r>
            <a:endParaRPr/>
          </a:p>
          <a:p>
            <a:pPr marL="228600" lvl="0" indent="-228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pl-PL" sz="2200">
                <a:solidFill>
                  <a:srgbClr val="404040"/>
                </a:solidFill>
              </a:rPr>
              <a:t>Podżeganie jest możliwe tylko w zamiarze bezpośrednim. Nie dochodzi do podżegania, jeśli nakłaniający nieumyślnie wpływa na procesy wolicjonalne drugiej osoby, bądź czyni to w zamiarze ewentualnym.</a:t>
            </a:r>
            <a:endParaRPr/>
          </a:p>
          <a:p>
            <a:pPr marL="228600" lvl="0" indent="-228600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Char char="•"/>
            </a:pPr>
            <a:r>
              <a:rPr lang="pl-PL" sz="2200">
                <a:solidFill>
                  <a:srgbClr val="404040"/>
                </a:solidFill>
              </a:rPr>
              <a:t>Swoistego rodzaju podżegaczem jest tzw. prowokator, który nakłania inną osobę do popełnienia czynu zabronionego w celu skierowania przeciwko niej postępowania karnego (art. 24 k.k.).</a:t>
            </a:r>
            <a:endParaRPr/>
          </a:p>
        </p:txBody>
      </p:sp>
      <p:sp>
        <p:nvSpPr>
          <p:cNvPr id="184" name="Google Shape;184;p9"/>
          <p:cNvSpPr>
            <a:spLocks noGrp="1"/>
          </p:cNvSpPr>
          <p:nvPr>
            <p:ph type="sldNum" idx="12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3"/>
            </a:srgbClr>
          </a:solidFill>
          <a:ln>
            <a:noFill/>
          </a:ln>
        </p:spPr>
        <p:txBody>
          <a:bodyPr spcFirstLastPara="1" wrap="square" lIns="18275" tIns="45700" rIns="1827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czka">
  <a:themeElements>
    <a:clrScheme name="Paczka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czka">
  <a:themeElements>
    <a:clrScheme name="Paczka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808</Words>
  <Application>Microsoft Office PowerPoint</Application>
  <PresentationFormat>Panoramiczny</PresentationFormat>
  <Paragraphs>64</Paragraphs>
  <Slides>11</Slides>
  <Notes>11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Gill Sans</vt:lpstr>
      <vt:lpstr>Paczka</vt:lpstr>
      <vt:lpstr>Paczka</vt:lpstr>
      <vt:lpstr>FORMY ZJAWISKOWE PRZESTĘPSTWA</vt:lpstr>
      <vt:lpstr>SPRAWCZE I NIESPRAWCZE FORMY POPEŁNIENIA CZYNU ZABRONIONEGO</vt:lpstr>
      <vt:lpstr>WSPÓŁSPRAWSTWO</vt:lpstr>
      <vt:lpstr>WSPÓŁSPRAWSTWO</vt:lpstr>
      <vt:lpstr>WSPÓŁSPRAWSTWO</vt:lpstr>
      <vt:lpstr>WSPÓŁSPRAWSTWO</vt:lpstr>
      <vt:lpstr>SPRAWSTWO KIEROWNICZE</vt:lpstr>
      <vt:lpstr>SPRAWSTWO POLECAJĄCE</vt:lpstr>
      <vt:lpstr>PODŻEGANIE</vt:lpstr>
      <vt:lpstr>POMOCNICTWO </vt:lpstr>
      <vt:lpstr>INDYWIDUALIZACJA ODPOWIEDZIALNOŚĆI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FORMY ZJAWISKOWE PRZESTĘPSTWA</dc:title>
  <dc:creator>Damian Drabik</dc:creator>
  <cp:lastModifiedBy>Damian Drabik</cp:lastModifiedBy>
  <cp:revision>1</cp:revision>
  <dcterms:created xsi:type="dcterms:W3CDTF">2024-02-19T13:53:44Z</dcterms:created>
  <dcterms:modified xsi:type="dcterms:W3CDTF">2024-03-08T10:46:33Z</dcterms:modified>
</cp:coreProperties>
</file>