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5" r:id="rId13"/>
    <p:sldId id="269" r:id="rId14"/>
    <p:sldId id="270" r:id="rId15"/>
    <p:sldId id="271" r:id="rId16"/>
    <p:sldId id="272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878000-C67C-42B2-AC0B-DA31263BE555}" v="582" dt="2024-03-08T08:48:56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Drabik" userId="763655e4-6852-4e30-b8c6-2856213343ea" providerId="ADAL" clId="{E2878000-C67C-42B2-AC0B-DA31263BE555}"/>
    <pc:docChg chg="undo custSel addSld modSld">
      <pc:chgData name="Damian Drabik" userId="763655e4-6852-4e30-b8c6-2856213343ea" providerId="ADAL" clId="{E2878000-C67C-42B2-AC0B-DA31263BE555}" dt="2024-03-08T08:50:10.861" v="710" actId="20577"/>
      <pc:docMkLst>
        <pc:docMk/>
      </pc:docMkLst>
      <pc:sldChg chg="modSp mod">
        <pc:chgData name="Damian Drabik" userId="763655e4-6852-4e30-b8c6-2856213343ea" providerId="ADAL" clId="{E2878000-C67C-42B2-AC0B-DA31263BE555}" dt="2024-03-08T08:42:02.822" v="110" actId="255"/>
        <pc:sldMkLst>
          <pc:docMk/>
          <pc:sldMk cId="2086204788" sldId="267"/>
        </pc:sldMkLst>
        <pc:spChg chg="mod">
          <ac:chgData name="Damian Drabik" userId="763655e4-6852-4e30-b8c6-2856213343ea" providerId="ADAL" clId="{E2878000-C67C-42B2-AC0B-DA31263BE555}" dt="2024-03-08T08:42:02.822" v="110" actId="255"/>
          <ac:spMkLst>
            <pc:docMk/>
            <pc:sldMk cId="2086204788" sldId="267"/>
            <ac:spMk id="5" creationId="{CD573C6F-3A50-508B-A9F1-8B82F400D363}"/>
          </ac:spMkLst>
        </pc:spChg>
      </pc:sldChg>
      <pc:sldChg chg="modSp mod">
        <pc:chgData name="Damian Drabik" userId="763655e4-6852-4e30-b8c6-2856213343ea" providerId="ADAL" clId="{E2878000-C67C-42B2-AC0B-DA31263BE555}" dt="2024-03-08T08:50:10.861" v="710" actId="20577"/>
        <pc:sldMkLst>
          <pc:docMk/>
          <pc:sldMk cId="3357212528" sldId="274"/>
        </pc:sldMkLst>
        <pc:spChg chg="mod">
          <ac:chgData name="Damian Drabik" userId="763655e4-6852-4e30-b8c6-2856213343ea" providerId="ADAL" clId="{E2878000-C67C-42B2-AC0B-DA31263BE555}" dt="2024-03-08T08:50:10.861" v="710" actId="20577"/>
          <ac:spMkLst>
            <pc:docMk/>
            <pc:sldMk cId="3357212528" sldId="274"/>
            <ac:spMk id="5" creationId="{319ED14A-9C0E-E9C3-33EA-6FD73ED4082E}"/>
          </ac:spMkLst>
        </pc:spChg>
      </pc:sldChg>
      <pc:sldChg chg="addSp delSp modSp add mod">
        <pc:chgData name="Damian Drabik" userId="763655e4-6852-4e30-b8c6-2856213343ea" providerId="ADAL" clId="{E2878000-C67C-42B2-AC0B-DA31263BE555}" dt="2024-03-08T08:49:09.512" v="705" actId="14100"/>
        <pc:sldMkLst>
          <pc:docMk/>
          <pc:sldMk cId="3913064225" sldId="275"/>
        </pc:sldMkLst>
        <pc:spChg chg="del mod">
          <ac:chgData name="Damian Drabik" userId="763655e4-6852-4e30-b8c6-2856213343ea" providerId="ADAL" clId="{E2878000-C67C-42B2-AC0B-DA31263BE555}" dt="2024-03-08T08:42:45.057" v="117" actId="1032"/>
          <ac:spMkLst>
            <pc:docMk/>
            <pc:sldMk cId="3913064225" sldId="275"/>
            <ac:spMk id="5" creationId="{D1854DBE-A130-F8F4-57A1-8D80F2A43F80}"/>
          </ac:spMkLst>
        </pc:spChg>
        <pc:graphicFrameChg chg="add mod modGraphic">
          <ac:chgData name="Damian Drabik" userId="763655e4-6852-4e30-b8c6-2856213343ea" providerId="ADAL" clId="{E2878000-C67C-42B2-AC0B-DA31263BE555}" dt="2024-03-08T08:49:09.512" v="705" actId="14100"/>
          <ac:graphicFrameMkLst>
            <pc:docMk/>
            <pc:sldMk cId="3913064225" sldId="275"/>
            <ac:graphicFrameMk id="3" creationId="{EA5F8EC8-A7A6-9BAE-8021-9CCC83BED4C1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4795F-2EA1-46D7-9198-D1724DF92E2A}" type="doc">
      <dgm:prSet loTypeId="urn:microsoft.com/office/officeart/2005/8/layout/matrix1" loCatId="matrix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pl-PL"/>
        </a:p>
      </dgm:t>
    </dgm:pt>
    <dgm:pt modelId="{E5140A6E-8C63-41A4-804C-47023540D1DC}">
      <dgm:prSet phldrT="[Tekst]"/>
      <dgm:spPr/>
      <dgm:t>
        <a:bodyPr/>
        <a:lstStyle/>
        <a:p>
          <a:r>
            <a:rPr lang="pl-PL" dirty="0"/>
            <a:t>Prawo karne</a:t>
          </a:r>
        </a:p>
      </dgm:t>
    </dgm:pt>
    <dgm:pt modelId="{C0BDB1DD-3022-4766-AAB9-5F5D8614AD36}" type="parTrans" cxnId="{37EDE129-BF41-4DFA-865B-405A6379A7CC}">
      <dgm:prSet/>
      <dgm:spPr/>
      <dgm:t>
        <a:bodyPr/>
        <a:lstStyle/>
        <a:p>
          <a:endParaRPr lang="pl-PL"/>
        </a:p>
      </dgm:t>
    </dgm:pt>
    <dgm:pt modelId="{64374503-6F15-4991-9AF8-DD25D97B72DA}" type="sibTrans" cxnId="{37EDE129-BF41-4DFA-865B-405A6379A7CC}">
      <dgm:prSet/>
      <dgm:spPr/>
      <dgm:t>
        <a:bodyPr/>
        <a:lstStyle/>
        <a:p>
          <a:endParaRPr lang="pl-PL"/>
        </a:p>
      </dgm:t>
    </dgm:pt>
    <dgm:pt modelId="{4317FF83-1DCA-4BBF-84F5-6219249B2654}">
      <dgm:prSet phldrT="[Tekst]" custT="1"/>
      <dgm:spPr/>
      <dgm:t>
        <a:bodyPr/>
        <a:lstStyle/>
        <a:p>
          <a:endParaRPr lang="pl-PL" sz="2400" dirty="0"/>
        </a:p>
        <a:p>
          <a:r>
            <a:rPr lang="pl-PL" sz="2400" dirty="0"/>
            <a:t>Kary</a:t>
          </a:r>
        </a:p>
      </dgm:t>
    </dgm:pt>
    <dgm:pt modelId="{64EAB0B3-8896-4A6D-8942-D110B019FF9C}" type="parTrans" cxnId="{D4ECBAF7-FDD1-4483-834C-BCA33649C73B}">
      <dgm:prSet/>
      <dgm:spPr/>
      <dgm:t>
        <a:bodyPr/>
        <a:lstStyle/>
        <a:p>
          <a:endParaRPr lang="pl-PL"/>
        </a:p>
      </dgm:t>
    </dgm:pt>
    <dgm:pt modelId="{B92EB826-2BE3-4D1B-A4B5-ECBECF958C9E}" type="sibTrans" cxnId="{D4ECBAF7-FDD1-4483-834C-BCA33649C73B}">
      <dgm:prSet/>
      <dgm:spPr/>
      <dgm:t>
        <a:bodyPr/>
        <a:lstStyle/>
        <a:p>
          <a:endParaRPr lang="pl-PL"/>
        </a:p>
      </dgm:t>
    </dgm:pt>
    <dgm:pt modelId="{8A18C413-7F1C-4E55-B1D0-E93928CA64D4}">
      <dgm:prSet phldrT="[Tekst]" custT="1"/>
      <dgm:spPr/>
      <dgm:t>
        <a:bodyPr/>
        <a:lstStyle/>
        <a:p>
          <a:endParaRPr lang="pl-PL" sz="2400" dirty="0"/>
        </a:p>
        <a:p>
          <a:r>
            <a:rPr lang="pl-PL" sz="2400" dirty="0"/>
            <a:t>Środki karne</a:t>
          </a:r>
        </a:p>
      </dgm:t>
    </dgm:pt>
    <dgm:pt modelId="{A2C3EFCD-F04C-46E3-BAD9-4BB0D09A073A}" type="parTrans" cxnId="{72813BE0-FBFC-42B1-A7DD-C9C32C0A45B8}">
      <dgm:prSet/>
      <dgm:spPr/>
      <dgm:t>
        <a:bodyPr/>
        <a:lstStyle/>
        <a:p>
          <a:endParaRPr lang="pl-PL"/>
        </a:p>
      </dgm:t>
    </dgm:pt>
    <dgm:pt modelId="{5D98FBDE-76C7-4754-A703-CB37D0896F22}" type="sibTrans" cxnId="{72813BE0-FBFC-42B1-A7DD-C9C32C0A45B8}">
      <dgm:prSet/>
      <dgm:spPr/>
      <dgm:t>
        <a:bodyPr/>
        <a:lstStyle/>
        <a:p>
          <a:endParaRPr lang="pl-PL"/>
        </a:p>
      </dgm:t>
    </dgm:pt>
    <dgm:pt modelId="{1654BA39-BE4E-41A9-BB20-59B3E81CB610}">
      <dgm:prSet phldrT="[Tekst]" custT="1"/>
      <dgm:spPr/>
      <dgm:t>
        <a:bodyPr/>
        <a:lstStyle/>
        <a:p>
          <a:r>
            <a:rPr lang="pl-PL" sz="2400" dirty="0"/>
            <a:t>Środki zabezpieczające</a:t>
          </a:r>
        </a:p>
      </dgm:t>
    </dgm:pt>
    <dgm:pt modelId="{D2B157E1-4E22-4974-A5ED-7BF71A256203}" type="parTrans" cxnId="{41045012-3E1D-4A4E-8209-626DEB1E4711}">
      <dgm:prSet/>
      <dgm:spPr/>
      <dgm:t>
        <a:bodyPr/>
        <a:lstStyle/>
        <a:p>
          <a:endParaRPr lang="pl-PL"/>
        </a:p>
      </dgm:t>
    </dgm:pt>
    <dgm:pt modelId="{044CEFBC-EA7F-4348-A121-B5D000F3197F}" type="sibTrans" cxnId="{41045012-3E1D-4A4E-8209-626DEB1E4711}">
      <dgm:prSet/>
      <dgm:spPr/>
      <dgm:t>
        <a:bodyPr/>
        <a:lstStyle/>
        <a:p>
          <a:endParaRPr lang="pl-PL"/>
        </a:p>
      </dgm:t>
    </dgm:pt>
    <dgm:pt modelId="{D1098B52-6799-4DE0-B7CD-045D6EEFEE35}">
      <dgm:prSet phldrT="[Tekst]" custT="1"/>
      <dgm:spPr/>
      <dgm:t>
        <a:bodyPr/>
        <a:lstStyle/>
        <a:p>
          <a:r>
            <a:rPr lang="pl-PL" sz="2200" dirty="0"/>
            <a:t>Inne środki reakcji prawnokarnej (np. środki związane z poddaniem sprawcy próbie)</a:t>
          </a:r>
        </a:p>
      </dgm:t>
    </dgm:pt>
    <dgm:pt modelId="{1CF0D58B-14FD-4F67-9370-044082FF615C}" type="parTrans" cxnId="{6476707A-AEBA-4A53-9BE5-4B112417CF7C}">
      <dgm:prSet/>
      <dgm:spPr/>
      <dgm:t>
        <a:bodyPr/>
        <a:lstStyle/>
        <a:p>
          <a:endParaRPr lang="pl-PL"/>
        </a:p>
      </dgm:t>
    </dgm:pt>
    <dgm:pt modelId="{C170538E-16F7-44EC-808C-1C94C27E5E1C}" type="sibTrans" cxnId="{6476707A-AEBA-4A53-9BE5-4B112417CF7C}">
      <dgm:prSet/>
      <dgm:spPr/>
      <dgm:t>
        <a:bodyPr/>
        <a:lstStyle/>
        <a:p>
          <a:endParaRPr lang="pl-PL"/>
        </a:p>
      </dgm:t>
    </dgm:pt>
    <dgm:pt modelId="{2883EF66-859A-480C-9FFF-7DAA3EF6DA05}" type="pres">
      <dgm:prSet presAssocID="{FE44795F-2EA1-46D7-9198-D1724DF92E2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A4D9E67-8442-475A-AE42-3E048568A45D}" type="pres">
      <dgm:prSet presAssocID="{FE44795F-2EA1-46D7-9198-D1724DF92E2A}" presName="matrix" presStyleCnt="0"/>
      <dgm:spPr/>
    </dgm:pt>
    <dgm:pt modelId="{C37ACA29-C914-4EF4-A88A-622F77829CC7}" type="pres">
      <dgm:prSet presAssocID="{FE44795F-2EA1-46D7-9198-D1724DF92E2A}" presName="tile1" presStyleLbl="node1" presStyleIdx="0" presStyleCnt="4"/>
      <dgm:spPr/>
    </dgm:pt>
    <dgm:pt modelId="{A7B4FA8E-8CEC-4A68-9AD2-FD0ED03E88ED}" type="pres">
      <dgm:prSet presAssocID="{FE44795F-2EA1-46D7-9198-D1724DF92E2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FB193FE-1B4E-4CDB-9302-B729F049E387}" type="pres">
      <dgm:prSet presAssocID="{FE44795F-2EA1-46D7-9198-D1724DF92E2A}" presName="tile2" presStyleLbl="node1" presStyleIdx="1" presStyleCnt="4"/>
      <dgm:spPr/>
    </dgm:pt>
    <dgm:pt modelId="{122A4A69-A0A3-4D17-8F62-AED48487F66C}" type="pres">
      <dgm:prSet presAssocID="{FE44795F-2EA1-46D7-9198-D1724DF92E2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B23C889-251D-45CF-9396-6F5E13F7C531}" type="pres">
      <dgm:prSet presAssocID="{FE44795F-2EA1-46D7-9198-D1724DF92E2A}" presName="tile3" presStyleLbl="node1" presStyleIdx="2" presStyleCnt="4" custLinFactNeighborX="18" custLinFactNeighborY="-873"/>
      <dgm:spPr/>
    </dgm:pt>
    <dgm:pt modelId="{88BF6222-7164-48E4-A628-A88D3E1E7A34}" type="pres">
      <dgm:prSet presAssocID="{FE44795F-2EA1-46D7-9198-D1724DF92E2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30CD6E8-2111-472F-AA2C-6D0A286BED7E}" type="pres">
      <dgm:prSet presAssocID="{FE44795F-2EA1-46D7-9198-D1724DF92E2A}" presName="tile4" presStyleLbl="node1" presStyleIdx="3" presStyleCnt="4"/>
      <dgm:spPr/>
    </dgm:pt>
    <dgm:pt modelId="{0CD3F585-7D3D-4580-B643-3AC69BE892AD}" type="pres">
      <dgm:prSet presAssocID="{FE44795F-2EA1-46D7-9198-D1724DF92E2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EBEFDB99-79EB-4E60-B72B-5997EF5BDCD5}" type="pres">
      <dgm:prSet presAssocID="{FE44795F-2EA1-46D7-9198-D1724DF92E2A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B1CD604-5D6C-4EF9-B8BB-FBCAA48F43F1}" type="presOf" srcId="{D1098B52-6799-4DE0-B7CD-045D6EEFEE35}" destId="{0CD3F585-7D3D-4580-B643-3AC69BE892AD}" srcOrd="1" destOrd="0" presId="urn:microsoft.com/office/officeart/2005/8/layout/matrix1"/>
    <dgm:cxn modelId="{41045012-3E1D-4A4E-8209-626DEB1E4711}" srcId="{E5140A6E-8C63-41A4-804C-47023540D1DC}" destId="{1654BA39-BE4E-41A9-BB20-59B3E81CB610}" srcOrd="2" destOrd="0" parTransId="{D2B157E1-4E22-4974-A5ED-7BF71A256203}" sibTransId="{044CEFBC-EA7F-4348-A121-B5D000F3197F}"/>
    <dgm:cxn modelId="{F3E1AB1C-90CF-4514-A71C-99106127D37E}" type="presOf" srcId="{1654BA39-BE4E-41A9-BB20-59B3E81CB610}" destId="{88BF6222-7164-48E4-A628-A88D3E1E7A34}" srcOrd="1" destOrd="0" presId="urn:microsoft.com/office/officeart/2005/8/layout/matrix1"/>
    <dgm:cxn modelId="{37EDE129-BF41-4DFA-865B-405A6379A7CC}" srcId="{FE44795F-2EA1-46D7-9198-D1724DF92E2A}" destId="{E5140A6E-8C63-41A4-804C-47023540D1DC}" srcOrd="0" destOrd="0" parTransId="{C0BDB1DD-3022-4766-AAB9-5F5D8614AD36}" sibTransId="{64374503-6F15-4991-9AF8-DD25D97B72DA}"/>
    <dgm:cxn modelId="{35520739-A4E1-4CE1-97D1-1A0205F2856D}" type="presOf" srcId="{4317FF83-1DCA-4BBF-84F5-6219249B2654}" destId="{A7B4FA8E-8CEC-4A68-9AD2-FD0ED03E88ED}" srcOrd="1" destOrd="0" presId="urn:microsoft.com/office/officeart/2005/8/layout/matrix1"/>
    <dgm:cxn modelId="{8A6B3471-1FFC-4823-8164-C8E7A0971562}" type="presOf" srcId="{1654BA39-BE4E-41A9-BB20-59B3E81CB610}" destId="{1B23C889-251D-45CF-9396-6F5E13F7C531}" srcOrd="0" destOrd="0" presId="urn:microsoft.com/office/officeart/2005/8/layout/matrix1"/>
    <dgm:cxn modelId="{1EC3F154-AD2E-4FEF-AE1C-4597F7A36F78}" type="presOf" srcId="{4317FF83-1DCA-4BBF-84F5-6219249B2654}" destId="{C37ACA29-C914-4EF4-A88A-622F77829CC7}" srcOrd="0" destOrd="0" presId="urn:microsoft.com/office/officeart/2005/8/layout/matrix1"/>
    <dgm:cxn modelId="{4CABE155-7553-4229-85F8-F831F6BB607B}" type="presOf" srcId="{8A18C413-7F1C-4E55-B1D0-E93928CA64D4}" destId="{122A4A69-A0A3-4D17-8F62-AED48487F66C}" srcOrd="1" destOrd="0" presId="urn:microsoft.com/office/officeart/2005/8/layout/matrix1"/>
    <dgm:cxn modelId="{6476707A-AEBA-4A53-9BE5-4B112417CF7C}" srcId="{E5140A6E-8C63-41A4-804C-47023540D1DC}" destId="{D1098B52-6799-4DE0-B7CD-045D6EEFEE35}" srcOrd="3" destOrd="0" parTransId="{1CF0D58B-14FD-4F67-9370-044082FF615C}" sibTransId="{C170538E-16F7-44EC-808C-1C94C27E5E1C}"/>
    <dgm:cxn modelId="{39FED581-C5E3-46E6-A2B2-F6BB7004B5DB}" type="presOf" srcId="{FE44795F-2EA1-46D7-9198-D1724DF92E2A}" destId="{2883EF66-859A-480C-9FFF-7DAA3EF6DA05}" srcOrd="0" destOrd="0" presId="urn:microsoft.com/office/officeart/2005/8/layout/matrix1"/>
    <dgm:cxn modelId="{3BE94D90-3D73-48EB-A275-985D476BAFF5}" type="presOf" srcId="{8A18C413-7F1C-4E55-B1D0-E93928CA64D4}" destId="{EFB193FE-1B4E-4CDB-9302-B729F049E387}" srcOrd="0" destOrd="0" presId="urn:microsoft.com/office/officeart/2005/8/layout/matrix1"/>
    <dgm:cxn modelId="{A33D80BE-F7B0-48CD-990E-F44FEA25637B}" type="presOf" srcId="{D1098B52-6799-4DE0-B7CD-045D6EEFEE35}" destId="{730CD6E8-2111-472F-AA2C-6D0A286BED7E}" srcOrd="0" destOrd="0" presId="urn:microsoft.com/office/officeart/2005/8/layout/matrix1"/>
    <dgm:cxn modelId="{72813BE0-FBFC-42B1-A7DD-C9C32C0A45B8}" srcId="{E5140A6E-8C63-41A4-804C-47023540D1DC}" destId="{8A18C413-7F1C-4E55-B1D0-E93928CA64D4}" srcOrd="1" destOrd="0" parTransId="{A2C3EFCD-F04C-46E3-BAD9-4BB0D09A073A}" sibTransId="{5D98FBDE-76C7-4754-A703-CB37D0896F22}"/>
    <dgm:cxn modelId="{AA18C2E7-5074-4773-9A80-AAEE78FE4D4B}" type="presOf" srcId="{E5140A6E-8C63-41A4-804C-47023540D1DC}" destId="{EBEFDB99-79EB-4E60-B72B-5997EF5BDCD5}" srcOrd="0" destOrd="0" presId="urn:microsoft.com/office/officeart/2005/8/layout/matrix1"/>
    <dgm:cxn modelId="{D4ECBAF7-FDD1-4483-834C-BCA33649C73B}" srcId="{E5140A6E-8C63-41A4-804C-47023540D1DC}" destId="{4317FF83-1DCA-4BBF-84F5-6219249B2654}" srcOrd="0" destOrd="0" parTransId="{64EAB0B3-8896-4A6D-8942-D110B019FF9C}" sibTransId="{B92EB826-2BE3-4D1B-A4B5-ECBECF958C9E}"/>
    <dgm:cxn modelId="{E7F540F4-1D2B-4545-9A8A-D5601968A92C}" type="presParOf" srcId="{2883EF66-859A-480C-9FFF-7DAA3EF6DA05}" destId="{1A4D9E67-8442-475A-AE42-3E048568A45D}" srcOrd="0" destOrd="0" presId="urn:microsoft.com/office/officeart/2005/8/layout/matrix1"/>
    <dgm:cxn modelId="{DD248A1A-22F7-434B-9EB8-C3FBDB5E13DE}" type="presParOf" srcId="{1A4D9E67-8442-475A-AE42-3E048568A45D}" destId="{C37ACA29-C914-4EF4-A88A-622F77829CC7}" srcOrd="0" destOrd="0" presId="urn:microsoft.com/office/officeart/2005/8/layout/matrix1"/>
    <dgm:cxn modelId="{23FC9CCC-43DA-4028-ACC4-145CF420A5E7}" type="presParOf" srcId="{1A4D9E67-8442-475A-AE42-3E048568A45D}" destId="{A7B4FA8E-8CEC-4A68-9AD2-FD0ED03E88ED}" srcOrd="1" destOrd="0" presId="urn:microsoft.com/office/officeart/2005/8/layout/matrix1"/>
    <dgm:cxn modelId="{9DA6D4BA-A699-455C-8D92-DE7BE070E912}" type="presParOf" srcId="{1A4D9E67-8442-475A-AE42-3E048568A45D}" destId="{EFB193FE-1B4E-4CDB-9302-B729F049E387}" srcOrd="2" destOrd="0" presId="urn:microsoft.com/office/officeart/2005/8/layout/matrix1"/>
    <dgm:cxn modelId="{BEC0EF7E-81DF-40DA-A0ED-85183BB7B604}" type="presParOf" srcId="{1A4D9E67-8442-475A-AE42-3E048568A45D}" destId="{122A4A69-A0A3-4D17-8F62-AED48487F66C}" srcOrd="3" destOrd="0" presId="urn:microsoft.com/office/officeart/2005/8/layout/matrix1"/>
    <dgm:cxn modelId="{6844C0BE-2E08-4E33-B0E0-8F010B14DD8A}" type="presParOf" srcId="{1A4D9E67-8442-475A-AE42-3E048568A45D}" destId="{1B23C889-251D-45CF-9396-6F5E13F7C531}" srcOrd="4" destOrd="0" presId="urn:microsoft.com/office/officeart/2005/8/layout/matrix1"/>
    <dgm:cxn modelId="{0D3533B1-45BE-4DC9-B239-2427AA5D9131}" type="presParOf" srcId="{1A4D9E67-8442-475A-AE42-3E048568A45D}" destId="{88BF6222-7164-48E4-A628-A88D3E1E7A34}" srcOrd="5" destOrd="0" presId="urn:microsoft.com/office/officeart/2005/8/layout/matrix1"/>
    <dgm:cxn modelId="{B84597D7-2DD9-449D-A84F-59632D1F8A46}" type="presParOf" srcId="{1A4D9E67-8442-475A-AE42-3E048568A45D}" destId="{730CD6E8-2111-472F-AA2C-6D0A286BED7E}" srcOrd="6" destOrd="0" presId="urn:microsoft.com/office/officeart/2005/8/layout/matrix1"/>
    <dgm:cxn modelId="{42019894-C726-4EAB-B64E-684DB8047466}" type="presParOf" srcId="{1A4D9E67-8442-475A-AE42-3E048568A45D}" destId="{0CD3F585-7D3D-4580-B643-3AC69BE892AD}" srcOrd="7" destOrd="0" presId="urn:microsoft.com/office/officeart/2005/8/layout/matrix1"/>
    <dgm:cxn modelId="{8AA90E55-67D0-47AC-8A73-9AF987120EA1}" type="presParOf" srcId="{2883EF66-859A-480C-9FFF-7DAA3EF6DA05}" destId="{EBEFDB99-79EB-4E60-B72B-5997EF5BDCD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557F40-0034-486D-A672-18A2A4F6BDE6}" type="doc">
      <dgm:prSet loTypeId="urn:microsoft.com/office/officeart/2005/8/layout/matrix1" loCatId="matrix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pl-PL"/>
        </a:p>
      </dgm:t>
    </dgm:pt>
    <dgm:pt modelId="{0B90032A-AE43-41B1-9111-435D83B36857}">
      <dgm:prSet phldrT="[Tekst]"/>
      <dgm:spPr/>
      <dgm:t>
        <a:bodyPr/>
        <a:lstStyle/>
        <a:p>
          <a:r>
            <a:rPr lang="pl-PL" dirty="0">
              <a:latin typeface="+mn-lt"/>
            </a:rPr>
            <a:t>Znamiona</a:t>
          </a:r>
        </a:p>
      </dgm:t>
    </dgm:pt>
    <dgm:pt modelId="{A24C8FBE-AD27-43C7-A08D-24494B05871F}" type="parTrans" cxnId="{554FD2AB-986D-498D-8657-DE0E3C275C17}">
      <dgm:prSet/>
      <dgm:spPr/>
      <dgm:t>
        <a:bodyPr/>
        <a:lstStyle/>
        <a:p>
          <a:endParaRPr lang="pl-PL"/>
        </a:p>
      </dgm:t>
    </dgm:pt>
    <dgm:pt modelId="{AFC9912D-34CE-4CB1-92BF-0ED18CDCFAB9}" type="sibTrans" cxnId="{554FD2AB-986D-498D-8657-DE0E3C275C17}">
      <dgm:prSet/>
      <dgm:spPr/>
      <dgm:t>
        <a:bodyPr/>
        <a:lstStyle/>
        <a:p>
          <a:endParaRPr lang="pl-PL"/>
        </a:p>
      </dgm:t>
    </dgm:pt>
    <dgm:pt modelId="{E335AFBD-83C2-4476-ACC6-15C411ECBC8A}">
      <dgm:prSet phldrT="[Tekst]" custT="1"/>
      <dgm:spPr/>
      <dgm:t>
        <a:bodyPr/>
        <a:lstStyle/>
        <a:p>
          <a:endParaRPr lang="pl-PL" sz="1800" dirty="0"/>
        </a:p>
        <a:p>
          <a:r>
            <a:rPr lang="pl-PL" sz="1800" dirty="0"/>
            <a:t>Podmiotowe</a:t>
          </a:r>
        </a:p>
        <a:p>
          <a:r>
            <a:rPr lang="pl-PL" sz="1800" dirty="0"/>
            <a:t>Odnoszą się do osoby sprawcy przestępstwa</a:t>
          </a:r>
        </a:p>
      </dgm:t>
    </dgm:pt>
    <dgm:pt modelId="{1AEA201D-EA58-41C9-8E9C-B39A22E582D7}" type="parTrans" cxnId="{2B569DD5-BFF4-48E0-B06B-839CA1B4E808}">
      <dgm:prSet/>
      <dgm:spPr/>
      <dgm:t>
        <a:bodyPr/>
        <a:lstStyle/>
        <a:p>
          <a:endParaRPr lang="pl-PL"/>
        </a:p>
      </dgm:t>
    </dgm:pt>
    <dgm:pt modelId="{1CF33F04-BCA7-4E0A-AE43-277C73577879}" type="sibTrans" cxnId="{2B569DD5-BFF4-48E0-B06B-839CA1B4E808}">
      <dgm:prSet/>
      <dgm:spPr/>
      <dgm:t>
        <a:bodyPr/>
        <a:lstStyle/>
        <a:p>
          <a:endParaRPr lang="pl-PL"/>
        </a:p>
      </dgm:t>
    </dgm:pt>
    <dgm:pt modelId="{055AA2C7-F225-4C1A-A091-DD328AF78550}">
      <dgm:prSet phldrT="[Tekst]" custT="1"/>
      <dgm:spPr/>
      <dgm:t>
        <a:bodyPr/>
        <a:lstStyle/>
        <a:p>
          <a:endParaRPr lang="pl-PL" sz="1800" dirty="0"/>
        </a:p>
        <a:p>
          <a:r>
            <a:rPr lang="pl-PL" sz="1800" dirty="0"/>
            <a:t>Strony podmiotowej</a:t>
          </a:r>
        </a:p>
        <a:p>
          <a:r>
            <a:rPr lang="pl-PL" sz="1800" dirty="0"/>
            <a:t>Opisują stosunek psychiczny sprawcy do czynu (zamiar, cel działania, motywacja)</a:t>
          </a:r>
        </a:p>
      </dgm:t>
    </dgm:pt>
    <dgm:pt modelId="{E4F6FFD9-CC1E-4F5A-B024-54A7300FD3BB}" type="parTrans" cxnId="{1D6AC7FB-A0E7-460E-AED1-B8AF9AC65623}">
      <dgm:prSet/>
      <dgm:spPr/>
      <dgm:t>
        <a:bodyPr/>
        <a:lstStyle/>
        <a:p>
          <a:endParaRPr lang="pl-PL"/>
        </a:p>
      </dgm:t>
    </dgm:pt>
    <dgm:pt modelId="{37BC90D3-4532-47D5-9CB2-132A0599199E}" type="sibTrans" cxnId="{1D6AC7FB-A0E7-460E-AED1-B8AF9AC65623}">
      <dgm:prSet/>
      <dgm:spPr/>
      <dgm:t>
        <a:bodyPr/>
        <a:lstStyle/>
        <a:p>
          <a:endParaRPr lang="pl-PL"/>
        </a:p>
      </dgm:t>
    </dgm:pt>
    <dgm:pt modelId="{7E705819-61AD-44EC-B9F5-B77E6F46536C}">
      <dgm:prSet phldrT="[Tekst]" custT="1"/>
      <dgm:spPr/>
      <dgm:t>
        <a:bodyPr/>
        <a:lstStyle/>
        <a:p>
          <a:r>
            <a:rPr lang="pl-PL" sz="1800" dirty="0"/>
            <a:t>Przedmiotowe</a:t>
          </a:r>
        </a:p>
        <a:p>
          <a:r>
            <a:rPr lang="pl-PL" sz="1800" dirty="0"/>
            <a:t>Określają przedmiot prawnokarnej ochrony/zamachu. Przedmiot ochrony nie jest tym samym, co przedmiot czynności wykonawczej</a:t>
          </a:r>
        </a:p>
      </dgm:t>
    </dgm:pt>
    <dgm:pt modelId="{AA8BFAB4-A6DF-42A6-B492-20A688C3684C}" type="parTrans" cxnId="{779EB474-85BA-46F1-A9A0-9E94AEE0993C}">
      <dgm:prSet/>
      <dgm:spPr/>
      <dgm:t>
        <a:bodyPr/>
        <a:lstStyle/>
        <a:p>
          <a:endParaRPr lang="pl-PL"/>
        </a:p>
      </dgm:t>
    </dgm:pt>
    <dgm:pt modelId="{EA4A35D9-7FD5-4C5F-9CFB-3B4681053CE5}" type="sibTrans" cxnId="{779EB474-85BA-46F1-A9A0-9E94AEE0993C}">
      <dgm:prSet/>
      <dgm:spPr/>
      <dgm:t>
        <a:bodyPr/>
        <a:lstStyle/>
        <a:p>
          <a:endParaRPr lang="pl-PL"/>
        </a:p>
      </dgm:t>
    </dgm:pt>
    <dgm:pt modelId="{88D48B1A-1A8D-4C03-9922-76409E6C1CFC}">
      <dgm:prSet phldrT="[Tekst]" custT="1"/>
      <dgm:spPr/>
      <dgm:t>
        <a:bodyPr/>
        <a:lstStyle/>
        <a:p>
          <a:r>
            <a:rPr lang="pl-PL" sz="1800" dirty="0"/>
            <a:t>Strony przedmiotowej</a:t>
          </a:r>
        </a:p>
        <a:p>
          <a:r>
            <a:rPr lang="pl-PL" sz="1800" dirty="0"/>
            <a:t>Określają przestępstwo od strony „zewnętrznej”. Do znamion strony przedmiotowej zaliczymy np. skutek lub znamię czynnościowe (czasownikowe)</a:t>
          </a:r>
        </a:p>
      </dgm:t>
    </dgm:pt>
    <dgm:pt modelId="{8E378917-1F13-41CF-9B8D-7036AB6CA985}" type="parTrans" cxnId="{4770E1EA-E1DF-4D7E-9587-FCA63AF87C7A}">
      <dgm:prSet/>
      <dgm:spPr/>
      <dgm:t>
        <a:bodyPr/>
        <a:lstStyle/>
        <a:p>
          <a:endParaRPr lang="pl-PL"/>
        </a:p>
      </dgm:t>
    </dgm:pt>
    <dgm:pt modelId="{AAE8E896-835A-42FA-BF64-256DFD7AEC09}" type="sibTrans" cxnId="{4770E1EA-E1DF-4D7E-9587-FCA63AF87C7A}">
      <dgm:prSet/>
      <dgm:spPr/>
      <dgm:t>
        <a:bodyPr/>
        <a:lstStyle/>
        <a:p>
          <a:endParaRPr lang="pl-PL"/>
        </a:p>
      </dgm:t>
    </dgm:pt>
    <dgm:pt modelId="{5D227C72-CCB9-4C25-8500-5E5E656DE1B2}" type="pres">
      <dgm:prSet presAssocID="{B3557F40-0034-486D-A672-18A2A4F6BDE6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C12D3E1-A8DF-4E5E-897E-A0DA023A1027}" type="pres">
      <dgm:prSet presAssocID="{B3557F40-0034-486D-A672-18A2A4F6BDE6}" presName="matrix" presStyleCnt="0"/>
      <dgm:spPr/>
    </dgm:pt>
    <dgm:pt modelId="{F45604A1-1148-4878-8407-F322F44BCC8C}" type="pres">
      <dgm:prSet presAssocID="{B3557F40-0034-486D-A672-18A2A4F6BDE6}" presName="tile1" presStyleLbl="node1" presStyleIdx="0" presStyleCnt="4" custLinFactNeighborX="0" custLinFactNeighborY="-3254"/>
      <dgm:spPr/>
    </dgm:pt>
    <dgm:pt modelId="{5B5ADD05-BBEA-424B-89A1-6FBBE31F7DC1}" type="pres">
      <dgm:prSet presAssocID="{B3557F40-0034-486D-A672-18A2A4F6BDE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99ACA77-2FBF-48DE-AA1A-3F54F3D743FB}" type="pres">
      <dgm:prSet presAssocID="{B3557F40-0034-486D-A672-18A2A4F6BDE6}" presName="tile2" presStyleLbl="node1" presStyleIdx="1" presStyleCnt="4"/>
      <dgm:spPr/>
    </dgm:pt>
    <dgm:pt modelId="{7F96FE71-AE9A-4E6B-B7B5-B9048D1E5075}" type="pres">
      <dgm:prSet presAssocID="{B3557F40-0034-486D-A672-18A2A4F6BDE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1141C9A-5519-4FC1-A422-2C4C06952A44}" type="pres">
      <dgm:prSet presAssocID="{B3557F40-0034-486D-A672-18A2A4F6BDE6}" presName="tile3" presStyleLbl="node1" presStyleIdx="2" presStyleCnt="4" custScaleY="101832" custLinFactNeighborY="9457"/>
      <dgm:spPr/>
    </dgm:pt>
    <dgm:pt modelId="{F0D9D392-EE07-4741-9570-47D3D645692A}" type="pres">
      <dgm:prSet presAssocID="{B3557F40-0034-486D-A672-18A2A4F6BDE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8E9F84F-1DD5-48C0-B7EB-E3B2A0FFD2F7}" type="pres">
      <dgm:prSet presAssocID="{B3557F40-0034-486D-A672-18A2A4F6BDE6}" presName="tile4" presStyleLbl="node1" presStyleIdx="3" presStyleCnt="4"/>
      <dgm:spPr/>
    </dgm:pt>
    <dgm:pt modelId="{270AD421-A26A-4DB2-91B1-763BBD5BB19D}" type="pres">
      <dgm:prSet presAssocID="{B3557F40-0034-486D-A672-18A2A4F6BDE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D1D91D51-5BF7-4989-A446-2FC96B36C9EC}" type="pres">
      <dgm:prSet presAssocID="{B3557F40-0034-486D-A672-18A2A4F6BDE6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7A54B914-E91C-4725-8282-FFAB4B6E6ED1}" type="presOf" srcId="{88D48B1A-1A8D-4C03-9922-76409E6C1CFC}" destId="{68E9F84F-1DD5-48C0-B7EB-E3B2A0FFD2F7}" srcOrd="0" destOrd="0" presId="urn:microsoft.com/office/officeart/2005/8/layout/matrix1"/>
    <dgm:cxn modelId="{868B2D17-0E5B-48B9-B56E-C9CCA58EE696}" type="presOf" srcId="{7E705819-61AD-44EC-B9F5-B77E6F46536C}" destId="{F0D9D392-EE07-4741-9570-47D3D645692A}" srcOrd="1" destOrd="0" presId="urn:microsoft.com/office/officeart/2005/8/layout/matrix1"/>
    <dgm:cxn modelId="{582BE12E-6237-4C95-A543-86D7A0A41C11}" type="presOf" srcId="{0B90032A-AE43-41B1-9111-435D83B36857}" destId="{D1D91D51-5BF7-4989-A446-2FC96B36C9EC}" srcOrd="0" destOrd="0" presId="urn:microsoft.com/office/officeart/2005/8/layout/matrix1"/>
    <dgm:cxn modelId="{77A59F30-00BD-4F6D-A387-743A4500AD0D}" type="presOf" srcId="{E335AFBD-83C2-4476-ACC6-15C411ECBC8A}" destId="{5B5ADD05-BBEA-424B-89A1-6FBBE31F7DC1}" srcOrd="1" destOrd="0" presId="urn:microsoft.com/office/officeart/2005/8/layout/matrix1"/>
    <dgm:cxn modelId="{DDA7E233-A240-4B26-B822-46EF9D47ABC0}" type="presOf" srcId="{B3557F40-0034-486D-A672-18A2A4F6BDE6}" destId="{5D227C72-CCB9-4C25-8500-5E5E656DE1B2}" srcOrd="0" destOrd="0" presId="urn:microsoft.com/office/officeart/2005/8/layout/matrix1"/>
    <dgm:cxn modelId="{2C4D3A39-7C99-4D96-87BC-AF84206CE05D}" type="presOf" srcId="{E335AFBD-83C2-4476-ACC6-15C411ECBC8A}" destId="{F45604A1-1148-4878-8407-F322F44BCC8C}" srcOrd="0" destOrd="0" presId="urn:microsoft.com/office/officeart/2005/8/layout/matrix1"/>
    <dgm:cxn modelId="{90E63D6A-ED71-404B-A11E-00A6B2EC98CE}" type="presOf" srcId="{055AA2C7-F225-4C1A-A091-DD328AF78550}" destId="{799ACA77-2FBF-48DE-AA1A-3F54F3D743FB}" srcOrd="0" destOrd="0" presId="urn:microsoft.com/office/officeart/2005/8/layout/matrix1"/>
    <dgm:cxn modelId="{779EB474-85BA-46F1-A9A0-9E94AEE0993C}" srcId="{0B90032A-AE43-41B1-9111-435D83B36857}" destId="{7E705819-61AD-44EC-B9F5-B77E6F46536C}" srcOrd="2" destOrd="0" parTransId="{AA8BFAB4-A6DF-42A6-B492-20A688C3684C}" sibTransId="{EA4A35D9-7FD5-4C5F-9CFB-3B4681053CE5}"/>
    <dgm:cxn modelId="{E91B5286-D438-4C92-A8D7-2B422EA850A1}" type="presOf" srcId="{055AA2C7-F225-4C1A-A091-DD328AF78550}" destId="{7F96FE71-AE9A-4E6B-B7B5-B9048D1E5075}" srcOrd="1" destOrd="0" presId="urn:microsoft.com/office/officeart/2005/8/layout/matrix1"/>
    <dgm:cxn modelId="{554FD2AB-986D-498D-8657-DE0E3C275C17}" srcId="{B3557F40-0034-486D-A672-18A2A4F6BDE6}" destId="{0B90032A-AE43-41B1-9111-435D83B36857}" srcOrd="0" destOrd="0" parTransId="{A24C8FBE-AD27-43C7-A08D-24494B05871F}" sibTransId="{AFC9912D-34CE-4CB1-92BF-0ED18CDCFAB9}"/>
    <dgm:cxn modelId="{4A7F44BF-A861-46C8-A331-483039A00C58}" type="presOf" srcId="{7E705819-61AD-44EC-B9F5-B77E6F46536C}" destId="{11141C9A-5519-4FC1-A422-2C4C06952A44}" srcOrd="0" destOrd="0" presId="urn:microsoft.com/office/officeart/2005/8/layout/matrix1"/>
    <dgm:cxn modelId="{2B569DD5-BFF4-48E0-B06B-839CA1B4E808}" srcId="{0B90032A-AE43-41B1-9111-435D83B36857}" destId="{E335AFBD-83C2-4476-ACC6-15C411ECBC8A}" srcOrd="0" destOrd="0" parTransId="{1AEA201D-EA58-41C9-8E9C-B39A22E582D7}" sibTransId="{1CF33F04-BCA7-4E0A-AE43-277C73577879}"/>
    <dgm:cxn modelId="{53C759E8-E995-4300-B7C7-38E733D39245}" type="presOf" srcId="{88D48B1A-1A8D-4C03-9922-76409E6C1CFC}" destId="{270AD421-A26A-4DB2-91B1-763BBD5BB19D}" srcOrd="1" destOrd="0" presId="urn:microsoft.com/office/officeart/2005/8/layout/matrix1"/>
    <dgm:cxn modelId="{4770E1EA-E1DF-4D7E-9587-FCA63AF87C7A}" srcId="{0B90032A-AE43-41B1-9111-435D83B36857}" destId="{88D48B1A-1A8D-4C03-9922-76409E6C1CFC}" srcOrd="3" destOrd="0" parTransId="{8E378917-1F13-41CF-9B8D-7036AB6CA985}" sibTransId="{AAE8E896-835A-42FA-BF64-256DFD7AEC09}"/>
    <dgm:cxn modelId="{1D6AC7FB-A0E7-460E-AED1-B8AF9AC65623}" srcId="{0B90032A-AE43-41B1-9111-435D83B36857}" destId="{055AA2C7-F225-4C1A-A091-DD328AF78550}" srcOrd="1" destOrd="0" parTransId="{E4F6FFD9-CC1E-4F5A-B024-54A7300FD3BB}" sibTransId="{37BC90D3-4532-47D5-9CB2-132A0599199E}"/>
    <dgm:cxn modelId="{4CE32040-E134-400B-8D78-A5F0C06CBFEE}" type="presParOf" srcId="{5D227C72-CCB9-4C25-8500-5E5E656DE1B2}" destId="{DC12D3E1-A8DF-4E5E-897E-A0DA023A1027}" srcOrd="0" destOrd="0" presId="urn:microsoft.com/office/officeart/2005/8/layout/matrix1"/>
    <dgm:cxn modelId="{B23E5D07-B503-4616-9249-E7C4FC8A8D87}" type="presParOf" srcId="{DC12D3E1-A8DF-4E5E-897E-A0DA023A1027}" destId="{F45604A1-1148-4878-8407-F322F44BCC8C}" srcOrd="0" destOrd="0" presId="urn:microsoft.com/office/officeart/2005/8/layout/matrix1"/>
    <dgm:cxn modelId="{DB05CC5F-C1EE-4CE9-BCF6-2815B0518487}" type="presParOf" srcId="{DC12D3E1-A8DF-4E5E-897E-A0DA023A1027}" destId="{5B5ADD05-BBEA-424B-89A1-6FBBE31F7DC1}" srcOrd="1" destOrd="0" presId="urn:microsoft.com/office/officeart/2005/8/layout/matrix1"/>
    <dgm:cxn modelId="{F55BB2CC-7E62-44DE-868A-1774AA5C0FF0}" type="presParOf" srcId="{DC12D3E1-A8DF-4E5E-897E-A0DA023A1027}" destId="{799ACA77-2FBF-48DE-AA1A-3F54F3D743FB}" srcOrd="2" destOrd="0" presId="urn:microsoft.com/office/officeart/2005/8/layout/matrix1"/>
    <dgm:cxn modelId="{13B3AFF5-E382-4F69-B7E7-0B2E09506863}" type="presParOf" srcId="{DC12D3E1-A8DF-4E5E-897E-A0DA023A1027}" destId="{7F96FE71-AE9A-4E6B-B7B5-B9048D1E5075}" srcOrd="3" destOrd="0" presId="urn:microsoft.com/office/officeart/2005/8/layout/matrix1"/>
    <dgm:cxn modelId="{C895D110-784F-484F-A2FC-12C24872D8CB}" type="presParOf" srcId="{DC12D3E1-A8DF-4E5E-897E-A0DA023A1027}" destId="{11141C9A-5519-4FC1-A422-2C4C06952A44}" srcOrd="4" destOrd="0" presId="urn:microsoft.com/office/officeart/2005/8/layout/matrix1"/>
    <dgm:cxn modelId="{23D9D996-95C6-497F-890E-EC294C1E8C29}" type="presParOf" srcId="{DC12D3E1-A8DF-4E5E-897E-A0DA023A1027}" destId="{F0D9D392-EE07-4741-9570-47D3D645692A}" srcOrd="5" destOrd="0" presId="urn:microsoft.com/office/officeart/2005/8/layout/matrix1"/>
    <dgm:cxn modelId="{510829BE-73B7-4F10-83DE-DED4EB69674D}" type="presParOf" srcId="{DC12D3E1-A8DF-4E5E-897E-A0DA023A1027}" destId="{68E9F84F-1DD5-48C0-B7EB-E3B2A0FFD2F7}" srcOrd="6" destOrd="0" presId="urn:microsoft.com/office/officeart/2005/8/layout/matrix1"/>
    <dgm:cxn modelId="{2EC72DBF-5A69-48A5-B744-29DC888A647D}" type="presParOf" srcId="{DC12D3E1-A8DF-4E5E-897E-A0DA023A1027}" destId="{270AD421-A26A-4DB2-91B1-763BBD5BB19D}" srcOrd="7" destOrd="0" presId="urn:microsoft.com/office/officeart/2005/8/layout/matrix1"/>
    <dgm:cxn modelId="{8055CD40-0F69-45D6-884E-DCDC8EA387E8}" type="presParOf" srcId="{5D227C72-CCB9-4C25-8500-5E5E656DE1B2}" destId="{D1D91D51-5BF7-4989-A446-2FC96B36C9E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ACA29-C914-4EF4-A88A-622F77829CC7}">
      <dsp:nvSpPr>
        <dsp:cNvPr id="0" name=""/>
        <dsp:cNvSpPr/>
      </dsp:nvSpPr>
      <dsp:spPr>
        <a:xfrm rot="16200000">
          <a:off x="1157287" y="-1157287"/>
          <a:ext cx="1550987" cy="3865562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Kary</a:t>
          </a:r>
        </a:p>
      </dsp:txBody>
      <dsp:txXfrm rot="5400000">
        <a:off x="-1" y="1"/>
        <a:ext cx="3865562" cy="1163240"/>
      </dsp:txXfrm>
    </dsp:sp>
    <dsp:sp modelId="{EFB193FE-1B4E-4CDB-9302-B729F049E387}">
      <dsp:nvSpPr>
        <dsp:cNvPr id="0" name=""/>
        <dsp:cNvSpPr/>
      </dsp:nvSpPr>
      <dsp:spPr>
        <a:xfrm>
          <a:off x="3865562" y="0"/>
          <a:ext cx="3865562" cy="1550987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80000"/>
                <a:satMod val="107000"/>
                <a:lumMod val="10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Środki karne</a:t>
          </a:r>
        </a:p>
      </dsp:txBody>
      <dsp:txXfrm>
        <a:off x="3865562" y="0"/>
        <a:ext cx="3865562" cy="1163240"/>
      </dsp:txXfrm>
    </dsp:sp>
    <dsp:sp modelId="{1B23C889-251D-45CF-9396-6F5E13F7C531}">
      <dsp:nvSpPr>
        <dsp:cNvPr id="0" name=""/>
        <dsp:cNvSpPr/>
      </dsp:nvSpPr>
      <dsp:spPr>
        <a:xfrm rot="10800000">
          <a:off x="695" y="1537447"/>
          <a:ext cx="3865562" cy="1550987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80000"/>
                <a:satMod val="107000"/>
                <a:lumMod val="10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Środki zabezpieczające</a:t>
          </a:r>
        </a:p>
      </dsp:txBody>
      <dsp:txXfrm rot="10800000">
        <a:off x="695" y="1925194"/>
        <a:ext cx="3865562" cy="1163240"/>
      </dsp:txXfrm>
    </dsp:sp>
    <dsp:sp modelId="{730CD6E8-2111-472F-AA2C-6D0A286BED7E}">
      <dsp:nvSpPr>
        <dsp:cNvPr id="0" name=""/>
        <dsp:cNvSpPr/>
      </dsp:nvSpPr>
      <dsp:spPr>
        <a:xfrm rot="5400000">
          <a:off x="5022850" y="393699"/>
          <a:ext cx="1550987" cy="3865562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80000"/>
                <a:satMod val="107000"/>
                <a:lumMod val="10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Inne środki reakcji prawnokarnej (np. środki związane z poddaniem sprawcy próbie)</a:t>
          </a:r>
        </a:p>
      </dsp:txBody>
      <dsp:txXfrm rot="-5400000">
        <a:off x="3865562" y="1938734"/>
        <a:ext cx="3865562" cy="1163240"/>
      </dsp:txXfrm>
    </dsp:sp>
    <dsp:sp modelId="{EBEFDB99-79EB-4E60-B72B-5997EF5BDCD5}">
      <dsp:nvSpPr>
        <dsp:cNvPr id="0" name=""/>
        <dsp:cNvSpPr/>
      </dsp:nvSpPr>
      <dsp:spPr>
        <a:xfrm>
          <a:off x="2705893" y="1163240"/>
          <a:ext cx="2319337" cy="775493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/>
            <a:t>Prawo karne</a:t>
          </a:r>
        </a:p>
      </dsp:txBody>
      <dsp:txXfrm>
        <a:off x="2743749" y="1201096"/>
        <a:ext cx="2243625" cy="699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604A1-1148-4878-8407-F322F44BCC8C}">
      <dsp:nvSpPr>
        <dsp:cNvPr id="0" name=""/>
        <dsp:cNvSpPr/>
      </dsp:nvSpPr>
      <dsp:spPr>
        <a:xfrm rot="16200000">
          <a:off x="1140134" y="-1148588"/>
          <a:ext cx="1845867" cy="4126135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Podmiotowe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Odnoszą się do osoby sprawcy przestępstwa</a:t>
          </a:r>
        </a:p>
      </dsp:txBody>
      <dsp:txXfrm rot="5400000">
        <a:off x="0" y="-8454"/>
        <a:ext cx="4126135" cy="1384400"/>
      </dsp:txXfrm>
    </dsp:sp>
    <dsp:sp modelId="{799ACA77-2FBF-48DE-AA1A-3F54F3D743FB}">
      <dsp:nvSpPr>
        <dsp:cNvPr id="0" name=""/>
        <dsp:cNvSpPr/>
      </dsp:nvSpPr>
      <dsp:spPr>
        <a:xfrm>
          <a:off x="4126135" y="-8454"/>
          <a:ext cx="4126135" cy="1845867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80000"/>
                <a:satMod val="107000"/>
                <a:lumMod val="10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Strony podmiotowej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Opisują stosunek psychiczny sprawcy do czynu (zamiar, cel działania, motywacja)</a:t>
          </a:r>
        </a:p>
      </dsp:txBody>
      <dsp:txXfrm>
        <a:off x="4126135" y="-8454"/>
        <a:ext cx="4126135" cy="1384400"/>
      </dsp:txXfrm>
    </dsp:sp>
    <dsp:sp modelId="{11141C9A-5519-4FC1-A422-2C4C06952A44}">
      <dsp:nvSpPr>
        <dsp:cNvPr id="0" name=""/>
        <dsp:cNvSpPr/>
      </dsp:nvSpPr>
      <dsp:spPr>
        <a:xfrm rot="10800000">
          <a:off x="0" y="1820504"/>
          <a:ext cx="4126135" cy="1879683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80000"/>
                <a:satMod val="107000"/>
                <a:lumMod val="10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Przedmiotowe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Określają przedmiot prawnokarnej ochrony/zamachu. Przedmiot ochrony nie jest tym samym, co przedmiot czynności wykonawczej</a:t>
          </a:r>
        </a:p>
      </dsp:txBody>
      <dsp:txXfrm rot="10800000">
        <a:off x="0" y="2290425"/>
        <a:ext cx="4126135" cy="1409762"/>
      </dsp:txXfrm>
    </dsp:sp>
    <dsp:sp modelId="{68E9F84F-1DD5-48C0-B7EB-E3B2A0FFD2F7}">
      <dsp:nvSpPr>
        <dsp:cNvPr id="0" name=""/>
        <dsp:cNvSpPr/>
      </dsp:nvSpPr>
      <dsp:spPr>
        <a:xfrm rot="5400000">
          <a:off x="5266269" y="697278"/>
          <a:ext cx="1845867" cy="4126135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80000"/>
                <a:satMod val="107000"/>
                <a:lumMod val="10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Strony przedmiotowej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Określają przestępstwo od strony „zewnętrznej”. Do znamion strony przedmiotowej zaliczymy np. skutek lub znamię czynnościowe (czasownikowe)</a:t>
          </a:r>
        </a:p>
      </dsp:txBody>
      <dsp:txXfrm rot="-5400000">
        <a:off x="4126135" y="2298879"/>
        <a:ext cx="4126135" cy="1384400"/>
      </dsp:txXfrm>
    </dsp:sp>
    <dsp:sp modelId="{D1D91D51-5BF7-4989-A446-2FC96B36C9EC}">
      <dsp:nvSpPr>
        <dsp:cNvPr id="0" name=""/>
        <dsp:cNvSpPr/>
      </dsp:nvSpPr>
      <dsp:spPr>
        <a:xfrm>
          <a:off x="2888294" y="1384400"/>
          <a:ext cx="2475681" cy="922933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latin typeface="+mn-lt"/>
            </a:rPr>
            <a:t>Znamiona</a:t>
          </a:r>
        </a:p>
      </dsp:txBody>
      <dsp:txXfrm>
        <a:off x="2933348" y="1429454"/>
        <a:ext cx="2385573" cy="832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A72A3-75E5-411C-A7CA-96CEB057FF9C}" type="datetimeFigureOut">
              <a:rPr lang="pl-PL" smtClean="0"/>
              <a:t>08.03.2024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A40E9-67EB-40DD-8D33-68E3FC2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499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90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4365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26846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8751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501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37515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29216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4506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7127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02801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8113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BDC4764-F656-4735-9820-9886F8DF1D6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9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165103-C911-B677-4BA7-4D06AA45B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512" y="1613613"/>
            <a:ext cx="8974975" cy="2528596"/>
          </a:xfrm>
        </p:spPr>
        <p:txBody>
          <a:bodyPr>
            <a:noAutofit/>
          </a:bodyPr>
          <a:lstStyle/>
          <a:p>
            <a:r>
              <a:rPr lang="pl-PL" sz="2400" dirty="0"/>
              <a:t>Zagadnienia organizacyjne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pojęcie, funkcje, zasady prawa karnego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pojęcie i struktura przestępstwa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E615BEB-795B-1C3D-5D8F-8EBA567B5A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/>
              <a:t>Mgr Damian Drabik</a:t>
            </a:r>
          </a:p>
          <a:p>
            <a:r>
              <a:rPr lang="pl-PL" dirty="0"/>
              <a:t>Katedra Prawa Karnego Materialnego </a:t>
            </a:r>
            <a:r>
              <a:rPr lang="pl-PL" dirty="0" err="1"/>
              <a:t>WPAiE</a:t>
            </a:r>
            <a:r>
              <a:rPr lang="pl-PL" dirty="0"/>
              <a:t> </a:t>
            </a:r>
            <a:r>
              <a:rPr lang="pl-PL" dirty="0" err="1"/>
              <a:t>UWr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34618C-22CF-F136-C057-B65DD6C1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33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DD4174-017B-E869-8F89-4299FC411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7B7391-A59C-E3B7-6E45-9330CC1BB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5E8B06-1B11-5BC7-DB42-1403705D31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E7EE78-DF44-A8A7-142F-D6B46E59D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D8FAE25-EA33-E3AD-5553-BCCECFE94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czyn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49856D-2736-1B12-6188-A43F0519E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76299BF-AECA-FEE3-6FF4-4A927A253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78008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300" dirty="0"/>
              <a:t>Czyn (art. 1 § 1 k.k.) – psychiczne sterowane, zewnętrzne zachowanie się człowieka w postaci działania lub zaniechania.</a:t>
            </a:r>
          </a:p>
          <a:p>
            <a:pPr algn="just"/>
            <a:r>
              <a:rPr lang="pl-PL" sz="2300" i="1" dirty="0" err="1"/>
              <a:t>Cogitationis</a:t>
            </a:r>
            <a:r>
              <a:rPr lang="pl-PL" sz="2300" i="1" dirty="0"/>
              <a:t> </a:t>
            </a:r>
            <a:r>
              <a:rPr lang="pl-PL" sz="2300" i="1" dirty="0" err="1"/>
              <a:t>poenam</a:t>
            </a:r>
            <a:r>
              <a:rPr lang="pl-PL" sz="2300" i="1" dirty="0"/>
              <a:t> </a:t>
            </a:r>
            <a:r>
              <a:rPr lang="pl-PL" sz="2300" i="1" dirty="0" err="1"/>
              <a:t>nemo</a:t>
            </a:r>
            <a:r>
              <a:rPr lang="pl-PL" sz="2300" i="1" dirty="0"/>
              <a:t> </a:t>
            </a:r>
            <a:r>
              <a:rPr lang="pl-PL" sz="2300" i="1" dirty="0" err="1"/>
              <a:t>patitur</a:t>
            </a:r>
            <a:r>
              <a:rPr lang="pl-PL" sz="2300" dirty="0"/>
              <a:t> – same tylko myśli nie mogą być podstawą karania.</a:t>
            </a:r>
          </a:p>
          <a:p>
            <a:pPr algn="just"/>
            <a:r>
              <a:rPr lang="pl-PL" sz="2300" dirty="0"/>
              <a:t>Zachowania podjęte pod wpływem przymusu bezwzględnego (</a:t>
            </a:r>
            <a:r>
              <a:rPr lang="pl-PL" sz="2300" i="1" dirty="0"/>
              <a:t>vis </a:t>
            </a:r>
            <a:r>
              <a:rPr lang="pl-PL" sz="2300" i="1" dirty="0" err="1"/>
              <a:t>absoluta</a:t>
            </a:r>
            <a:r>
              <a:rPr lang="pl-PL" sz="2300" dirty="0"/>
              <a:t>) nie stanowią czynu w rozumieniu prawa karnego.</a:t>
            </a:r>
          </a:p>
          <a:p>
            <a:pPr algn="just"/>
            <a:r>
              <a:rPr lang="pl-PL" sz="2300" dirty="0"/>
              <a:t>Czyn stanowią natomiast zachowania podjęte pod wpływem przymusu kompulsywnego (</a:t>
            </a:r>
            <a:r>
              <a:rPr lang="pl-PL" sz="2300" i="1" dirty="0"/>
              <a:t>vis </a:t>
            </a:r>
            <a:r>
              <a:rPr lang="pl-PL" sz="2300" i="1" dirty="0" err="1"/>
              <a:t>compulsiva</a:t>
            </a:r>
            <a:r>
              <a:rPr lang="pl-PL" sz="2300" dirty="0"/>
              <a:t>).</a:t>
            </a:r>
          </a:p>
          <a:p>
            <a:pPr algn="just"/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85767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00CB84-50A3-2FAF-6041-6F4E1FF38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4F82BB-C17C-D1E5-9968-DC196FF39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563888-BEB3-1A79-25E1-44681D9C5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FD0DD8-9A4E-AC55-380A-A5FF049F2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8C79E7F-AD2D-81D9-8E00-959B3B478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Znamiona przestępstwa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CE3FA2-3590-4A16-A6BB-A3C36A170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D573C6F-3A50-508B-A9F1-8B82F400D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78008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Przestępstwem jest tylko czyn zabroniony, czyli – zgodnie z art. 115 § 1 k.k. – zachowanie się człowieka o znamionach określonych w ustawie karnej.</a:t>
            </a:r>
          </a:p>
          <a:p>
            <a:pPr algn="just"/>
            <a:r>
              <a:rPr lang="pl-PL" sz="2000" dirty="0"/>
              <a:t>Znamionami są elementy ustawowego opisu czynu zabronionego.</a:t>
            </a:r>
          </a:p>
          <a:p>
            <a:pPr algn="just"/>
            <a:r>
              <a:rPr lang="pl-PL" sz="2000" dirty="0"/>
              <a:t>Wyróżnia się znamiona:</a:t>
            </a:r>
          </a:p>
          <a:p>
            <a:pPr lvl="1" algn="just"/>
            <a:r>
              <a:rPr lang="pl-PL" sz="2000" dirty="0"/>
              <a:t>podmiotowe,</a:t>
            </a:r>
          </a:p>
          <a:p>
            <a:pPr lvl="1" algn="just"/>
            <a:r>
              <a:rPr lang="pl-PL" sz="2000" dirty="0"/>
              <a:t>strony podmiotowej,</a:t>
            </a:r>
          </a:p>
          <a:p>
            <a:pPr lvl="1" algn="just"/>
            <a:r>
              <a:rPr lang="pl-PL" sz="2000" dirty="0"/>
              <a:t>przedmiotowe,</a:t>
            </a:r>
          </a:p>
          <a:p>
            <a:pPr lvl="1" algn="just"/>
            <a:r>
              <a:rPr lang="pl-PL" sz="2000" dirty="0"/>
              <a:t>strony przedmiotowej.</a:t>
            </a:r>
          </a:p>
          <a:p>
            <a:pPr lvl="1" algn="just"/>
            <a:endParaRPr lang="pl-PL" sz="2000" dirty="0"/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86204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96DB36-5432-590A-DA42-ECB8379AE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9D1EF59-EE52-A357-356E-4B2196A6A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41D990-BEC1-F62F-7924-D4456D251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7E319D-6D44-5574-84D1-2DD54ED66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1233237-3245-860C-4560-F7B7FC76B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Znamiona przestępstwa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AFF45B-AA63-00BD-5D40-E32B1F282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12</a:t>
            </a:fld>
            <a:endParaRPr lang="en-US"/>
          </a:p>
        </p:txBody>
      </p:sp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EA5F8EC8-A7A6-9BAE-8021-9CCC83BED4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777660"/>
              </p:ext>
            </p:extLst>
          </p:nvPr>
        </p:nvGraphicFramePr>
        <p:xfrm>
          <a:off x="1958531" y="1804191"/>
          <a:ext cx="8252270" cy="3691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306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B64A88-F44A-5492-1125-8184235C68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AA0AFCD-5AE7-95F9-19A1-E843CA5B7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1F912B-3D5A-22E0-1F54-37FCAD0AD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F8C9E-5EE0-94DF-EB5E-D5A83296D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02734AB-94FA-BF38-0292-91ADCE64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Społeczna szkodliwość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F6BE4D-4A11-F431-8911-E9C7B16F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13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8A32E13-AB42-82E1-C08C-2EEB92871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982783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300" dirty="0"/>
              <a:t>Społeczna szkodliwość stanowi materialny element w definicji przestępstwa (formalno-materialnej).</a:t>
            </a:r>
          </a:p>
          <a:p>
            <a:pPr algn="just"/>
            <a:r>
              <a:rPr lang="pl-PL" sz="2300" dirty="0"/>
              <a:t>Przestępstwem jest tylko taki czyn, który jest społecznie szkodliwy w stopniu wyższym niż znikomy (art. 1 § 2 k.k.)</a:t>
            </a:r>
          </a:p>
          <a:p>
            <a:pPr algn="just"/>
            <a:r>
              <a:rPr lang="pl-PL" sz="2300" dirty="0"/>
              <a:t>Społeczna szkodliwość jest elementem stopniowalnym, np. nieznaczna społeczna szkodliwość (art. 66 § 1 k.k.), uwzględnianie stopnia społecznej szkodliwości przy wymiarze kary (art. 53 § 1 k.k.).</a:t>
            </a:r>
          </a:p>
          <a:p>
            <a:pPr algn="just"/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2625579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F217D0-49FB-2A2D-882B-611D4650E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C7D9A5F-1E6A-94D6-BC90-F14674BB5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3A9E-6695-5BDB-FC26-BEB4A8582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74FED1-6D21-8C2F-CBA1-008FD257B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53F46FE-C72D-87E0-85FA-396B50F9C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Społeczna szkodliwość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3D9D17-9AA4-8417-4A48-5967F1CE8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D946DE9-ADD0-28FF-6E26-B17326C3A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78008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300" dirty="0"/>
              <a:t>Okoliczności, które należy brać pod uwagę przy ocenie stopnia społecznej szkodliwości wskazane zostały w art. 115 § 2 k.k. Sąd musi wziąć pod uwagę wszystkie okoliczności, chyba, że któraś z nich nie ma związku z konkretnym typem czynu zabronionego (np. postać zamiaru przy przestępstwach nieumyślnych).</a:t>
            </a:r>
          </a:p>
          <a:p>
            <a:pPr algn="just"/>
            <a:r>
              <a:rPr lang="pl-PL" sz="2300" dirty="0"/>
              <a:t>Okoliczności te stanowią katalog zamknięty, uwzględniający zarówno okoliczności podmiotowe (np. motywacja sprawcy), jak i przedmiotowe (np. rozmiary wyrządzonej lub grożącej szkody).</a:t>
            </a:r>
          </a:p>
          <a:p>
            <a:pPr algn="just"/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2028020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BA906C-C9CD-867F-A612-DE57EB9F4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525FA5-A4F0-8FBE-32E9-E49753C81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1FF54-EF57-075A-9BB3-41A7192E9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3F1D1F-6BE9-893B-1D80-DC88E1E1D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D75EE25-3569-4194-61E7-7FDD108B1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wina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31E6A31-958C-692C-F5AA-F8B4CA8E1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15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0C41112-45B0-447B-6E16-17097F37E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43590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200" dirty="0"/>
              <a:t>Ustawowo określonym warunkiem popełnienia przestępstwa jest przypisanie sprawcy winy (art. 1 § 3 k.k.).</a:t>
            </a:r>
          </a:p>
          <a:p>
            <a:pPr algn="just"/>
            <a:r>
              <a:rPr lang="pl-PL" sz="2200" dirty="0"/>
              <a:t>Wina musi zostać przypisana sprawcy w czasie popełnienia czynu (zasada koincydencji winy i czynu). Wyjątek stanowi tzw. zawinienie na przedpolu popełnienia czynu zabronionego.</a:t>
            </a:r>
          </a:p>
          <a:p>
            <a:pPr algn="just"/>
            <a:r>
              <a:rPr lang="pl-PL" sz="2200" dirty="0"/>
              <a:t>Wina ujmowana obecnie jest jako zarzut postawiony sprawcy, że ten zachował się niezgodnie z obowiązującą normą, chociaż mógł i powinien zachować się inaczej.</a:t>
            </a:r>
          </a:p>
          <a:p>
            <a:pPr algn="just"/>
            <a:r>
              <a:rPr lang="pl-PL" sz="2200" dirty="0"/>
              <a:t>Należy odróżnić winę w rozumieniu materialnoprawnym od winy w ujęciu procesowym.</a:t>
            </a:r>
          </a:p>
          <a:p>
            <a:pPr algn="just"/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16531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B8B971-7AF6-1680-830C-8F6BF9A9C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CC29E5-1623-8BC0-7424-D2925C3F5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6432C7-0F2C-B184-A55B-F7897B6A5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FBC69E-7317-D0D4-A6C3-FF9742C88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696F731-9634-5AE4-5857-EE408F9BC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wina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79E336-895E-1940-E32F-666D66A3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16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7731D70-C7D0-5E9F-32A5-3F9087D87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98752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Funkcja legitymująca winy – daje podstawę do pociągnięcia sprawcy do odpowiedzialności (</a:t>
            </a:r>
            <a:r>
              <a:rPr lang="pl-PL" sz="2400" i="1" dirty="0" err="1"/>
              <a:t>nullum</a:t>
            </a:r>
            <a:r>
              <a:rPr lang="pl-PL" sz="2400" i="1" dirty="0"/>
              <a:t> </a:t>
            </a:r>
            <a:r>
              <a:rPr lang="pl-PL" sz="2400" i="1" dirty="0" err="1"/>
              <a:t>crimen</a:t>
            </a:r>
            <a:r>
              <a:rPr lang="pl-PL" sz="2400" i="1" dirty="0"/>
              <a:t> sine culpa</a:t>
            </a:r>
            <a:r>
              <a:rPr lang="pl-PL" sz="2400" dirty="0"/>
              <a:t>).</a:t>
            </a:r>
          </a:p>
          <a:p>
            <a:pPr algn="just"/>
            <a:r>
              <a:rPr lang="pl-PL" sz="2400" dirty="0"/>
              <a:t>Funkcja limitująca winy – wysokość kary nie może przekroczyć stopnia winy (art. 53 § 1 k.k.), co zapobiegać ma orzekaniu kar niesprawiedliwych i zbyt surowych.</a:t>
            </a: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626081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F1892D-9266-C7A3-F9D8-DDDD4F0249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586F05-DA4B-71B9-CBDE-41CCD0D5E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B6773B-F006-54F5-A082-C4A219DF3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523CFB-04E3-584C-B404-937A8006F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FB03EEE-BE3B-29A0-E823-E38F55A7C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wina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15574F4-3F16-6451-5A9E-2417D480C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17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19ED14A-9C0E-E9C3-33EA-6FD73ED40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43590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200" dirty="0"/>
              <a:t>Do przesłanek przypisania winy należą:</a:t>
            </a:r>
          </a:p>
          <a:p>
            <a:pPr lvl="1" algn="just"/>
            <a:r>
              <a:rPr lang="pl-PL" sz="2200" dirty="0"/>
              <a:t>Podmiotowa zdolność do ponoszenia odpowiedzialności karnej, warunkowana osiągnięciem określonego wieku (art. 10 k.k.)</a:t>
            </a:r>
          </a:p>
          <a:p>
            <a:pPr lvl="1" algn="just"/>
            <a:r>
              <a:rPr lang="pl-PL" sz="2200" dirty="0"/>
              <a:t>Poczytalność (art. 31 § 1 k.k.)</a:t>
            </a:r>
          </a:p>
          <a:p>
            <a:pPr lvl="1" algn="just"/>
            <a:r>
              <a:rPr lang="pl-PL" sz="2200" dirty="0"/>
              <a:t>Brak usprawiedliwionego </a:t>
            </a:r>
            <a:r>
              <a:rPr lang="pl-PL" sz="2200"/>
              <a:t>błędu (art</a:t>
            </a:r>
            <a:r>
              <a:rPr lang="pl-PL" sz="2200" dirty="0"/>
              <a:t>., 29 k.</a:t>
            </a:r>
            <a:r>
              <a:rPr lang="pl-PL" sz="2200"/>
              <a:t>k.)</a:t>
            </a:r>
            <a:endParaRPr lang="pl-PL" sz="2200" dirty="0"/>
          </a:p>
          <a:p>
            <a:pPr lvl="1" algn="just"/>
            <a:r>
              <a:rPr lang="pl-PL" sz="2200" dirty="0"/>
              <a:t>Brak działania w warunkach stanu wyższej konieczności wyłączającego winę (art. 26 § 2 k.k.)</a:t>
            </a:r>
          </a:p>
          <a:p>
            <a:pPr lvl="1" algn="just"/>
            <a:endParaRPr lang="pl-PL" sz="2200" dirty="0"/>
          </a:p>
          <a:p>
            <a:pPr algn="just"/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35721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DF87B48-67D3-C7E6-5190-FB610D5B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Zasady zaliczenia przedmiotu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395FEF-BD7E-816C-9DE5-33A4728CC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821312"/>
            <a:ext cx="8779512" cy="2879256"/>
          </a:xfrm>
        </p:spPr>
        <p:txBody>
          <a:bodyPr>
            <a:noAutofit/>
          </a:bodyPr>
          <a:lstStyle/>
          <a:p>
            <a:pPr algn="just"/>
            <a:r>
              <a:rPr lang="pl-PL" sz="2100" dirty="0">
                <a:solidFill>
                  <a:srgbClr val="404040"/>
                </a:solidFill>
              </a:rPr>
              <a:t>Obecność na zajęciach. Dopuszczalna jest jedna nieobecność na zajęciach w semestrze, każdą kolejną należy zaliczyć na konsultacjach. Godziny konsultacji znajdują się na mojej stronie wydziałowej.</a:t>
            </a:r>
          </a:p>
          <a:p>
            <a:pPr algn="just"/>
            <a:r>
              <a:rPr lang="pl-PL" sz="2100" dirty="0">
                <a:solidFill>
                  <a:srgbClr val="404040"/>
                </a:solidFill>
              </a:rPr>
              <a:t>Aktywność na zajęciach (działa tylko na korzyść, nie można dostać „minusa” </a:t>
            </a:r>
            <a:r>
              <a:rPr lang="pl-PL" sz="2100" dirty="0">
                <a:solidFill>
                  <a:srgbClr val="404040"/>
                </a:solidFill>
                <a:sym typeface="Wingdings" panose="05000000000000000000" pitchFamily="2" charset="2"/>
              </a:rPr>
              <a:t>).  Aktywność może podwyższyć ocenę końcową maksymalnie o 0,5 stopnia.</a:t>
            </a:r>
          </a:p>
          <a:p>
            <a:pPr algn="just"/>
            <a:r>
              <a:rPr lang="pl-PL" sz="2100" dirty="0">
                <a:solidFill>
                  <a:srgbClr val="404040"/>
                </a:solidFill>
                <a:sym typeface="Wingdings" panose="05000000000000000000" pitchFamily="2" charset="2"/>
              </a:rPr>
              <a:t>Kolokwium zaliczeniowe na ostatnich zajęciach w semestrze. Forma kolokwium to 30 pytań zamkniętych jednokrotnego wyboru.</a:t>
            </a:r>
          </a:p>
          <a:p>
            <a:pPr algn="just"/>
            <a:r>
              <a:rPr lang="pl-PL" sz="2100" dirty="0">
                <a:solidFill>
                  <a:srgbClr val="404040"/>
                </a:solidFill>
                <a:sym typeface="Wingdings" panose="05000000000000000000" pitchFamily="2" charset="2"/>
              </a:rPr>
              <a:t>W przypadku nieobecności na kolokwium zaliczeniowym, student/ka ma jednorazową możliwość zaliczenia kolokwium na konsultacjach.</a:t>
            </a:r>
            <a:endParaRPr lang="pl-PL" sz="2100" dirty="0">
              <a:solidFill>
                <a:srgbClr val="404040"/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00C5FF6-647F-F475-E82C-95DEE1848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8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9435B2-E7F7-03EB-5E27-9906114A6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6182293-03DC-93DD-7D53-150B5358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F91CAE-2285-F7F8-A006-E294A09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6FB2AA-3325-6DDE-62A0-4FFA1A4E8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E42165E-0F16-B584-457C-04339E9F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Pojęcie prawa karnego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F81C2F0-6FBA-547F-F0AD-269CA4035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79470"/>
              </p:ext>
            </p:extLst>
          </p:nvPr>
        </p:nvGraphicFramePr>
        <p:xfrm>
          <a:off x="2230437" y="2123556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C235BC2-B128-8284-ADFC-C81C8978E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9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B2CCFB-500E-74E4-C5E8-BBBB11A6C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C42C7CB-684B-A692-6186-D6CB8F703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41C015-2551-2088-2A70-7AA0F2023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C8048D-649F-DE6A-F5C4-9711B7219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F813F89-F537-E70D-566E-9F6A2364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Pojęcie kary kryminalnej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066CBE7-A0ED-8C04-700E-AE5A23AE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C1A5C00-494A-899C-B282-821310EF2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49424"/>
            <a:ext cx="7729728" cy="3101983"/>
          </a:xfrm>
        </p:spPr>
        <p:txBody>
          <a:bodyPr>
            <a:normAutofit/>
          </a:bodyPr>
          <a:lstStyle/>
          <a:p>
            <a:pPr algn="just"/>
            <a:r>
              <a:rPr lang="pl-PL" sz="2400" dirty="0"/>
              <a:t>Karą kryminalną jest przewidziana w ustawie, stosowana przez sądy, ujemna reakcja na popełnione przestępstwo, polegająca na zadaniu sprawcy osobistej dolegliwości, mająca na celu zadośćuczynienie społecznemu poczuciu sprawiedliwości oraz wypełniająca cele prewencyjne.</a:t>
            </a:r>
          </a:p>
        </p:txBody>
      </p:sp>
    </p:spTree>
    <p:extLst>
      <p:ext uri="{BB962C8B-B14F-4D97-AF65-F5344CB8AC3E}">
        <p14:creationId xmlns:p14="http://schemas.microsoft.com/office/powerpoint/2010/main" val="16372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8AC675-5EA2-E10D-F3AC-FD50D1426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F4D856-11E2-4BE2-7B9C-EEF2D7E3D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0FF814-1E37-81F6-F3EA-15CC84044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F23640-77E4-50ED-2D9F-164744590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75B2C73-2BB2-877F-D1FB-BDE5A8786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Funkcje prawa karnego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D2903E-F89D-F690-E996-0758F789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630A0B-8C5E-D3E2-55F1-DBD5ADCFF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78008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200" dirty="0"/>
              <a:t>Funkcja ochronna, mająca za zadanie ochronę dóbr przedstawiających wartość społeczną przed atakami prowadzącymi do ich naruszenia lub narażenia na niebezpieczeństwo.</a:t>
            </a:r>
          </a:p>
          <a:p>
            <a:pPr algn="just"/>
            <a:r>
              <a:rPr lang="pl-PL" sz="2200" dirty="0"/>
              <a:t>W nauce prawa karnego wyróżnia się, w zależności od stopnia konkretyzacji:</a:t>
            </a:r>
          </a:p>
          <a:p>
            <a:pPr lvl="1" algn="just"/>
            <a:r>
              <a:rPr lang="pl-PL" sz="2200" dirty="0"/>
              <a:t>ogólny przedmiot ochrony,</a:t>
            </a:r>
          </a:p>
          <a:p>
            <a:pPr lvl="1" algn="just"/>
            <a:r>
              <a:rPr lang="pl-PL" sz="2200" dirty="0"/>
              <a:t>rodzajowy przedmiot ochrony,</a:t>
            </a:r>
          </a:p>
          <a:p>
            <a:pPr lvl="1" algn="just"/>
            <a:r>
              <a:rPr lang="pl-PL" sz="2200" dirty="0"/>
              <a:t>indywidualny przedmiot ochrony.</a:t>
            </a:r>
          </a:p>
        </p:txBody>
      </p:sp>
    </p:spTree>
    <p:extLst>
      <p:ext uri="{BB962C8B-B14F-4D97-AF65-F5344CB8AC3E}">
        <p14:creationId xmlns:p14="http://schemas.microsoft.com/office/powerpoint/2010/main" val="413670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C529DF-C708-7F3F-2B49-CB52C8B63D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5D2EBA3-FB20-420A-AF8F-CC0AF4F47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596AA3-207C-5BA9-A5F6-0A614929B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241A10-E4DD-5D28-1075-188D2E6C7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51CE392-AC05-9284-DA8A-4B6D10470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Funkcje prawa karnego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3FCF16-97C0-E374-0CE0-95774A6F4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CD36F4B-5889-ABAF-2747-A387D2C1E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78008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300" dirty="0"/>
              <a:t>Funkcja ochronna realizowana jest na trzech płaszczyznach:</a:t>
            </a:r>
          </a:p>
          <a:p>
            <a:pPr lvl="1" algn="just"/>
            <a:r>
              <a:rPr lang="pl-PL" sz="2300" dirty="0"/>
              <a:t>represyjnej, która stanowi odpłatę za popełnione przestępstwo,</a:t>
            </a:r>
          </a:p>
          <a:p>
            <a:pPr lvl="1" algn="just"/>
            <a:r>
              <a:rPr lang="pl-PL" sz="2300" dirty="0"/>
              <a:t>prewencyjnej, będącej oddziaływaniem na sprawcę (prewencja indywidualna) i społeczeństwo (prewencja generalna w aspekcie negatywnym lub pozytywnym),</a:t>
            </a:r>
          </a:p>
          <a:p>
            <a:pPr lvl="1" algn="just"/>
            <a:r>
              <a:rPr lang="pl-PL" sz="2300" dirty="0"/>
              <a:t>zabezpieczającej, realizującej się w zabezpieczeniu społeczeństwa przed działaniami niektórych sprawców.</a:t>
            </a:r>
          </a:p>
        </p:txBody>
      </p:sp>
    </p:spTree>
    <p:extLst>
      <p:ext uri="{BB962C8B-B14F-4D97-AF65-F5344CB8AC3E}">
        <p14:creationId xmlns:p14="http://schemas.microsoft.com/office/powerpoint/2010/main" val="52751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5FC2F8-EE60-E632-24D6-77D9E97E3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9FFF99F-16F6-9D71-EFE5-2017ED2AA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3F0222-D27B-6014-86AA-D86D3B573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612E32-64EB-6A72-39BD-3A5B531B8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3378505-4100-83F1-F753-5F3B0D0D7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Funkcje prawa karnego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A8B8C1-EE0A-9952-E7E6-6427C4388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5FEA461D-F8F4-871C-2634-DDB9889FC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49424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Funkcja gwarancyjna chroni dobra prawne osób, którym popełnienie przestępstwa mogłoby zostać przypisane. Funkcja ta wyraża się w pewności, że obywatel nie zostanie pociągnięty do odpowiedzialności karnej za zachowanie, które w czasie jego popełnienia nie było zabronione pod groźbą kary przez ustawę.</a:t>
            </a:r>
          </a:p>
        </p:txBody>
      </p:sp>
    </p:spTree>
    <p:extLst>
      <p:ext uri="{BB962C8B-B14F-4D97-AF65-F5344CB8AC3E}">
        <p14:creationId xmlns:p14="http://schemas.microsoft.com/office/powerpoint/2010/main" val="2919254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BA295B-89D1-1341-C920-8DD6F807EB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6B937D9-4B39-4572-ED2C-B62D267D2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DA4F7F-A8F6-E9CB-53B5-5465F7A0E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20FD76-BB5F-C74D-7974-089526116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920C7C5-282B-D043-1FB3-9A349FE34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Funkcje prawa karnego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8232DC5-7A62-BAC5-3815-9DAB514F6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A3CB594-9F6B-B1A6-1FCC-EE641CBEC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49424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Funkcja kompensacyjna (restytucyjna) – opiera się na wzmocnieniu roli i pozycji pokrzywdzonego.  W realizacji funkcji kompensacyjnej pomagają instytucje przewidziane w prawie karnym, jak np. obowiązek naprawienia szkody lub zadośćuczynienie za doznaną krzywdę (art. 46 § 1 k.k.) </a:t>
            </a:r>
          </a:p>
        </p:txBody>
      </p:sp>
    </p:spTree>
    <p:extLst>
      <p:ext uri="{BB962C8B-B14F-4D97-AF65-F5344CB8AC3E}">
        <p14:creationId xmlns:p14="http://schemas.microsoft.com/office/powerpoint/2010/main" val="234073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7F9F41-396D-CA4B-86A7-DEDB28085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54A8FD7-6774-E360-B728-74F537048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C1B8AE1-F453-E59E-4037-D7761487A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B2214C-9E95-E86D-6949-6C40D3B14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4519C28-ABBA-44E4-9540-F14FF3975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Prawo karne a inne nauki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9A9724-6C6E-2447-6902-4B347F079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788D9C8D-11E6-80A7-3CE7-847143538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49424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Kryminologia</a:t>
            </a:r>
          </a:p>
          <a:p>
            <a:pPr algn="just"/>
            <a:r>
              <a:rPr lang="pl-PL" sz="2400" dirty="0"/>
              <a:t>Kryminalistyka</a:t>
            </a:r>
          </a:p>
          <a:p>
            <a:pPr algn="just"/>
            <a:r>
              <a:rPr lang="pl-PL" sz="2400" dirty="0"/>
              <a:t>Polityka kryminalna</a:t>
            </a:r>
          </a:p>
          <a:p>
            <a:pPr algn="just"/>
            <a:r>
              <a:rPr lang="pl-PL" sz="2400" dirty="0"/>
              <a:t>Wiktymologia</a:t>
            </a:r>
          </a:p>
          <a:p>
            <a:pPr algn="just"/>
            <a:r>
              <a:rPr lang="pl-PL" sz="2400" dirty="0"/>
              <a:t>Penologia</a:t>
            </a:r>
          </a:p>
        </p:txBody>
      </p:sp>
    </p:spTree>
    <p:extLst>
      <p:ext uri="{BB962C8B-B14F-4D97-AF65-F5344CB8AC3E}">
        <p14:creationId xmlns:p14="http://schemas.microsoft.com/office/powerpoint/2010/main" val="1947274269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548</TotalTime>
  <Words>968</Words>
  <Application>Microsoft Office PowerPoint</Application>
  <PresentationFormat>Panoramiczny</PresentationFormat>
  <Paragraphs>103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Aptos</vt:lpstr>
      <vt:lpstr>Arial</vt:lpstr>
      <vt:lpstr>Gill Sans MT</vt:lpstr>
      <vt:lpstr>Wingdings</vt:lpstr>
      <vt:lpstr>Paczka</vt:lpstr>
      <vt:lpstr>Zagadnienia organizacyjne  pojęcie, funkcje, zasady prawa karnego  pojęcie i struktura przestępstwa</vt:lpstr>
      <vt:lpstr>Zasady zaliczenia przedmiotu</vt:lpstr>
      <vt:lpstr>Pojęcie prawa karnego</vt:lpstr>
      <vt:lpstr>Pojęcie kary kryminalnej</vt:lpstr>
      <vt:lpstr>Funkcje prawa karnego</vt:lpstr>
      <vt:lpstr>Funkcje prawa karnego</vt:lpstr>
      <vt:lpstr>Funkcje prawa karnego</vt:lpstr>
      <vt:lpstr>Funkcje prawa karnego</vt:lpstr>
      <vt:lpstr>Prawo karne a inne nauki</vt:lpstr>
      <vt:lpstr>czyn</vt:lpstr>
      <vt:lpstr>Znamiona przestępstwa</vt:lpstr>
      <vt:lpstr>Znamiona przestępstwa</vt:lpstr>
      <vt:lpstr>Społeczna szkodliwość</vt:lpstr>
      <vt:lpstr>Społeczna szkodliwość</vt:lpstr>
      <vt:lpstr>wina</vt:lpstr>
      <vt:lpstr>wina</vt:lpstr>
      <vt:lpstr>wina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(nie)zasadności powoływania biegłych na okoliczność stwierdzenia działania pod wpływem silnego wzburzenia usprawiedliwionego okolicznościami (art. 148 § 4 k.k.) w orzecznictwie Sądu Najwyższego</dc:title>
  <dc:creator>Damian Drabik</dc:creator>
  <cp:lastModifiedBy>Damian Drabik</cp:lastModifiedBy>
  <cp:revision>3</cp:revision>
  <dcterms:created xsi:type="dcterms:W3CDTF">2024-02-19T13:53:44Z</dcterms:created>
  <dcterms:modified xsi:type="dcterms:W3CDTF">2024-03-08T17:52:43Z</dcterms:modified>
</cp:coreProperties>
</file>