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7" r:id="rId4"/>
    <p:sldId id="258" r:id="rId5"/>
    <p:sldId id="260" r:id="rId6"/>
    <p:sldId id="268" r:id="rId7"/>
    <p:sldId id="278" r:id="rId8"/>
    <p:sldId id="269" r:id="rId9"/>
    <p:sldId id="270" r:id="rId10"/>
    <p:sldId id="259" r:id="rId11"/>
    <p:sldId id="271" r:id="rId12"/>
    <p:sldId id="262" r:id="rId13"/>
    <p:sldId id="261" r:id="rId14"/>
    <p:sldId id="263" r:id="rId15"/>
    <p:sldId id="264" r:id="rId16"/>
    <p:sldId id="265" r:id="rId17"/>
    <p:sldId id="266" r:id="rId18"/>
    <p:sldId id="272" r:id="rId19"/>
    <p:sldId id="273" r:id="rId20"/>
    <p:sldId id="281" r:id="rId21"/>
    <p:sldId id="279" r:id="rId22"/>
    <p:sldId id="280" r:id="rId23"/>
    <p:sldId id="282" r:id="rId24"/>
    <p:sldId id="283" r:id="rId25"/>
    <p:sldId id="284" r:id="rId26"/>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86" autoAdjust="0"/>
    <p:restoredTop sz="94660"/>
  </p:normalViewPr>
  <p:slideViewPr>
    <p:cSldViewPr snapToGrid="0">
      <p:cViewPr varScale="1">
        <p:scale>
          <a:sx n="76" d="100"/>
          <a:sy n="76"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8CD49C-F871-48E2-86B6-C24AC8735A7E}" type="doc">
      <dgm:prSet loTypeId="urn:microsoft.com/office/officeart/2005/8/layout/vList2" loCatId="list" qsTypeId="urn:microsoft.com/office/officeart/2005/8/quickstyle/simple1" qsCatId="simple" csTypeId="urn:microsoft.com/office/officeart/2005/8/colors/colorful4" csCatId="colorful"/>
      <dgm:spPr/>
      <dgm:t>
        <a:bodyPr/>
        <a:lstStyle/>
        <a:p>
          <a:endParaRPr lang="en-GB"/>
        </a:p>
      </dgm:t>
    </dgm:pt>
    <dgm:pt modelId="{46148666-3E3B-4537-BF40-CC6A1ECB92F5}">
      <dgm:prSet/>
      <dgm:spPr/>
      <dgm:t>
        <a:bodyPr/>
        <a:lstStyle/>
        <a:p>
          <a:r>
            <a:rPr lang="en-US" b="1" i="0" dirty="0">
              <a:solidFill>
                <a:schemeClr val="tx1"/>
              </a:solidFill>
            </a:rPr>
            <a:t>From an </a:t>
          </a:r>
          <a:r>
            <a:rPr lang="en-US" b="1" i="0" dirty="0" err="1">
              <a:solidFill>
                <a:schemeClr val="tx1"/>
              </a:solidFill>
            </a:rPr>
            <a:t>organisation’s</a:t>
          </a:r>
          <a:r>
            <a:rPr lang="en-US" b="1" i="0" dirty="0">
              <a:solidFill>
                <a:schemeClr val="tx1"/>
              </a:solidFill>
            </a:rPr>
            <a:t> point of view, workplace assessment can determine</a:t>
          </a:r>
          <a:r>
            <a:rPr lang="pl-PL" b="1" i="0" dirty="0">
              <a:solidFill>
                <a:schemeClr val="tx1"/>
              </a:solidFill>
            </a:rPr>
            <a:t>:</a:t>
          </a:r>
          <a:endParaRPr lang="pl-PL" b="1" dirty="0">
            <a:solidFill>
              <a:schemeClr val="tx1"/>
            </a:solidFill>
          </a:endParaRPr>
        </a:p>
      </dgm:t>
    </dgm:pt>
    <dgm:pt modelId="{A810A949-B9C4-4304-889A-16A56F70BD5A}" type="parTrans" cxnId="{C7D2CBEF-5086-4117-960B-55C4D780E862}">
      <dgm:prSet/>
      <dgm:spPr/>
      <dgm:t>
        <a:bodyPr/>
        <a:lstStyle/>
        <a:p>
          <a:endParaRPr lang="en-GB"/>
        </a:p>
      </dgm:t>
    </dgm:pt>
    <dgm:pt modelId="{1338326D-85E1-4541-BB81-E1064B3D01B6}" type="sibTrans" cxnId="{C7D2CBEF-5086-4117-960B-55C4D780E862}">
      <dgm:prSet/>
      <dgm:spPr/>
      <dgm:t>
        <a:bodyPr/>
        <a:lstStyle/>
        <a:p>
          <a:endParaRPr lang="en-GB"/>
        </a:p>
      </dgm:t>
    </dgm:pt>
    <dgm:pt modelId="{3AA7199C-B374-4D56-8594-2D658CA5192A}">
      <dgm:prSet/>
      <dgm:spPr/>
      <dgm:t>
        <a:bodyPr/>
        <a:lstStyle/>
        <a:p>
          <a:r>
            <a:rPr lang="en-US" b="1" i="0" u="sng" dirty="0">
              <a:solidFill>
                <a:schemeClr val="tx1"/>
              </a:solidFill>
            </a:rPr>
            <a:t>whether the right people are in the right jobs, </a:t>
          </a:r>
          <a:endParaRPr lang="pl-PL" dirty="0">
            <a:solidFill>
              <a:schemeClr val="tx1"/>
            </a:solidFill>
          </a:endParaRPr>
        </a:p>
      </dgm:t>
    </dgm:pt>
    <dgm:pt modelId="{D95F5FA0-9AC9-43DB-96B8-9DCC61745A6D}" type="parTrans" cxnId="{A4074A7A-63C4-498B-95AD-68134DC980EE}">
      <dgm:prSet/>
      <dgm:spPr/>
      <dgm:t>
        <a:bodyPr/>
        <a:lstStyle/>
        <a:p>
          <a:endParaRPr lang="en-GB"/>
        </a:p>
      </dgm:t>
    </dgm:pt>
    <dgm:pt modelId="{AE7A2D51-1601-4A8A-9315-C350A5353385}" type="sibTrans" cxnId="{A4074A7A-63C4-498B-95AD-68134DC980EE}">
      <dgm:prSet/>
      <dgm:spPr/>
      <dgm:t>
        <a:bodyPr/>
        <a:lstStyle/>
        <a:p>
          <a:endParaRPr lang="en-GB"/>
        </a:p>
      </dgm:t>
    </dgm:pt>
    <dgm:pt modelId="{371CF0C1-7DA4-4A8C-A661-5C0D9E75345B}">
      <dgm:prSet/>
      <dgm:spPr/>
      <dgm:t>
        <a:bodyPr/>
        <a:lstStyle/>
        <a:p>
          <a:r>
            <a:rPr lang="en-US" b="1" i="0" u="sng" dirty="0">
              <a:solidFill>
                <a:schemeClr val="tx1"/>
              </a:solidFill>
            </a:rPr>
            <a:t>whether further training is required, </a:t>
          </a:r>
          <a:endParaRPr lang="pl-PL" dirty="0">
            <a:solidFill>
              <a:schemeClr val="tx1"/>
            </a:solidFill>
          </a:endParaRPr>
        </a:p>
      </dgm:t>
    </dgm:pt>
    <dgm:pt modelId="{48109A1F-F5A8-4BEA-82CD-08256F7F4D87}" type="parTrans" cxnId="{25FFF459-4DEE-4F84-86DF-4A6BD27F4E2F}">
      <dgm:prSet/>
      <dgm:spPr/>
      <dgm:t>
        <a:bodyPr/>
        <a:lstStyle/>
        <a:p>
          <a:endParaRPr lang="en-GB"/>
        </a:p>
      </dgm:t>
    </dgm:pt>
    <dgm:pt modelId="{96104099-B78B-4DF1-A553-9AE54AA83E07}" type="sibTrans" cxnId="{25FFF459-4DEE-4F84-86DF-4A6BD27F4E2F}">
      <dgm:prSet/>
      <dgm:spPr/>
      <dgm:t>
        <a:bodyPr/>
        <a:lstStyle/>
        <a:p>
          <a:endParaRPr lang="en-GB"/>
        </a:p>
      </dgm:t>
    </dgm:pt>
    <dgm:pt modelId="{F026114A-A1CA-47B5-9D19-13E2EB9F10EC}">
      <dgm:prSet/>
      <dgm:spPr/>
      <dgm:t>
        <a:bodyPr/>
        <a:lstStyle/>
        <a:p>
          <a:r>
            <a:rPr lang="en-US" b="1" i="0" u="sng" dirty="0">
              <a:solidFill>
                <a:schemeClr val="tx1"/>
              </a:solidFill>
            </a:rPr>
            <a:t>which employees have the potential to benefit the </a:t>
          </a:r>
          <a:r>
            <a:rPr lang="en-US" b="1" i="0" u="sng" dirty="0" err="1">
              <a:solidFill>
                <a:schemeClr val="tx1"/>
              </a:solidFill>
            </a:rPr>
            <a:t>organisation</a:t>
          </a:r>
          <a:r>
            <a:rPr lang="en-US" b="1" i="0" u="sng" dirty="0">
              <a:solidFill>
                <a:schemeClr val="tx1"/>
              </a:solidFill>
            </a:rPr>
            <a:t> in the long term</a:t>
          </a:r>
          <a:r>
            <a:rPr lang="en-US" b="0" i="0" dirty="0">
              <a:solidFill>
                <a:schemeClr val="tx1"/>
              </a:solidFill>
            </a:rPr>
            <a:t>.</a:t>
          </a:r>
          <a:endParaRPr lang="pl-PL" dirty="0">
            <a:solidFill>
              <a:schemeClr val="tx1"/>
            </a:solidFill>
          </a:endParaRPr>
        </a:p>
      </dgm:t>
    </dgm:pt>
    <dgm:pt modelId="{217BE856-A9D1-4A2A-BCB5-2DCB35E51AE9}" type="parTrans" cxnId="{DA6EB122-ECEE-4792-B9A4-1DD6FCB4044D}">
      <dgm:prSet/>
      <dgm:spPr/>
      <dgm:t>
        <a:bodyPr/>
        <a:lstStyle/>
        <a:p>
          <a:endParaRPr lang="en-GB"/>
        </a:p>
      </dgm:t>
    </dgm:pt>
    <dgm:pt modelId="{B98D88CC-EFE3-4E34-978E-17A6A7BD3651}" type="sibTrans" cxnId="{DA6EB122-ECEE-4792-B9A4-1DD6FCB4044D}">
      <dgm:prSet/>
      <dgm:spPr/>
      <dgm:t>
        <a:bodyPr/>
        <a:lstStyle/>
        <a:p>
          <a:endParaRPr lang="en-GB"/>
        </a:p>
      </dgm:t>
    </dgm:pt>
    <dgm:pt modelId="{1B6841C4-25F2-4D70-BB74-893EF89BABAE}" type="pres">
      <dgm:prSet presAssocID="{888CD49C-F871-48E2-86B6-C24AC8735A7E}" presName="linear" presStyleCnt="0">
        <dgm:presLayoutVars>
          <dgm:animLvl val="lvl"/>
          <dgm:resizeHandles val="exact"/>
        </dgm:presLayoutVars>
      </dgm:prSet>
      <dgm:spPr/>
    </dgm:pt>
    <dgm:pt modelId="{D4DAE72B-9BF9-46E6-AC8E-5164A84DB987}" type="pres">
      <dgm:prSet presAssocID="{46148666-3E3B-4537-BF40-CC6A1ECB92F5}" presName="parentText" presStyleLbl="node1" presStyleIdx="0" presStyleCnt="4">
        <dgm:presLayoutVars>
          <dgm:chMax val="0"/>
          <dgm:bulletEnabled val="1"/>
        </dgm:presLayoutVars>
      </dgm:prSet>
      <dgm:spPr/>
    </dgm:pt>
    <dgm:pt modelId="{A979E76C-0FAC-40F4-B4E0-34018FAC23E8}" type="pres">
      <dgm:prSet presAssocID="{1338326D-85E1-4541-BB81-E1064B3D01B6}" presName="spacer" presStyleCnt="0"/>
      <dgm:spPr/>
    </dgm:pt>
    <dgm:pt modelId="{A0BAF447-AADE-4502-9B8F-6C48680583ED}" type="pres">
      <dgm:prSet presAssocID="{3AA7199C-B374-4D56-8594-2D658CA5192A}" presName="parentText" presStyleLbl="node1" presStyleIdx="1" presStyleCnt="4">
        <dgm:presLayoutVars>
          <dgm:chMax val="0"/>
          <dgm:bulletEnabled val="1"/>
        </dgm:presLayoutVars>
      </dgm:prSet>
      <dgm:spPr/>
    </dgm:pt>
    <dgm:pt modelId="{51F53D46-AAA3-4E81-A029-F7EA85EECDD1}" type="pres">
      <dgm:prSet presAssocID="{AE7A2D51-1601-4A8A-9315-C350A5353385}" presName="spacer" presStyleCnt="0"/>
      <dgm:spPr/>
    </dgm:pt>
    <dgm:pt modelId="{1DA8D987-9DCD-4D84-A5F1-2DA19330FA55}" type="pres">
      <dgm:prSet presAssocID="{371CF0C1-7DA4-4A8C-A661-5C0D9E75345B}" presName="parentText" presStyleLbl="node1" presStyleIdx="2" presStyleCnt="4">
        <dgm:presLayoutVars>
          <dgm:chMax val="0"/>
          <dgm:bulletEnabled val="1"/>
        </dgm:presLayoutVars>
      </dgm:prSet>
      <dgm:spPr/>
    </dgm:pt>
    <dgm:pt modelId="{CE559784-6643-43F3-9F5B-697669262FEC}" type="pres">
      <dgm:prSet presAssocID="{96104099-B78B-4DF1-A553-9AE54AA83E07}" presName="spacer" presStyleCnt="0"/>
      <dgm:spPr/>
    </dgm:pt>
    <dgm:pt modelId="{2876966A-B57F-4330-BC87-A5F117D08601}" type="pres">
      <dgm:prSet presAssocID="{F026114A-A1CA-47B5-9D19-13E2EB9F10EC}" presName="parentText" presStyleLbl="node1" presStyleIdx="3" presStyleCnt="4">
        <dgm:presLayoutVars>
          <dgm:chMax val="0"/>
          <dgm:bulletEnabled val="1"/>
        </dgm:presLayoutVars>
      </dgm:prSet>
      <dgm:spPr/>
    </dgm:pt>
  </dgm:ptLst>
  <dgm:cxnLst>
    <dgm:cxn modelId="{DA6EB122-ECEE-4792-B9A4-1DD6FCB4044D}" srcId="{888CD49C-F871-48E2-86B6-C24AC8735A7E}" destId="{F026114A-A1CA-47B5-9D19-13E2EB9F10EC}" srcOrd="3" destOrd="0" parTransId="{217BE856-A9D1-4A2A-BCB5-2DCB35E51AE9}" sibTransId="{B98D88CC-EFE3-4E34-978E-17A6A7BD3651}"/>
    <dgm:cxn modelId="{9705AF42-C853-4E23-ADA5-BCD808C791AC}" type="presOf" srcId="{F026114A-A1CA-47B5-9D19-13E2EB9F10EC}" destId="{2876966A-B57F-4330-BC87-A5F117D08601}" srcOrd="0" destOrd="0" presId="urn:microsoft.com/office/officeart/2005/8/layout/vList2"/>
    <dgm:cxn modelId="{A9404E6B-EFEA-4004-8DDB-A14D67D3BADA}" type="presOf" srcId="{371CF0C1-7DA4-4A8C-A661-5C0D9E75345B}" destId="{1DA8D987-9DCD-4D84-A5F1-2DA19330FA55}" srcOrd="0" destOrd="0" presId="urn:microsoft.com/office/officeart/2005/8/layout/vList2"/>
    <dgm:cxn modelId="{53FF086C-3147-4390-BC25-F0B03CFF9A8C}" type="presOf" srcId="{3AA7199C-B374-4D56-8594-2D658CA5192A}" destId="{A0BAF447-AADE-4502-9B8F-6C48680583ED}" srcOrd="0" destOrd="0" presId="urn:microsoft.com/office/officeart/2005/8/layout/vList2"/>
    <dgm:cxn modelId="{25FFF459-4DEE-4F84-86DF-4A6BD27F4E2F}" srcId="{888CD49C-F871-48E2-86B6-C24AC8735A7E}" destId="{371CF0C1-7DA4-4A8C-A661-5C0D9E75345B}" srcOrd="2" destOrd="0" parTransId="{48109A1F-F5A8-4BEA-82CD-08256F7F4D87}" sibTransId="{96104099-B78B-4DF1-A553-9AE54AA83E07}"/>
    <dgm:cxn modelId="{A4074A7A-63C4-498B-95AD-68134DC980EE}" srcId="{888CD49C-F871-48E2-86B6-C24AC8735A7E}" destId="{3AA7199C-B374-4D56-8594-2D658CA5192A}" srcOrd="1" destOrd="0" parTransId="{D95F5FA0-9AC9-43DB-96B8-9DCC61745A6D}" sibTransId="{AE7A2D51-1601-4A8A-9315-C350A5353385}"/>
    <dgm:cxn modelId="{7C6EF3AF-49C4-4BB9-9114-9F767C99C347}" type="presOf" srcId="{888CD49C-F871-48E2-86B6-C24AC8735A7E}" destId="{1B6841C4-25F2-4D70-BB74-893EF89BABAE}" srcOrd="0" destOrd="0" presId="urn:microsoft.com/office/officeart/2005/8/layout/vList2"/>
    <dgm:cxn modelId="{8B5882DF-7106-4087-A593-5B61C3C023CD}" type="presOf" srcId="{46148666-3E3B-4537-BF40-CC6A1ECB92F5}" destId="{D4DAE72B-9BF9-46E6-AC8E-5164A84DB987}" srcOrd="0" destOrd="0" presId="urn:microsoft.com/office/officeart/2005/8/layout/vList2"/>
    <dgm:cxn modelId="{C7D2CBEF-5086-4117-960B-55C4D780E862}" srcId="{888CD49C-F871-48E2-86B6-C24AC8735A7E}" destId="{46148666-3E3B-4537-BF40-CC6A1ECB92F5}" srcOrd="0" destOrd="0" parTransId="{A810A949-B9C4-4304-889A-16A56F70BD5A}" sibTransId="{1338326D-85E1-4541-BB81-E1064B3D01B6}"/>
    <dgm:cxn modelId="{45628026-E430-4D94-AD89-5916DF9317A0}" type="presParOf" srcId="{1B6841C4-25F2-4D70-BB74-893EF89BABAE}" destId="{D4DAE72B-9BF9-46E6-AC8E-5164A84DB987}" srcOrd="0" destOrd="0" presId="urn:microsoft.com/office/officeart/2005/8/layout/vList2"/>
    <dgm:cxn modelId="{03E63953-BB52-44EB-81AC-0725A660D5F1}" type="presParOf" srcId="{1B6841C4-25F2-4D70-BB74-893EF89BABAE}" destId="{A979E76C-0FAC-40F4-B4E0-34018FAC23E8}" srcOrd="1" destOrd="0" presId="urn:microsoft.com/office/officeart/2005/8/layout/vList2"/>
    <dgm:cxn modelId="{607CE301-DAF5-4A2F-8567-C3566597189D}" type="presParOf" srcId="{1B6841C4-25F2-4D70-BB74-893EF89BABAE}" destId="{A0BAF447-AADE-4502-9B8F-6C48680583ED}" srcOrd="2" destOrd="0" presId="urn:microsoft.com/office/officeart/2005/8/layout/vList2"/>
    <dgm:cxn modelId="{10921B2B-D585-4D1A-BCBD-9E33B8CC57A8}" type="presParOf" srcId="{1B6841C4-25F2-4D70-BB74-893EF89BABAE}" destId="{51F53D46-AAA3-4E81-A029-F7EA85EECDD1}" srcOrd="3" destOrd="0" presId="urn:microsoft.com/office/officeart/2005/8/layout/vList2"/>
    <dgm:cxn modelId="{D59D13EC-36EA-491B-B221-BAE1F47BCB60}" type="presParOf" srcId="{1B6841C4-25F2-4D70-BB74-893EF89BABAE}" destId="{1DA8D987-9DCD-4D84-A5F1-2DA19330FA55}" srcOrd="4" destOrd="0" presId="urn:microsoft.com/office/officeart/2005/8/layout/vList2"/>
    <dgm:cxn modelId="{5EE177F4-C90C-49E3-B748-CF950014266F}" type="presParOf" srcId="{1B6841C4-25F2-4D70-BB74-893EF89BABAE}" destId="{CE559784-6643-43F3-9F5B-697669262FEC}" srcOrd="5" destOrd="0" presId="urn:microsoft.com/office/officeart/2005/8/layout/vList2"/>
    <dgm:cxn modelId="{FFE220E4-720F-408D-BCC0-E679848139DD}" type="presParOf" srcId="{1B6841C4-25F2-4D70-BB74-893EF89BABAE}" destId="{2876966A-B57F-4330-BC87-A5F117D0860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0555FE0-47F3-4C35-8B40-13C385703C27}"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GB"/>
        </a:p>
      </dgm:t>
    </dgm:pt>
    <dgm:pt modelId="{5C7BD5FF-E0DB-4A4A-B7BF-2FD8035B1B87}">
      <dgm:prSet/>
      <dgm:spPr/>
      <dgm:t>
        <a:bodyPr/>
        <a:lstStyle/>
        <a:p>
          <a:r>
            <a:rPr lang="en-US" b="0" i="0" dirty="0">
              <a:solidFill>
                <a:schemeClr val="tx1"/>
              </a:solidFill>
            </a:rPr>
            <a:t>increased employee satisfaction, resulting in less absenteeism and higher staff retention rates;</a:t>
          </a:r>
          <a:endParaRPr lang="pl-PL" dirty="0">
            <a:solidFill>
              <a:schemeClr val="tx1"/>
            </a:solidFill>
          </a:endParaRPr>
        </a:p>
      </dgm:t>
    </dgm:pt>
    <dgm:pt modelId="{31F22961-BC3A-4A2C-908E-556D3FA6FC12}" type="parTrans" cxnId="{066517B2-3F58-43FE-81A5-F52D9632CBA6}">
      <dgm:prSet/>
      <dgm:spPr/>
      <dgm:t>
        <a:bodyPr/>
        <a:lstStyle/>
        <a:p>
          <a:endParaRPr lang="en-GB"/>
        </a:p>
      </dgm:t>
    </dgm:pt>
    <dgm:pt modelId="{3185CF03-EA76-4835-9C4A-72252301213E}" type="sibTrans" cxnId="{066517B2-3F58-43FE-81A5-F52D9632CBA6}">
      <dgm:prSet/>
      <dgm:spPr/>
      <dgm:t>
        <a:bodyPr/>
        <a:lstStyle/>
        <a:p>
          <a:endParaRPr lang="en-GB"/>
        </a:p>
      </dgm:t>
    </dgm:pt>
    <dgm:pt modelId="{6B7A6CDF-46BF-405B-AD1C-C539D962089A}">
      <dgm:prSet/>
      <dgm:spPr/>
      <dgm:t>
        <a:bodyPr/>
        <a:lstStyle/>
        <a:p>
          <a:r>
            <a:rPr lang="en-US" b="0" i="0" dirty="0">
              <a:solidFill>
                <a:schemeClr val="tx1"/>
              </a:solidFill>
            </a:rPr>
            <a:t>increased employee participation leading to higher productivity;</a:t>
          </a:r>
          <a:endParaRPr lang="pl-PL" dirty="0">
            <a:solidFill>
              <a:schemeClr val="tx1"/>
            </a:solidFill>
          </a:endParaRPr>
        </a:p>
      </dgm:t>
    </dgm:pt>
    <dgm:pt modelId="{795CA912-DF0C-436C-BE90-FDF146A2FED8}" type="parTrans" cxnId="{4F55D166-C952-44B9-A3A0-56CD2EE80770}">
      <dgm:prSet/>
      <dgm:spPr/>
      <dgm:t>
        <a:bodyPr/>
        <a:lstStyle/>
        <a:p>
          <a:endParaRPr lang="en-GB"/>
        </a:p>
      </dgm:t>
    </dgm:pt>
    <dgm:pt modelId="{5C418A8B-9326-4A6C-9CCA-D9BA944F6891}" type="sibTrans" cxnId="{4F55D166-C952-44B9-A3A0-56CD2EE80770}">
      <dgm:prSet/>
      <dgm:spPr/>
      <dgm:t>
        <a:bodyPr/>
        <a:lstStyle/>
        <a:p>
          <a:endParaRPr lang="en-GB"/>
        </a:p>
      </dgm:t>
    </dgm:pt>
    <dgm:pt modelId="{D0F630F2-A9BA-472C-961A-EE8C92D67D21}">
      <dgm:prSet/>
      <dgm:spPr/>
      <dgm:t>
        <a:bodyPr/>
        <a:lstStyle/>
        <a:p>
          <a:r>
            <a:rPr lang="en-US" b="0" i="0" dirty="0">
              <a:solidFill>
                <a:schemeClr val="tx1"/>
              </a:solidFill>
            </a:rPr>
            <a:t>cost savings by being able to provide targeted training that aligns with company objectives, without leaving the workplaces;</a:t>
          </a:r>
          <a:endParaRPr lang="pl-PL" dirty="0">
            <a:solidFill>
              <a:schemeClr val="tx1"/>
            </a:solidFill>
          </a:endParaRPr>
        </a:p>
      </dgm:t>
    </dgm:pt>
    <dgm:pt modelId="{ECEC5AE9-7AA3-4269-8962-753C2E0D1766}" type="parTrans" cxnId="{DF7A8F62-34B9-4835-BF7C-7E42B75DCAB5}">
      <dgm:prSet/>
      <dgm:spPr/>
      <dgm:t>
        <a:bodyPr/>
        <a:lstStyle/>
        <a:p>
          <a:endParaRPr lang="en-GB"/>
        </a:p>
      </dgm:t>
    </dgm:pt>
    <dgm:pt modelId="{2DAB3515-2335-42E7-8FB5-CD8FC4B8D195}" type="sibTrans" cxnId="{DF7A8F62-34B9-4835-BF7C-7E42B75DCAB5}">
      <dgm:prSet/>
      <dgm:spPr/>
      <dgm:t>
        <a:bodyPr/>
        <a:lstStyle/>
        <a:p>
          <a:endParaRPr lang="en-GB"/>
        </a:p>
      </dgm:t>
    </dgm:pt>
    <dgm:pt modelId="{20E71AD0-5749-4B08-9740-28D29C1561E8}">
      <dgm:prSet/>
      <dgm:spPr/>
      <dgm:t>
        <a:bodyPr/>
        <a:lstStyle/>
        <a:p>
          <a:r>
            <a:rPr lang="en-US" b="0" i="0" dirty="0">
              <a:solidFill>
                <a:schemeClr val="tx1"/>
              </a:solidFill>
            </a:rPr>
            <a:t>by being a valuable resource of potential candidates for dynamic succession planning</a:t>
          </a:r>
          <a:endParaRPr lang="pl-PL" dirty="0">
            <a:solidFill>
              <a:schemeClr val="tx1"/>
            </a:solidFill>
          </a:endParaRPr>
        </a:p>
      </dgm:t>
    </dgm:pt>
    <dgm:pt modelId="{0CC46A32-138B-4361-8ADC-EBAFD0130B41}" type="parTrans" cxnId="{018B687F-FA10-4833-8DCE-957F8D61CA48}">
      <dgm:prSet/>
      <dgm:spPr/>
      <dgm:t>
        <a:bodyPr/>
        <a:lstStyle/>
        <a:p>
          <a:endParaRPr lang="en-GB"/>
        </a:p>
      </dgm:t>
    </dgm:pt>
    <dgm:pt modelId="{B5CD1C7D-BEEE-43A8-A44F-86820DA15EE5}" type="sibTrans" cxnId="{018B687F-FA10-4833-8DCE-957F8D61CA48}">
      <dgm:prSet/>
      <dgm:spPr/>
      <dgm:t>
        <a:bodyPr/>
        <a:lstStyle/>
        <a:p>
          <a:endParaRPr lang="en-GB"/>
        </a:p>
      </dgm:t>
    </dgm:pt>
    <dgm:pt modelId="{CF10DA3B-7548-44E9-839C-8CB65EC717E2}" type="pres">
      <dgm:prSet presAssocID="{80555FE0-47F3-4C35-8B40-13C385703C27}" presName="linear" presStyleCnt="0">
        <dgm:presLayoutVars>
          <dgm:animLvl val="lvl"/>
          <dgm:resizeHandles val="exact"/>
        </dgm:presLayoutVars>
      </dgm:prSet>
      <dgm:spPr/>
    </dgm:pt>
    <dgm:pt modelId="{90519756-74CA-4BA2-B259-3920AC7DD838}" type="pres">
      <dgm:prSet presAssocID="{5C7BD5FF-E0DB-4A4A-B7BF-2FD8035B1B87}" presName="parentText" presStyleLbl="node1" presStyleIdx="0" presStyleCnt="4">
        <dgm:presLayoutVars>
          <dgm:chMax val="0"/>
          <dgm:bulletEnabled val="1"/>
        </dgm:presLayoutVars>
      </dgm:prSet>
      <dgm:spPr/>
    </dgm:pt>
    <dgm:pt modelId="{7B0CAB13-C7DE-4F06-A495-C89069D75CF6}" type="pres">
      <dgm:prSet presAssocID="{3185CF03-EA76-4835-9C4A-72252301213E}" presName="spacer" presStyleCnt="0"/>
      <dgm:spPr/>
    </dgm:pt>
    <dgm:pt modelId="{25CB55D0-2C14-4F84-B6AD-EB454EABFFA8}" type="pres">
      <dgm:prSet presAssocID="{6B7A6CDF-46BF-405B-AD1C-C539D962089A}" presName="parentText" presStyleLbl="node1" presStyleIdx="1" presStyleCnt="4">
        <dgm:presLayoutVars>
          <dgm:chMax val="0"/>
          <dgm:bulletEnabled val="1"/>
        </dgm:presLayoutVars>
      </dgm:prSet>
      <dgm:spPr/>
    </dgm:pt>
    <dgm:pt modelId="{663C7858-C1FD-4E28-AE95-B842B8AC7DE5}" type="pres">
      <dgm:prSet presAssocID="{5C418A8B-9326-4A6C-9CCA-D9BA944F6891}" presName="spacer" presStyleCnt="0"/>
      <dgm:spPr/>
    </dgm:pt>
    <dgm:pt modelId="{0A78168B-14A9-44FA-B4CA-D4C0B35FBBE0}" type="pres">
      <dgm:prSet presAssocID="{D0F630F2-A9BA-472C-961A-EE8C92D67D21}" presName="parentText" presStyleLbl="node1" presStyleIdx="2" presStyleCnt="4">
        <dgm:presLayoutVars>
          <dgm:chMax val="0"/>
          <dgm:bulletEnabled val="1"/>
        </dgm:presLayoutVars>
      </dgm:prSet>
      <dgm:spPr/>
    </dgm:pt>
    <dgm:pt modelId="{FDBCBDE0-2E00-403F-BAE0-08ACBA0AB654}" type="pres">
      <dgm:prSet presAssocID="{2DAB3515-2335-42E7-8FB5-CD8FC4B8D195}" presName="spacer" presStyleCnt="0"/>
      <dgm:spPr/>
    </dgm:pt>
    <dgm:pt modelId="{CA9EA654-8931-49D7-8DB8-899A3ADDD99E}" type="pres">
      <dgm:prSet presAssocID="{20E71AD0-5749-4B08-9740-28D29C1561E8}" presName="parentText" presStyleLbl="node1" presStyleIdx="3" presStyleCnt="4">
        <dgm:presLayoutVars>
          <dgm:chMax val="0"/>
          <dgm:bulletEnabled val="1"/>
        </dgm:presLayoutVars>
      </dgm:prSet>
      <dgm:spPr/>
    </dgm:pt>
  </dgm:ptLst>
  <dgm:cxnLst>
    <dgm:cxn modelId="{DF7A8F62-34B9-4835-BF7C-7E42B75DCAB5}" srcId="{80555FE0-47F3-4C35-8B40-13C385703C27}" destId="{D0F630F2-A9BA-472C-961A-EE8C92D67D21}" srcOrd="2" destOrd="0" parTransId="{ECEC5AE9-7AA3-4269-8962-753C2E0D1766}" sibTransId="{2DAB3515-2335-42E7-8FB5-CD8FC4B8D195}"/>
    <dgm:cxn modelId="{A2663645-297F-4DF9-9FD8-279B0DE1EC37}" type="presOf" srcId="{5C7BD5FF-E0DB-4A4A-B7BF-2FD8035B1B87}" destId="{90519756-74CA-4BA2-B259-3920AC7DD838}" srcOrd="0" destOrd="0" presId="urn:microsoft.com/office/officeart/2005/8/layout/vList2"/>
    <dgm:cxn modelId="{4F55D166-C952-44B9-A3A0-56CD2EE80770}" srcId="{80555FE0-47F3-4C35-8B40-13C385703C27}" destId="{6B7A6CDF-46BF-405B-AD1C-C539D962089A}" srcOrd="1" destOrd="0" parTransId="{795CA912-DF0C-436C-BE90-FDF146A2FED8}" sibTransId="{5C418A8B-9326-4A6C-9CCA-D9BA944F6891}"/>
    <dgm:cxn modelId="{C525E16D-651F-42B2-A591-97D13EF5FA4E}" type="presOf" srcId="{20E71AD0-5749-4B08-9740-28D29C1561E8}" destId="{CA9EA654-8931-49D7-8DB8-899A3ADDD99E}" srcOrd="0" destOrd="0" presId="urn:microsoft.com/office/officeart/2005/8/layout/vList2"/>
    <dgm:cxn modelId="{018B687F-FA10-4833-8DCE-957F8D61CA48}" srcId="{80555FE0-47F3-4C35-8B40-13C385703C27}" destId="{20E71AD0-5749-4B08-9740-28D29C1561E8}" srcOrd="3" destOrd="0" parTransId="{0CC46A32-138B-4361-8ADC-EBAFD0130B41}" sibTransId="{B5CD1C7D-BEEE-43A8-A44F-86820DA15EE5}"/>
    <dgm:cxn modelId="{40E0428E-745E-418D-98FF-B026415903EF}" type="presOf" srcId="{D0F630F2-A9BA-472C-961A-EE8C92D67D21}" destId="{0A78168B-14A9-44FA-B4CA-D4C0B35FBBE0}" srcOrd="0" destOrd="0" presId="urn:microsoft.com/office/officeart/2005/8/layout/vList2"/>
    <dgm:cxn modelId="{066517B2-3F58-43FE-81A5-F52D9632CBA6}" srcId="{80555FE0-47F3-4C35-8B40-13C385703C27}" destId="{5C7BD5FF-E0DB-4A4A-B7BF-2FD8035B1B87}" srcOrd="0" destOrd="0" parTransId="{31F22961-BC3A-4A2C-908E-556D3FA6FC12}" sibTransId="{3185CF03-EA76-4835-9C4A-72252301213E}"/>
    <dgm:cxn modelId="{6D641AB5-E396-48E9-B391-29B898181967}" type="presOf" srcId="{6B7A6CDF-46BF-405B-AD1C-C539D962089A}" destId="{25CB55D0-2C14-4F84-B6AD-EB454EABFFA8}" srcOrd="0" destOrd="0" presId="urn:microsoft.com/office/officeart/2005/8/layout/vList2"/>
    <dgm:cxn modelId="{C02CAAC1-F164-418D-A813-A5045E473B48}" type="presOf" srcId="{80555FE0-47F3-4C35-8B40-13C385703C27}" destId="{CF10DA3B-7548-44E9-839C-8CB65EC717E2}" srcOrd="0" destOrd="0" presId="urn:microsoft.com/office/officeart/2005/8/layout/vList2"/>
    <dgm:cxn modelId="{96BB2179-EE1B-4438-AEE4-E46EFDB191E1}" type="presParOf" srcId="{CF10DA3B-7548-44E9-839C-8CB65EC717E2}" destId="{90519756-74CA-4BA2-B259-3920AC7DD838}" srcOrd="0" destOrd="0" presId="urn:microsoft.com/office/officeart/2005/8/layout/vList2"/>
    <dgm:cxn modelId="{A54F6E00-C6FF-4C9C-A2FD-74CFC94349B7}" type="presParOf" srcId="{CF10DA3B-7548-44E9-839C-8CB65EC717E2}" destId="{7B0CAB13-C7DE-4F06-A495-C89069D75CF6}" srcOrd="1" destOrd="0" presId="urn:microsoft.com/office/officeart/2005/8/layout/vList2"/>
    <dgm:cxn modelId="{15CAF9E7-CCB9-4B5B-895A-9D105CF2308D}" type="presParOf" srcId="{CF10DA3B-7548-44E9-839C-8CB65EC717E2}" destId="{25CB55D0-2C14-4F84-B6AD-EB454EABFFA8}" srcOrd="2" destOrd="0" presId="urn:microsoft.com/office/officeart/2005/8/layout/vList2"/>
    <dgm:cxn modelId="{9A48931E-B5F3-4D5C-B658-09F711718F92}" type="presParOf" srcId="{CF10DA3B-7548-44E9-839C-8CB65EC717E2}" destId="{663C7858-C1FD-4E28-AE95-B842B8AC7DE5}" srcOrd="3" destOrd="0" presId="urn:microsoft.com/office/officeart/2005/8/layout/vList2"/>
    <dgm:cxn modelId="{FB733050-D00F-4227-B9BB-B6E0C42E33BB}" type="presParOf" srcId="{CF10DA3B-7548-44E9-839C-8CB65EC717E2}" destId="{0A78168B-14A9-44FA-B4CA-D4C0B35FBBE0}" srcOrd="4" destOrd="0" presId="urn:microsoft.com/office/officeart/2005/8/layout/vList2"/>
    <dgm:cxn modelId="{DC168352-E9C0-4B6F-80B6-BF687ADBBB06}" type="presParOf" srcId="{CF10DA3B-7548-44E9-839C-8CB65EC717E2}" destId="{FDBCBDE0-2E00-403F-BAE0-08ACBA0AB654}" srcOrd="5" destOrd="0" presId="urn:microsoft.com/office/officeart/2005/8/layout/vList2"/>
    <dgm:cxn modelId="{C4D5C272-A973-424F-A34A-8B4631388DC5}" type="presParOf" srcId="{CF10DA3B-7548-44E9-839C-8CB65EC717E2}" destId="{CA9EA654-8931-49D7-8DB8-899A3ADDD99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AC697D8-2859-4841-A0A4-DBCD53D102E8}" type="doc">
      <dgm:prSet loTypeId="urn:microsoft.com/office/officeart/2009/3/layout/HorizontalOrganizationChart" loCatId="hierarchy" qsTypeId="urn:microsoft.com/office/officeart/2005/8/quickstyle/simple1" qsCatId="simple" csTypeId="urn:microsoft.com/office/officeart/2005/8/colors/colorful1" csCatId="colorful" phldr="1"/>
      <dgm:spPr/>
      <dgm:t>
        <a:bodyPr/>
        <a:lstStyle/>
        <a:p>
          <a:endParaRPr lang="en-GB"/>
        </a:p>
      </dgm:t>
    </dgm:pt>
    <dgm:pt modelId="{74DECB9F-8BAF-4093-80A8-BE809149C408}">
      <dgm:prSet phldrT="[Teks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pl-PL" sz="4400" i="0" dirty="0">
              <a:solidFill>
                <a:schemeClr val="tx1"/>
              </a:solidFill>
              <a:effectLst/>
              <a:latin typeface="+mn-lt"/>
            </a:rPr>
            <a:t>ASSESSMENT </a:t>
          </a:r>
          <a:br>
            <a:rPr lang="pl-PL" sz="4400" i="0" dirty="0">
              <a:solidFill>
                <a:schemeClr val="tx1"/>
              </a:solidFill>
              <a:effectLst/>
              <a:latin typeface="+mn-lt"/>
            </a:rPr>
          </a:br>
          <a:r>
            <a:rPr lang="pl-PL" sz="4400" i="0" dirty="0">
              <a:solidFill>
                <a:schemeClr val="tx1"/>
              </a:solidFill>
              <a:effectLst/>
              <a:latin typeface="+mn-lt"/>
            </a:rPr>
            <a:t>METHODS</a:t>
          </a:r>
          <a:endParaRPr lang="en-GB" sz="4400" dirty="0">
            <a:solidFill>
              <a:schemeClr val="tx1"/>
            </a:solidFill>
            <a:latin typeface="+mn-lt"/>
          </a:endParaRPr>
        </a:p>
      </dgm:t>
    </dgm:pt>
    <dgm:pt modelId="{508CB5CA-314B-4893-A54D-852ABF1141A1}" type="parTrans" cxnId="{6F31BC43-3FF0-4443-9C00-7BB4F2258BC9}">
      <dgm:prSet/>
      <dgm:spPr/>
      <dgm:t>
        <a:bodyPr/>
        <a:lstStyle/>
        <a:p>
          <a:endParaRPr lang="en-GB"/>
        </a:p>
      </dgm:t>
    </dgm:pt>
    <dgm:pt modelId="{62ED5E63-8E95-42DF-BB16-406A998D2E2B}" type="sibTrans" cxnId="{6F31BC43-3FF0-4443-9C00-7BB4F2258BC9}">
      <dgm:prSet/>
      <dgm:spPr/>
      <dgm:t>
        <a:bodyPr/>
        <a:lstStyle/>
        <a:p>
          <a:endParaRPr lang="en-GB"/>
        </a:p>
      </dgm:t>
    </dgm:pt>
    <dgm:pt modelId="{A83529CB-44B1-4FB9-BCEE-6E0130BCEC91}">
      <dgm:prSet phldrT="[Tekst]"/>
      <dgm:spPr/>
      <dgm:t>
        <a:bodyPr/>
        <a:lstStyle/>
        <a:p>
          <a:r>
            <a:rPr lang="pl-PL" dirty="0">
              <a:solidFill>
                <a:schemeClr val="tx1"/>
              </a:solidFill>
            </a:rPr>
            <a:t>OBSERVATION</a:t>
          </a:r>
          <a:endParaRPr lang="en-GB" dirty="0">
            <a:solidFill>
              <a:schemeClr val="tx1"/>
            </a:solidFill>
          </a:endParaRPr>
        </a:p>
      </dgm:t>
    </dgm:pt>
    <dgm:pt modelId="{C3D450D4-192C-44C4-880C-061F74846508}" type="parTrans" cxnId="{C34161EE-1FA1-4C28-90C0-3775085F2617}">
      <dgm:prSet/>
      <dgm:spPr/>
      <dgm:t>
        <a:bodyPr/>
        <a:lstStyle/>
        <a:p>
          <a:endParaRPr lang="en-GB"/>
        </a:p>
      </dgm:t>
    </dgm:pt>
    <dgm:pt modelId="{35B8E55F-76E1-4587-8427-D30806280E54}" type="sibTrans" cxnId="{C34161EE-1FA1-4C28-90C0-3775085F2617}">
      <dgm:prSet/>
      <dgm:spPr/>
      <dgm:t>
        <a:bodyPr/>
        <a:lstStyle/>
        <a:p>
          <a:endParaRPr lang="en-GB"/>
        </a:p>
      </dgm:t>
    </dgm:pt>
    <dgm:pt modelId="{D12A8BFE-9F04-4474-9B4A-5632573970A8}">
      <dgm:prSet phldrT="[Tekst]"/>
      <dgm:spPr/>
      <dgm:t>
        <a:bodyPr/>
        <a:lstStyle/>
        <a:p>
          <a:r>
            <a:rPr lang="pl-PL" dirty="0">
              <a:solidFill>
                <a:schemeClr val="tx1"/>
              </a:solidFill>
            </a:rPr>
            <a:t>SIMULATION</a:t>
          </a:r>
          <a:endParaRPr lang="en-GB" dirty="0">
            <a:solidFill>
              <a:schemeClr val="tx1"/>
            </a:solidFill>
          </a:endParaRPr>
        </a:p>
      </dgm:t>
    </dgm:pt>
    <dgm:pt modelId="{790A44C3-98E9-4BD1-821B-DB0AD64532FB}" type="parTrans" cxnId="{F3F03908-230D-41A2-B74A-E386DDABE22C}">
      <dgm:prSet/>
      <dgm:spPr/>
      <dgm:t>
        <a:bodyPr/>
        <a:lstStyle/>
        <a:p>
          <a:endParaRPr lang="en-GB"/>
        </a:p>
      </dgm:t>
    </dgm:pt>
    <dgm:pt modelId="{0576EEC6-37A5-4ABC-8673-A610099DA288}" type="sibTrans" cxnId="{F3F03908-230D-41A2-B74A-E386DDABE22C}">
      <dgm:prSet/>
      <dgm:spPr/>
      <dgm:t>
        <a:bodyPr/>
        <a:lstStyle/>
        <a:p>
          <a:endParaRPr lang="en-GB"/>
        </a:p>
      </dgm:t>
    </dgm:pt>
    <dgm:pt modelId="{3510534D-68DB-4BBB-BD49-B2764992981B}">
      <dgm:prSet phldrT="[Tekst]"/>
      <dgm:spPr/>
      <dgm:t>
        <a:bodyPr/>
        <a:lstStyle/>
        <a:p>
          <a:r>
            <a:rPr lang="pl-PL" dirty="0">
              <a:solidFill>
                <a:schemeClr val="tx1"/>
              </a:solidFill>
            </a:rPr>
            <a:t>QUESTIONING</a:t>
          </a:r>
          <a:endParaRPr lang="en-GB" dirty="0">
            <a:solidFill>
              <a:schemeClr val="tx1"/>
            </a:solidFill>
          </a:endParaRPr>
        </a:p>
      </dgm:t>
    </dgm:pt>
    <dgm:pt modelId="{20658906-D5AF-4F2E-8E2E-F29874EE45CE}" type="parTrans" cxnId="{FE18EC74-3867-49A6-9364-B34A8EC8A1D0}">
      <dgm:prSet/>
      <dgm:spPr/>
      <dgm:t>
        <a:bodyPr/>
        <a:lstStyle/>
        <a:p>
          <a:endParaRPr lang="en-GB"/>
        </a:p>
      </dgm:t>
    </dgm:pt>
    <dgm:pt modelId="{45C4FF7D-984B-423A-9AB3-997B0F226149}" type="sibTrans" cxnId="{FE18EC74-3867-49A6-9364-B34A8EC8A1D0}">
      <dgm:prSet/>
      <dgm:spPr/>
      <dgm:t>
        <a:bodyPr/>
        <a:lstStyle/>
        <a:p>
          <a:endParaRPr lang="en-GB"/>
        </a:p>
      </dgm:t>
    </dgm:pt>
    <dgm:pt modelId="{0CEBDAA4-5284-4745-B2EF-ED5B5C5D9885}">
      <dgm:prSet/>
      <dgm:spPr/>
      <dgm:t>
        <a:bodyPr/>
        <a:lstStyle/>
        <a:p>
          <a:r>
            <a:rPr lang="pl-PL" dirty="0">
              <a:solidFill>
                <a:schemeClr val="tx1"/>
              </a:solidFill>
            </a:rPr>
            <a:t>TESTING</a:t>
          </a:r>
          <a:endParaRPr lang="en-GB" dirty="0">
            <a:solidFill>
              <a:schemeClr val="tx1"/>
            </a:solidFill>
          </a:endParaRPr>
        </a:p>
      </dgm:t>
    </dgm:pt>
    <dgm:pt modelId="{B5487224-4011-4CC0-84D8-6FFF20ED81F3}" type="parTrans" cxnId="{61C1449A-B7B8-46AC-9D75-AFD0CA6C078C}">
      <dgm:prSet/>
      <dgm:spPr/>
      <dgm:t>
        <a:bodyPr/>
        <a:lstStyle/>
        <a:p>
          <a:endParaRPr lang="en-GB"/>
        </a:p>
      </dgm:t>
    </dgm:pt>
    <dgm:pt modelId="{94D1683E-79D1-4815-9709-4D2929EB0A97}" type="sibTrans" cxnId="{61C1449A-B7B8-46AC-9D75-AFD0CA6C078C}">
      <dgm:prSet/>
      <dgm:spPr/>
      <dgm:t>
        <a:bodyPr/>
        <a:lstStyle/>
        <a:p>
          <a:endParaRPr lang="en-GB"/>
        </a:p>
      </dgm:t>
    </dgm:pt>
    <dgm:pt modelId="{6F2E79A0-28E8-4976-9242-702CEC81DA9D}" type="pres">
      <dgm:prSet presAssocID="{5AC697D8-2859-4841-A0A4-DBCD53D102E8}" presName="hierChild1" presStyleCnt="0">
        <dgm:presLayoutVars>
          <dgm:orgChart val="1"/>
          <dgm:chPref val="1"/>
          <dgm:dir/>
          <dgm:animOne val="branch"/>
          <dgm:animLvl val="lvl"/>
          <dgm:resizeHandles/>
        </dgm:presLayoutVars>
      </dgm:prSet>
      <dgm:spPr/>
    </dgm:pt>
    <dgm:pt modelId="{30DDD9A2-5FAB-4864-81CA-08B1BB704229}" type="pres">
      <dgm:prSet presAssocID="{74DECB9F-8BAF-4093-80A8-BE809149C408}" presName="hierRoot1" presStyleCnt="0">
        <dgm:presLayoutVars>
          <dgm:hierBranch val="init"/>
        </dgm:presLayoutVars>
      </dgm:prSet>
      <dgm:spPr/>
    </dgm:pt>
    <dgm:pt modelId="{48F08A01-A54B-4911-8D9A-DBF5FF4E062A}" type="pres">
      <dgm:prSet presAssocID="{74DECB9F-8BAF-4093-80A8-BE809149C408}" presName="rootComposite1" presStyleCnt="0"/>
      <dgm:spPr/>
    </dgm:pt>
    <dgm:pt modelId="{328873E7-219E-4BE3-9AB0-3DBB9CCF7ED8}" type="pres">
      <dgm:prSet presAssocID="{74DECB9F-8BAF-4093-80A8-BE809149C408}" presName="rootText1" presStyleLbl="node0" presStyleIdx="0" presStyleCnt="1" custScaleX="107316" custScaleY="116475">
        <dgm:presLayoutVars>
          <dgm:chPref val="3"/>
        </dgm:presLayoutVars>
      </dgm:prSet>
      <dgm:spPr/>
    </dgm:pt>
    <dgm:pt modelId="{29777579-A013-4763-8202-940185523D5E}" type="pres">
      <dgm:prSet presAssocID="{74DECB9F-8BAF-4093-80A8-BE809149C408}" presName="rootConnector1" presStyleLbl="node1" presStyleIdx="0" presStyleCnt="0"/>
      <dgm:spPr/>
    </dgm:pt>
    <dgm:pt modelId="{1F329738-EB32-46D3-A568-342E64A0D664}" type="pres">
      <dgm:prSet presAssocID="{74DECB9F-8BAF-4093-80A8-BE809149C408}" presName="hierChild2" presStyleCnt="0"/>
      <dgm:spPr/>
    </dgm:pt>
    <dgm:pt modelId="{5C01A452-26DE-4B8B-B726-5736DE2F2613}" type="pres">
      <dgm:prSet presAssocID="{C3D450D4-192C-44C4-880C-061F74846508}" presName="Name64" presStyleLbl="parChTrans1D2" presStyleIdx="0" presStyleCnt="4"/>
      <dgm:spPr/>
    </dgm:pt>
    <dgm:pt modelId="{6EA26376-59D3-47BF-98D7-5025118585E8}" type="pres">
      <dgm:prSet presAssocID="{A83529CB-44B1-4FB9-BCEE-6E0130BCEC91}" presName="hierRoot2" presStyleCnt="0">
        <dgm:presLayoutVars>
          <dgm:hierBranch val="init"/>
        </dgm:presLayoutVars>
      </dgm:prSet>
      <dgm:spPr/>
    </dgm:pt>
    <dgm:pt modelId="{2A3E55DF-5CB3-48E1-A84B-365F66DB95D9}" type="pres">
      <dgm:prSet presAssocID="{A83529CB-44B1-4FB9-BCEE-6E0130BCEC91}" presName="rootComposite" presStyleCnt="0"/>
      <dgm:spPr/>
    </dgm:pt>
    <dgm:pt modelId="{4BF3B2E2-A124-4295-890B-EECF39D27345}" type="pres">
      <dgm:prSet presAssocID="{A83529CB-44B1-4FB9-BCEE-6E0130BCEC91}" presName="rootText" presStyleLbl="node2" presStyleIdx="0" presStyleCnt="4">
        <dgm:presLayoutVars>
          <dgm:chPref val="3"/>
        </dgm:presLayoutVars>
      </dgm:prSet>
      <dgm:spPr/>
    </dgm:pt>
    <dgm:pt modelId="{9B6EC1F9-38FC-483E-810A-E0C86AA9D040}" type="pres">
      <dgm:prSet presAssocID="{A83529CB-44B1-4FB9-BCEE-6E0130BCEC91}" presName="rootConnector" presStyleLbl="node2" presStyleIdx="0" presStyleCnt="4"/>
      <dgm:spPr/>
    </dgm:pt>
    <dgm:pt modelId="{854989CB-C6C4-47CE-BF3C-CDA2BC9E16B0}" type="pres">
      <dgm:prSet presAssocID="{A83529CB-44B1-4FB9-BCEE-6E0130BCEC91}" presName="hierChild4" presStyleCnt="0"/>
      <dgm:spPr/>
    </dgm:pt>
    <dgm:pt modelId="{1F12F4C0-6862-4A5D-8CD2-0EFBA2231539}" type="pres">
      <dgm:prSet presAssocID="{A83529CB-44B1-4FB9-BCEE-6E0130BCEC91}" presName="hierChild5" presStyleCnt="0"/>
      <dgm:spPr/>
    </dgm:pt>
    <dgm:pt modelId="{21EB2A6B-9DBC-419D-8B00-2ED092D0B2EC}" type="pres">
      <dgm:prSet presAssocID="{790A44C3-98E9-4BD1-821B-DB0AD64532FB}" presName="Name64" presStyleLbl="parChTrans1D2" presStyleIdx="1" presStyleCnt="4"/>
      <dgm:spPr/>
    </dgm:pt>
    <dgm:pt modelId="{D22D87D9-2F3E-491E-8FF4-86FB3670D95C}" type="pres">
      <dgm:prSet presAssocID="{D12A8BFE-9F04-4474-9B4A-5632573970A8}" presName="hierRoot2" presStyleCnt="0">
        <dgm:presLayoutVars>
          <dgm:hierBranch val="init"/>
        </dgm:presLayoutVars>
      </dgm:prSet>
      <dgm:spPr/>
    </dgm:pt>
    <dgm:pt modelId="{3049E91E-991B-4D38-8D95-5528F7AA1C6E}" type="pres">
      <dgm:prSet presAssocID="{D12A8BFE-9F04-4474-9B4A-5632573970A8}" presName="rootComposite" presStyleCnt="0"/>
      <dgm:spPr/>
    </dgm:pt>
    <dgm:pt modelId="{408BA9B9-983C-4031-91E6-6ECC6A8FD594}" type="pres">
      <dgm:prSet presAssocID="{D12A8BFE-9F04-4474-9B4A-5632573970A8}" presName="rootText" presStyleLbl="node2" presStyleIdx="1" presStyleCnt="4">
        <dgm:presLayoutVars>
          <dgm:chPref val="3"/>
        </dgm:presLayoutVars>
      </dgm:prSet>
      <dgm:spPr/>
    </dgm:pt>
    <dgm:pt modelId="{18BABAC3-52E9-40B1-9457-BB00D146B228}" type="pres">
      <dgm:prSet presAssocID="{D12A8BFE-9F04-4474-9B4A-5632573970A8}" presName="rootConnector" presStyleLbl="node2" presStyleIdx="1" presStyleCnt="4"/>
      <dgm:spPr/>
    </dgm:pt>
    <dgm:pt modelId="{AB246518-6762-44DE-8CFA-B768295889E6}" type="pres">
      <dgm:prSet presAssocID="{D12A8BFE-9F04-4474-9B4A-5632573970A8}" presName="hierChild4" presStyleCnt="0"/>
      <dgm:spPr/>
    </dgm:pt>
    <dgm:pt modelId="{CD62F6AF-6D02-401E-8526-0A3E1396B9FA}" type="pres">
      <dgm:prSet presAssocID="{D12A8BFE-9F04-4474-9B4A-5632573970A8}" presName="hierChild5" presStyleCnt="0"/>
      <dgm:spPr/>
    </dgm:pt>
    <dgm:pt modelId="{B01F896B-7239-493B-9771-EDD4DBC5D606}" type="pres">
      <dgm:prSet presAssocID="{20658906-D5AF-4F2E-8E2E-F29874EE45CE}" presName="Name64" presStyleLbl="parChTrans1D2" presStyleIdx="2" presStyleCnt="4"/>
      <dgm:spPr/>
    </dgm:pt>
    <dgm:pt modelId="{ED8C2D77-BB3D-4E49-9A69-36C7592884B9}" type="pres">
      <dgm:prSet presAssocID="{3510534D-68DB-4BBB-BD49-B2764992981B}" presName="hierRoot2" presStyleCnt="0">
        <dgm:presLayoutVars>
          <dgm:hierBranch val="init"/>
        </dgm:presLayoutVars>
      </dgm:prSet>
      <dgm:spPr/>
    </dgm:pt>
    <dgm:pt modelId="{9826A422-E638-49A7-A24F-410A3076B75C}" type="pres">
      <dgm:prSet presAssocID="{3510534D-68DB-4BBB-BD49-B2764992981B}" presName="rootComposite" presStyleCnt="0"/>
      <dgm:spPr/>
    </dgm:pt>
    <dgm:pt modelId="{F9158D28-00AA-49C2-BC3F-A910A53769B7}" type="pres">
      <dgm:prSet presAssocID="{3510534D-68DB-4BBB-BD49-B2764992981B}" presName="rootText" presStyleLbl="node2" presStyleIdx="2" presStyleCnt="4">
        <dgm:presLayoutVars>
          <dgm:chPref val="3"/>
        </dgm:presLayoutVars>
      </dgm:prSet>
      <dgm:spPr/>
    </dgm:pt>
    <dgm:pt modelId="{C491E673-B963-47E6-A809-D8CEF42537A7}" type="pres">
      <dgm:prSet presAssocID="{3510534D-68DB-4BBB-BD49-B2764992981B}" presName="rootConnector" presStyleLbl="node2" presStyleIdx="2" presStyleCnt="4"/>
      <dgm:spPr/>
    </dgm:pt>
    <dgm:pt modelId="{24033576-D385-4195-ACFC-2B6FE86E68C0}" type="pres">
      <dgm:prSet presAssocID="{3510534D-68DB-4BBB-BD49-B2764992981B}" presName="hierChild4" presStyleCnt="0"/>
      <dgm:spPr/>
    </dgm:pt>
    <dgm:pt modelId="{33B82F44-75A2-47DD-8A46-9EA5D3F6BDF9}" type="pres">
      <dgm:prSet presAssocID="{3510534D-68DB-4BBB-BD49-B2764992981B}" presName="hierChild5" presStyleCnt="0"/>
      <dgm:spPr/>
    </dgm:pt>
    <dgm:pt modelId="{4922CDCD-B720-4CD4-8575-46CA737B78D1}" type="pres">
      <dgm:prSet presAssocID="{B5487224-4011-4CC0-84D8-6FFF20ED81F3}" presName="Name64" presStyleLbl="parChTrans1D2" presStyleIdx="3" presStyleCnt="4"/>
      <dgm:spPr/>
    </dgm:pt>
    <dgm:pt modelId="{9BBF7F54-0AD3-4748-9481-60867CB3A0D3}" type="pres">
      <dgm:prSet presAssocID="{0CEBDAA4-5284-4745-B2EF-ED5B5C5D9885}" presName="hierRoot2" presStyleCnt="0">
        <dgm:presLayoutVars>
          <dgm:hierBranch val="init"/>
        </dgm:presLayoutVars>
      </dgm:prSet>
      <dgm:spPr/>
    </dgm:pt>
    <dgm:pt modelId="{98B01105-7EF9-41CE-A355-6BC6C8DC486A}" type="pres">
      <dgm:prSet presAssocID="{0CEBDAA4-5284-4745-B2EF-ED5B5C5D9885}" presName="rootComposite" presStyleCnt="0"/>
      <dgm:spPr/>
    </dgm:pt>
    <dgm:pt modelId="{5A8661DB-378B-44C6-B648-DB885A8A5A8F}" type="pres">
      <dgm:prSet presAssocID="{0CEBDAA4-5284-4745-B2EF-ED5B5C5D9885}" presName="rootText" presStyleLbl="node2" presStyleIdx="3" presStyleCnt="4">
        <dgm:presLayoutVars>
          <dgm:chPref val="3"/>
        </dgm:presLayoutVars>
      </dgm:prSet>
      <dgm:spPr/>
    </dgm:pt>
    <dgm:pt modelId="{6C7E412C-0B4A-4F0F-940E-8554F1E68D6E}" type="pres">
      <dgm:prSet presAssocID="{0CEBDAA4-5284-4745-B2EF-ED5B5C5D9885}" presName="rootConnector" presStyleLbl="node2" presStyleIdx="3" presStyleCnt="4"/>
      <dgm:spPr/>
    </dgm:pt>
    <dgm:pt modelId="{8104F8EA-FBE1-4371-BF7E-B4E714624A2B}" type="pres">
      <dgm:prSet presAssocID="{0CEBDAA4-5284-4745-B2EF-ED5B5C5D9885}" presName="hierChild4" presStyleCnt="0"/>
      <dgm:spPr/>
    </dgm:pt>
    <dgm:pt modelId="{FCA25B6A-079C-4AA5-837F-053D0050C1AE}" type="pres">
      <dgm:prSet presAssocID="{0CEBDAA4-5284-4745-B2EF-ED5B5C5D9885}" presName="hierChild5" presStyleCnt="0"/>
      <dgm:spPr/>
    </dgm:pt>
    <dgm:pt modelId="{1A2E8A1C-F108-4F44-A508-1139B111B8CC}" type="pres">
      <dgm:prSet presAssocID="{74DECB9F-8BAF-4093-80A8-BE809149C408}" presName="hierChild3" presStyleCnt="0"/>
      <dgm:spPr/>
    </dgm:pt>
  </dgm:ptLst>
  <dgm:cxnLst>
    <dgm:cxn modelId="{D4274804-7908-45E6-839F-954AE0B0CEF2}" type="presOf" srcId="{3510534D-68DB-4BBB-BD49-B2764992981B}" destId="{C491E673-B963-47E6-A809-D8CEF42537A7}" srcOrd="1" destOrd="0" presId="urn:microsoft.com/office/officeart/2009/3/layout/HorizontalOrganizationChart"/>
    <dgm:cxn modelId="{F3F03908-230D-41A2-B74A-E386DDABE22C}" srcId="{74DECB9F-8BAF-4093-80A8-BE809149C408}" destId="{D12A8BFE-9F04-4474-9B4A-5632573970A8}" srcOrd="1" destOrd="0" parTransId="{790A44C3-98E9-4BD1-821B-DB0AD64532FB}" sibTransId="{0576EEC6-37A5-4ABC-8673-A610099DA288}"/>
    <dgm:cxn modelId="{9E1A0F09-2C09-4B54-A14C-06B24406FAC1}" type="presOf" srcId="{790A44C3-98E9-4BD1-821B-DB0AD64532FB}" destId="{21EB2A6B-9DBC-419D-8B00-2ED092D0B2EC}" srcOrd="0" destOrd="0" presId="urn:microsoft.com/office/officeart/2009/3/layout/HorizontalOrganizationChart"/>
    <dgm:cxn modelId="{978DB41F-97EB-471F-9190-49480B6A1218}" type="presOf" srcId="{5AC697D8-2859-4841-A0A4-DBCD53D102E8}" destId="{6F2E79A0-28E8-4976-9242-702CEC81DA9D}" srcOrd="0" destOrd="0" presId="urn:microsoft.com/office/officeart/2009/3/layout/HorizontalOrganizationChart"/>
    <dgm:cxn modelId="{52D9EE3B-2FD5-4074-ACAF-A70030119973}" type="presOf" srcId="{A83529CB-44B1-4FB9-BCEE-6E0130BCEC91}" destId="{4BF3B2E2-A124-4295-890B-EECF39D27345}" srcOrd="0" destOrd="0" presId="urn:microsoft.com/office/officeart/2009/3/layout/HorizontalOrganizationChart"/>
    <dgm:cxn modelId="{DF11D35B-E1C8-487A-A855-65FFC7755711}" type="presOf" srcId="{D12A8BFE-9F04-4474-9B4A-5632573970A8}" destId="{408BA9B9-983C-4031-91E6-6ECC6A8FD594}" srcOrd="0" destOrd="0" presId="urn:microsoft.com/office/officeart/2009/3/layout/HorizontalOrganizationChart"/>
    <dgm:cxn modelId="{447B6962-560A-467C-9FD1-C52C148CD23F}" type="presOf" srcId="{74DECB9F-8BAF-4093-80A8-BE809149C408}" destId="{328873E7-219E-4BE3-9AB0-3DBB9CCF7ED8}" srcOrd="0" destOrd="0" presId="urn:microsoft.com/office/officeart/2009/3/layout/HorizontalOrganizationChart"/>
    <dgm:cxn modelId="{C1F0A143-F59C-4AC1-B382-3238FED36D77}" type="presOf" srcId="{B5487224-4011-4CC0-84D8-6FFF20ED81F3}" destId="{4922CDCD-B720-4CD4-8575-46CA737B78D1}" srcOrd="0" destOrd="0" presId="urn:microsoft.com/office/officeart/2009/3/layout/HorizontalOrganizationChart"/>
    <dgm:cxn modelId="{6F31BC43-3FF0-4443-9C00-7BB4F2258BC9}" srcId="{5AC697D8-2859-4841-A0A4-DBCD53D102E8}" destId="{74DECB9F-8BAF-4093-80A8-BE809149C408}" srcOrd="0" destOrd="0" parTransId="{508CB5CA-314B-4893-A54D-852ABF1141A1}" sibTransId="{62ED5E63-8E95-42DF-BB16-406A998D2E2B}"/>
    <dgm:cxn modelId="{A754E048-C310-43C0-8B96-EE2087BC40BE}" type="presOf" srcId="{3510534D-68DB-4BBB-BD49-B2764992981B}" destId="{F9158D28-00AA-49C2-BC3F-A910A53769B7}" srcOrd="0" destOrd="0" presId="urn:microsoft.com/office/officeart/2009/3/layout/HorizontalOrganizationChart"/>
    <dgm:cxn modelId="{9850564F-03E4-4C5A-83FD-8848C5C3AB81}" type="presOf" srcId="{0CEBDAA4-5284-4745-B2EF-ED5B5C5D9885}" destId="{6C7E412C-0B4A-4F0F-940E-8554F1E68D6E}" srcOrd="1" destOrd="0" presId="urn:microsoft.com/office/officeart/2009/3/layout/HorizontalOrganizationChart"/>
    <dgm:cxn modelId="{FE18EC74-3867-49A6-9364-B34A8EC8A1D0}" srcId="{74DECB9F-8BAF-4093-80A8-BE809149C408}" destId="{3510534D-68DB-4BBB-BD49-B2764992981B}" srcOrd="2" destOrd="0" parTransId="{20658906-D5AF-4F2E-8E2E-F29874EE45CE}" sibTransId="{45C4FF7D-984B-423A-9AB3-997B0F226149}"/>
    <dgm:cxn modelId="{A3054F5A-09AC-4861-BD78-9E98BD045376}" type="presOf" srcId="{74DECB9F-8BAF-4093-80A8-BE809149C408}" destId="{29777579-A013-4763-8202-940185523D5E}" srcOrd="1" destOrd="0" presId="urn:microsoft.com/office/officeart/2009/3/layout/HorizontalOrganizationChart"/>
    <dgm:cxn modelId="{E9AAE681-F122-4987-AE0D-0D7210DFCF54}" type="presOf" srcId="{0CEBDAA4-5284-4745-B2EF-ED5B5C5D9885}" destId="{5A8661DB-378B-44C6-B648-DB885A8A5A8F}" srcOrd="0" destOrd="0" presId="urn:microsoft.com/office/officeart/2009/3/layout/HorizontalOrganizationChart"/>
    <dgm:cxn modelId="{61C1449A-B7B8-46AC-9D75-AFD0CA6C078C}" srcId="{74DECB9F-8BAF-4093-80A8-BE809149C408}" destId="{0CEBDAA4-5284-4745-B2EF-ED5B5C5D9885}" srcOrd="3" destOrd="0" parTransId="{B5487224-4011-4CC0-84D8-6FFF20ED81F3}" sibTransId="{94D1683E-79D1-4815-9709-4D2929EB0A97}"/>
    <dgm:cxn modelId="{E1A930AF-DCB7-4A0B-AA37-3317B57F661D}" type="presOf" srcId="{D12A8BFE-9F04-4474-9B4A-5632573970A8}" destId="{18BABAC3-52E9-40B1-9457-BB00D146B228}" srcOrd="1" destOrd="0" presId="urn:microsoft.com/office/officeart/2009/3/layout/HorizontalOrganizationChart"/>
    <dgm:cxn modelId="{C34161EE-1FA1-4C28-90C0-3775085F2617}" srcId="{74DECB9F-8BAF-4093-80A8-BE809149C408}" destId="{A83529CB-44B1-4FB9-BCEE-6E0130BCEC91}" srcOrd="0" destOrd="0" parTransId="{C3D450D4-192C-44C4-880C-061F74846508}" sibTransId="{35B8E55F-76E1-4587-8427-D30806280E54}"/>
    <dgm:cxn modelId="{D3EB4FF0-A833-45A1-AA04-2F9C94595144}" type="presOf" srcId="{C3D450D4-192C-44C4-880C-061F74846508}" destId="{5C01A452-26DE-4B8B-B726-5736DE2F2613}" srcOrd="0" destOrd="0" presId="urn:microsoft.com/office/officeart/2009/3/layout/HorizontalOrganizationChart"/>
    <dgm:cxn modelId="{9CAFD5F9-F88A-4A99-89A8-36965DD1C976}" type="presOf" srcId="{20658906-D5AF-4F2E-8E2E-F29874EE45CE}" destId="{B01F896B-7239-493B-9771-EDD4DBC5D606}" srcOrd="0" destOrd="0" presId="urn:microsoft.com/office/officeart/2009/3/layout/HorizontalOrganizationChart"/>
    <dgm:cxn modelId="{F70D5AFA-EF45-4747-AF58-23074DCF075D}" type="presOf" srcId="{A83529CB-44B1-4FB9-BCEE-6E0130BCEC91}" destId="{9B6EC1F9-38FC-483E-810A-E0C86AA9D040}" srcOrd="1" destOrd="0" presId="urn:microsoft.com/office/officeart/2009/3/layout/HorizontalOrganizationChart"/>
    <dgm:cxn modelId="{CA44FC4E-674D-4BDC-923F-34F35FEC2169}" type="presParOf" srcId="{6F2E79A0-28E8-4976-9242-702CEC81DA9D}" destId="{30DDD9A2-5FAB-4864-81CA-08B1BB704229}" srcOrd="0" destOrd="0" presId="urn:microsoft.com/office/officeart/2009/3/layout/HorizontalOrganizationChart"/>
    <dgm:cxn modelId="{9E630992-E01D-4094-8381-1FC55A48B056}" type="presParOf" srcId="{30DDD9A2-5FAB-4864-81CA-08B1BB704229}" destId="{48F08A01-A54B-4911-8D9A-DBF5FF4E062A}" srcOrd="0" destOrd="0" presId="urn:microsoft.com/office/officeart/2009/3/layout/HorizontalOrganizationChart"/>
    <dgm:cxn modelId="{41BD0DE5-62F5-44A5-ACD6-EDC0A918F89E}" type="presParOf" srcId="{48F08A01-A54B-4911-8D9A-DBF5FF4E062A}" destId="{328873E7-219E-4BE3-9AB0-3DBB9CCF7ED8}" srcOrd="0" destOrd="0" presId="urn:microsoft.com/office/officeart/2009/3/layout/HorizontalOrganizationChart"/>
    <dgm:cxn modelId="{F4F6CB72-D379-48B1-ACB2-547AF81A9279}" type="presParOf" srcId="{48F08A01-A54B-4911-8D9A-DBF5FF4E062A}" destId="{29777579-A013-4763-8202-940185523D5E}" srcOrd="1" destOrd="0" presId="urn:microsoft.com/office/officeart/2009/3/layout/HorizontalOrganizationChart"/>
    <dgm:cxn modelId="{84A40E8C-6677-4B54-BABD-C1FFEF24E770}" type="presParOf" srcId="{30DDD9A2-5FAB-4864-81CA-08B1BB704229}" destId="{1F329738-EB32-46D3-A568-342E64A0D664}" srcOrd="1" destOrd="0" presId="urn:microsoft.com/office/officeart/2009/3/layout/HorizontalOrganizationChart"/>
    <dgm:cxn modelId="{1291D66C-43A2-450F-9476-2729872FE261}" type="presParOf" srcId="{1F329738-EB32-46D3-A568-342E64A0D664}" destId="{5C01A452-26DE-4B8B-B726-5736DE2F2613}" srcOrd="0" destOrd="0" presId="urn:microsoft.com/office/officeart/2009/3/layout/HorizontalOrganizationChart"/>
    <dgm:cxn modelId="{48D3529F-4500-49A7-B4D4-151601F56737}" type="presParOf" srcId="{1F329738-EB32-46D3-A568-342E64A0D664}" destId="{6EA26376-59D3-47BF-98D7-5025118585E8}" srcOrd="1" destOrd="0" presId="urn:microsoft.com/office/officeart/2009/3/layout/HorizontalOrganizationChart"/>
    <dgm:cxn modelId="{040FD493-BBAF-47E1-BD75-E46100B8C846}" type="presParOf" srcId="{6EA26376-59D3-47BF-98D7-5025118585E8}" destId="{2A3E55DF-5CB3-48E1-A84B-365F66DB95D9}" srcOrd="0" destOrd="0" presId="urn:microsoft.com/office/officeart/2009/3/layout/HorizontalOrganizationChart"/>
    <dgm:cxn modelId="{261CEF44-0143-4008-972C-196A1FED56FD}" type="presParOf" srcId="{2A3E55DF-5CB3-48E1-A84B-365F66DB95D9}" destId="{4BF3B2E2-A124-4295-890B-EECF39D27345}" srcOrd="0" destOrd="0" presId="urn:microsoft.com/office/officeart/2009/3/layout/HorizontalOrganizationChart"/>
    <dgm:cxn modelId="{5D20DEE0-75A3-4B0F-950D-64B5F6D6B7B5}" type="presParOf" srcId="{2A3E55DF-5CB3-48E1-A84B-365F66DB95D9}" destId="{9B6EC1F9-38FC-483E-810A-E0C86AA9D040}" srcOrd="1" destOrd="0" presId="urn:microsoft.com/office/officeart/2009/3/layout/HorizontalOrganizationChart"/>
    <dgm:cxn modelId="{F1D446F1-863A-4BAD-BE53-4B2A0D2EE6BF}" type="presParOf" srcId="{6EA26376-59D3-47BF-98D7-5025118585E8}" destId="{854989CB-C6C4-47CE-BF3C-CDA2BC9E16B0}" srcOrd="1" destOrd="0" presId="urn:microsoft.com/office/officeart/2009/3/layout/HorizontalOrganizationChart"/>
    <dgm:cxn modelId="{CBA66A3C-FCDC-46EC-BFB9-D4BDA13B8335}" type="presParOf" srcId="{6EA26376-59D3-47BF-98D7-5025118585E8}" destId="{1F12F4C0-6862-4A5D-8CD2-0EFBA2231539}" srcOrd="2" destOrd="0" presId="urn:microsoft.com/office/officeart/2009/3/layout/HorizontalOrganizationChart"/>
    <dgm:cxn modelId="{38219956-38ED-426F-9CB7-21BE1C237AB0}" type="presParOf" srcId="{1F329738-EB32-46D3-A568-342E64A0D664}" destId="{21EB2A6B-9DBC-419D-8B00-2ED092D0B2EC}" srcOrd="2" destOrd="0" presId="urn:microsoft.com/office/officeart/2009/3/layout/HorizontalOrganizationChart"/>
    <dgm:cxn modelId="{513C6F49-1AAC-4C6B-A94F-65F2AD849B4F}" type="presParOf" srcId="{1F329738-EB32-46D3-A568-342E64A0D664}" destId="{D22D87D9-2F3E-491E-8FF4-86FB3670D95C}" srcOrd="3" destOrd="0" presId="urn:microsoft.com/office/officeart/2009/3/layout/HorizontalOrganizationChart"/>
    <dgm:cxn modelId="{6BEB22AF-DB59-4F46-A748-E05316EB3BF4}" type="presParOf" srcId="{D22D87D9-2F3E-491E-8FF4-86FB3670D95C}" destId="{3049E91E-991B-4D38-8D95-5528F7AA1C6E}" srcOrd="0" destOrd="0" presId="urn:microsoft.com/office/officeart/2009/3/layout/HorizontalOrganizationChart"/>
    <dgm:cxn modelId="{A23D7535-222B-46A0-BC55-64161AA91E7A}" type="presParOf" srcId="{3049E91E-991B-4D38-8D95-5528F7AA1C6E}" destId="{408BA9B9-983C-4031-91E6-6ECC6A8FD594}" srcOrd="0" destOrd="0" presId="urn:microsoft.com/office/officeart/2009/3/layout/HorizontalOrganizationChart"/>
    <dgm:cxn modelId="{52B7AD1C-F0CB-4660-AE01-D7EC8D05B461}" type="presParOf" srcId="{3049E91E-991B-4D38-8D95-5528F7AA1C6E}" destId="{18BABAC3-52E9-40B1-9457-BB00D146B228}" srcOrd="1" destOrd="0" presId="urn:microsoft.com/office/officeart/2009/3/layout/HorizontalOrganizationChart"/>
    <dgm:cxn modelId="{0340702A-A54E-4F98-AC69-CBCC064FAA59}" type="presParOf" srcId="{D22D87D9-2F3E-491E-8FF4-86FB3670D95C}" destId="{AB246518-6762-44DE-8CFA-B768295889E6}" srcOrd="1" destOrd="0" presId="urn:microsoft.com/office/officeart/2009/3/layout/HorizontalOrganizationChart"/>
    <dgm:cxn modelId="{A705D7A0-ACBD-47C6-915B-8B6FB3C3CAA5}" type="presParOf" srcId="{D22D87D9-2F3E-491E-8FF4-86FB3670D95C}" destId="{CD62F6AF-6D02-401E-8526-0A3E1396B9FA}" srcOrd="2" destOrd="0" presId="urn:microsoft.com/office/officeart/2009/3/layout/HorizontalOrganizationChart"/>
    <dgm:cxn modelId="{08F8F69B-8DDF-45A3-8171-0458B2270B33}" type="presParOf" srcId="{1F329738-EB32-46D3-A568-342E64A0D664}" destId="{B01F896B-7239-493B-9771-EDD4DBC5D606}" srcOrd="4" destOrd="0" presId="urn:microsoft.com/office/officeart/2009/3/layout/HorizontalOrganizationChart"/>
    <dgm:cxn modelId="{8E0C5C16-D07B-4EA4-81FC-3B7A82438FD8}" type="presParOf" srcId="{1F329738-EB32-46D3-A568-342E64A0D664}" destId="{ED8C2D77-BB3D-4E49-9A69-36C7592884B9}" srcOrd="5" destOrd="0" presId="urn:microsoft.com/office/officeart/2009/3/layout/HorizontalOrganizationChart"/>
    <dgm:cxn modelId="{1004A9D6-8FFA-464C-9C33-53D8353BC4F8}" type="presParOf" srcId="{ED8C2D77-BB3D-4E49-9A69-36C7592884B9}" destId="{9826A422-E638-49A7-A24F-410A3076B75C}" srcOrd="0" destOrd="0" presId="urn:microsoft.com/office/officeart/2009/3/layout/HorizontalOrganizationChart"/>
    <dgm:cxn modelId="{38D4C94F-0F6D-44E8-8685-1EFD31479982}" type="presParOf" srcId="{9826A422-E638-49A7-A24F-410A3076B75C}" destId="{F9158D28-00AA-49C2-BC3F-A910A53769B7}" srcOrd="0" destOrd="0" presId="urn:microsoft.com/office/officeart/2009/3/layout/HorizontalOrganizationChart"/>
    <dgm:cxn modelId="{6AF45DA2-EE23-416D-ABD8-F1DDD463986A}" type="presParOf" srcId="{9826A422-E638-49A7-A24F-410A3076B75C}" destId="{C491E673-B963-47E6-A809-D8CEF42537A7}" srcOrd="1" destOrd="0" presId="urn:microsoft.com/office/officeart/2009/3/layout/HorizontalOrganizationChart"/>
    <dgm:cxn modelId="{66120AEB-A1C9-4B75-AFC0-5ED2A3D1263D}" type="presParOf" srcId="{ED8C2D77-BB3D-4E49-9A69-36C7592884B9}" destId="{24033576-D385-4195-ACFC-2B6FE86E68C0}" srcOrd="1" destOrd="0" presId="urn:microsoft.com/office/officeart/2009/3/layout/HorizontalOrganizationChart"/>
    <dgm:cxn modelId="{0C87D43D-596F-43F8-8993-6FCAA18FAF97}" type="presParOf" srcId="{ED8C2D77-BB3D-4E49-9A69-36C7592884B9}" destId="{33B82F44-75A2-47DD-8A46-9EA5D3F6BDF9}" srcOrd="2" destOrd="0" presId="urn:microsoft.com/office/officeart/2009/3/layout/HorizontalOrganizationChart"/>
    <dgm:cxn modelId="{E6DC94A1-E856-49C9-AE3B-3D24C2F28B1D}" type="presParOf" srcId="{1F329738-EB32-46D3-A568-342E64A0D664}" destId="{4922CDCD-B720-4CD4-8575-46CA737B78D1}" srcOrd="6" destOrd="0" presId="urn:microsoft.com/office/officeart/2009/3/layout/HorizontalOrganizationChart"/>
    <dgm:cxn modelId="{3B8198B7-637A-458C-B400-DEB47D1680A1}" type="presParOf" srcId="{1F329738-EB32-46D3-A568-342E64A0D664}" destId="{9BBF7F54-0AD3-4748-9481-60867CB3A0D3}" srcOrd="7" destOrd="0" presId="urn:microsoft.com/office/officeart/2009/3/layout/HorizontalOrganizationChart"/>
    <dgm:cxn modelId="{A673E2B5-9454-40BD-8D30-3E19634ABA64}" type="presParOf" srcId="{9BBF7F54-0AD3-4748-9481-60867CB3A0D3}" destId="{98B01105-7EF9-41CE-A355-6BC6C8DC486A}" srcOrd="0" destOrd="0" presId="urn:microsoft.com/office/officeart/2009/3/layout/HorizontalOrganizationChart"/>
    <dgm:cxn modelId="{E4201E6B-AD8C-464B-B4C4-218B23EC3241}" type="presParOf" srcId="{98B01105-7EF9-41CE-A355-6BC6C8DC486A}" destId="{5A8661DB-378B-44C6-B648-DB885A8A5A8F}" srcOrd="0" destOrd="0" presId="urn:microsoft.com/office/officeart/2009/3/layout/HorizontalOrganizationChart"/>
    <dgm:cxn modelId="{D686CCEA-D855-497B-AE3E-C501116D1E14}" type="presParOf" srcId="{98B01105-7EF9-41CE-A355-6BC6C8DC486A}" destId="{6C7E412C-0B4A-4F0F-940E-8554F1E68D6E}" srcOrd="1" destOrd="0" presId="urn:microsoft.com/office/officeart/2009/3/layout/HorizontalOrganizationChart"/>
    <dgm:cxn modelId="{78AFF446-4C1B-4C26-9F6E-163DF019E0A4}" type="presParOf" srcId="{9BBF7F54-0AD3-4748-9481-60867CB3A0D3}" destId="{8104F8EA-FBE1-4371-BF7E-B4E714624A2B}" srcOrd="1" destOrd="0" presId="urn:microsoft.com/office/officeart/2009/3/layout/HorizontalOrganizationChart"/>
    <dgm:cxn modelId="{2F525C64-7B0E-4C92-83F0-B730890AAF36}" type="presParOf" srcId="{9BBF7F54-0AD3-4748-9481-60867CB3A0D3}" destId="{FCA25B6A-079C-4AA5-837F-053D0050C1AE}" srcOrd="2" destOrd="0" presId="urn:microsoft.com/office/officeart/2009/3/layout/HorizontalOrganizationChart"/>
    <dgm:cxn modelId="{97EFB102-B972-4817-9CF4-02790EAFD588}" type="presParOf" srcId="{30DDD9A2-5FAB-4864-81CA-08B1BB704229}" destId="{1A2E8A1C-F108-4F44-A508-1139B111B8CC}"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06CC25C-A488-451D-846D-80976AABDD3E}"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GB"/>
        </a:p>
      </dgm:t>
    </dgm:pt>
    <dgm:pt modelId="{998BB0F6-4E89-4B0F-B52E-1C4E41E46180}">
      <dgm:prSet/>
      <dgm:spPr/>
      <dgm:t>
        <a:bodyPr/>
        <a:lstStyle/>
        <a:p>
          <a:r>
            <a:rPr lang="en-US" b="0" i="0" dirty="0">
              <a:solidFill>
                <a:schemeClr val="tx1"/>
              </a:solidFill>
            </a:rPr>
            <a:t>To better understand and develop employees in a way that benefits their long-term values and goals</a:t>
          </a:r>
          <a:endParaRPr lang="pl-PL" dirty="0">
            <a:solidFill>
              <a:schemeClr val="tx1"/>
            </a:solidFill>
          </a:endParaRPr>
        </a:p>
      </dgm:t>
    </dgm:pt>
    <dgm:pt modelId="{EE80E422-3FDA-4853-9D82-722DD6B3E8C0}" type="parTrans" cxnId="{8923107B-B55F-45F6-ACD5-D7D2E7F42592}">
      <dgm:prSet/>
      <dgm:spPr/>
      <dgm:t>
        <a:bodyPr/>
        <a:lstStyle/>
        <a:p>
          <a:endParaRPr lang="en-GB"/>
        </a:p>
      </dgm:t>
    </dgm:pt>
    <dgm:pt modelId="{A1F625E1-DB00-48DA-B9F2-5EE615B4E233}" type="sibTrans" cxnId="{8923107B-B55F-45F6-ACD5-D7D2E7F42592}">
      <dgm:prSet/>
      <dgm:spPr/>
      <dgm:t>
        <a:bodyPr/>
        <a:lstStyle/>
        <a:p>
          <a:endParaRPr lang="en-GB"/>
        </a:p>
      </dgm:t>
    </dgm:pt>
    <dgm:pt modelId="{C00D7435-D09F-4AF8-B1E8-1CC5FB7E163A}">
      <dgm:prSet/>
      <dgm:spPr/>
      <dgm:t>
        <a:bodyPr/>
        <a:lstStyle/>
        <a:p>
          <a:r>
            <a:rPr lang="en-US" b="0" i="0" dirty="0">
              <a:solidFill>
                <a:schemeClr val="tx1"/>
              </a:solidFill>
            </a:rPr>
            <a:t>To identify areas in which the company is successful or struggling, therefore providing information on areas or departments that may require more training</a:t>
          </a:r>
          <a:endParaRPr lang="pl-PL" dirty="0">
            <a:solidFill>
              <a:schemeClr val="tx1"/>
            </a:solidFill>
          </a:endParaRPr>
        </a:p>
      </dgm:t>
    </dgm:pt>
    <dgm:pt modelId="{C7C427FE-18F8-439A-9D75-7401E0EA33D8}" type="parTrans" cxnId="{74A3ED48-2F3E-431F-918A-2718EBEF8ADC}">
      <dgm:prSet/>
      <dgm:spPr/>
      <dgm:t>
        <a:bodyPr/>
        <a:lstStyle/>
        <a:p>
          <a:endParaRPr lang="en-GB"/>
        </a:p>
      </dgm:t>
    </dgm:pt>
    <dgm:pt modelId="{B1EAD8A3-24AA-455D-8A0E-DAFEB04E8582}" type="sibTrans" cxnId="{74A3ED48-2F3E-431F-918A-2718EBEF8ADC}">
      <dgm:prSet/>
      <dgm:spPr/>
      <dgm:t>
        <a:bodyPr/>
        <a:lstStyle/>
        <a:p>
          <a:endParaRPr lang="en-GB"/>
        </a:p>
      </dgm:t>
    </dgm:pt>
    <dgm:pt modelId="{D4564239-3E2F-4464-A9E7-DE5CE9927AB8}">
      <dgm:prSet/>
      <dgm:spPr/>
      <dgm:t>
        <a:bodyPr/>
        <a:lstStyle/>
        <a:p>
          <a:r>
            <a:rPr lang="en-US" b="0" i="0" dirty="0">
              <a:solidFill>
                <a:schemeClr val="tx1"/>
              </a:solidFill>
            </a:rPr>
            <a:t>To provide a comparison between the organization's talent and abilities against the geographical or industry standards</a:t>
          </a:r>
          <a:endParaRPr lang="pl-PL" dirty="0">
            <a:solidFill>
              <a:schemeClr val="tx1"/>
            </a:solidFill>
          </a:endParaRPr>
        </a:p>
      </dgm:t>
    </dgm:pt>
    <dgm:pt modelId="{7C0CC62D-227B-4091-B0A7-69D94591BB06}" type="parTrans" cxnId="{76B4DC6F-9051-4E68-8EB1-F813402D8ABE}">
      <dgm:prSet/>
      <dgm:spPr/>
      <dgm:t>
        <a:bodyPr/>
        <a:lstStyle/>
        <a:p>
          <a:endParaRPr lang="en-GB"/>
        </a:p>
      </dgm:t>
    </dgm:pt>
    <dgm:pt modelId="{C82AC7D6-0C73-40F6-9DA7-AA2F91F1B6B7}" type="sibTrans" cxnId="{76B4DC6F-9051-4E68-8EB1-F813402D8ABE}">
      <dgm:prSet/>
      <dgm:spPr/>
      <dgm:t>
        <a:bodyPr/>
        <a:lstStyle/>
        <a:p>
          <a:endParaRPr lang="en-GB"/>
        </a:p>
      </dgm:t>
    </dgm:pt>
    <dgm:pt modelId="{4619D849-E598-4C52-B55A-42DFFB753E3C}" type="pres">
      <dgm:prSet presAssocID="{806CC25C-A488-451D-846D-80976AABDD3E}" presName="linear" presStyleCnt="0">
        <dgm:presLayoutVars>
          <dgm:animLvl val="lvl"/>
          <dgm:resizeHandles val="exact"/>
        </dgm:presLayoutVars>
      </dgm:prSet>
      <dgm:spPr/>
    </dgm:pt>
    <dgm:pt modelId="{17F73E4C-253C-44F2-B8B4-CDFF943B1E80}" type="pres">
      <dgm:prSet presAssocID="{998BB0F6-4E89-4B0F-B52E-1C4E41E46180}" presName="parentText" presStyleLbl="node1" presStyleIdx="0" presStyleCnt="3">
        <dgm:presLayoutVars>
          <dgm:chMax val="0"/>
          <dgm:bulletEnabled val="1"/>
        </dgm:presLayoutVars>
      </dgm:prSet>
      <dgm:spPr/>
    </dgm:pt>
    <dgm:pt modelId="{760ADF5F-C870-4FF5-8190-2F3E080165EA}" type="pres">
      <dgm:prSet presAssocID="{A1F625E1-DB00-48DA-B9F2-5EE615B4E233}" presName="spacer" presStyleCnt="0"/>
      <dgm:spPr/>
    </dgm:pt>
    <dgm:pt modelId="{74AE2692-819E-4E0A-8DF6-D20972BECCD4}" type="pres">
      <dgm:prSet presAssocID="{C00D7435-D09F-4AF8-B1E8-1CC5FB7E163A}" presName="parentText" presStyleLbl="node1" presStyleIdx="1" presStyleCnt="3">
        <dgm:presLayoutVars>
          <dgm:chMax val="0"/>
          <dgm:bulletEnabled val="1"/>
        </dgm:presLayoutVars>
      </dgm:prSet>
      <dgm:spPr/>
    </dgm:pt>
    <dgm:pt modelId="{BEA294F8-EB4E-4935-AD4F-BEE455CF977F}" type="pres">
      <dgm:prSet presAssocID="{B1EAD8A3-24AA-455D-8A0E-DAFEB04E8582}" presName="spacer" presStyleCnt="0"/>
      <dgm:spPr/>
    </dgm:pt>
    <dgm:pt modelId="{5492C3D3-DAFE-40C2-BB55-4354FEE273EA}" type="pres">
      <dgm:prSet presAssocID="{D4564239-3E2F-4464-A9E7-DE5CE9927AB8}" presName="parentText" presStyleLbl="node1" presStyleIdx="2" presStyleCnt="3">
        <dgm:presLayoutVars>
          <dgm:chMax val="0"/>
          <dgm:bulletEnabled val="1"/>
        </dgm:presLayoutVars>
      </dgm:prSet>
      <dgm:spPr/>
    </dgm:pt>
  </dgm:ptLst>
  <dgm:cxnLst>
    <dgm:cxn modelId="{BAB1D513-8D36-4694-9D3E-A8E12182C7CC}" type="presOf" srcId="{998BB0F6-4E89-4B0F-B52E-1C4E41E46180}" destId="{17F73E4C-253C-44F2-B8B4-CDFF943B1E80}" srcOrd="0" destOrd="0" presId="urn:microsoft.com/office/officeart/2005/8/layout/vList2"/>
    <dgm:cxn modelId="{CEB5C047-B6FC-4DC6-90BC-B3ABC6FEA305}" type="presOf" srcId="{806CC25C-A488-451D-846D-80976AABDD3E}" destId="{4619D849-E598-4C52-B55A-42DFFB753E3C}" srcOrd="0" destOrd="0" presId="urn:microsoft.com/office/officeart/2005/8/layout/vList2"/>
    <dgm:cxn modelId="{74A3ED48-2F3E-431F-918A-2718EBEF8ADC}" srcId="{806CC25C-A488-451D-846D-80976AABDD3E}" destId="{C00D7435-D09F-4AF8-B1E8-1CC5FB7E163A}" srcOrd="1" destOrd="0" parTransId="{C7C427FE-18F8-439A-9D75-7401E0EA33D8}" sibTransId="{B1EAD8A3-24AA-455D-8A0E-DAFEB04E8582}"/>
    <dgm:cxn modelId="{76B4DC6F-9051-4E68-8EB1-F813402D8ABE}" srcId="{806CC25C-A488-451D-846D-80976AABDD3E}" destId="{D4564239-3E2F-4464-A9E7-DE5CE9927AB8}" srcOrd="2" destOrd="0" parTransId="{7C0CC62D-227B-4091-B0A7-69D94591BB06}" sibTransId="{C82AC7D6-0C73-40F6-9DA7-AA2F91F1B6B7}"/>
    <dgm:cxn modelId="{8923107B-B55F-45F6-ACD5-D7D2E7F42592}" srcId="{806CC25C-A488-451D-846D-80976AABDD3E}" destId="{998BB0F6-4E89-4B0F-B52E-1C4E41E46180}" srcOrd="0" destOrd="0" parTransId="{EE80E422-3FDA-4853-9D82-722DD6B3E8C0}" sibTransId="{A1F625E1-DB00-48DA-B9F2-5EE615B4E233}"/>
    <dgm:cxn modelId="{EF743AA1-F0B9-4A09-95D3-D06F855EFD0E}" type="presOf" srcId="{D4564239-3E2F-4464-A9E7-DE5CE9927AB8}" destId="{5492C3D3-DAFE-40C2-BB55-4354FEE273EA}" srcOrd="0" destOrd="0" presId="urn:microsoft.com/office/officeart/2005/8/layout/vList2"/>
    <dgm:cxn modelId="{E61FDFD9-2341-42CC-AEDB-44A40647BE30}" type="presOf" srcId="{C00D7435-D09F-4AF8-B1E8-1CC5FB7E163A}" destId="{74AE2692-819E-4E0A-8DF6-D20972BECCD4}" srcOrd="0" destOrd="0" presId="urn:microsoft.com/office/officeart/2005/8/layout/vList2"/>
    <dgm:cxn modelId="{2C8EF34D-567D-4324-AB81-60353BFB96DD}" type="presParOf" srcId="{4619D849-E598-4C52-B55A-42DFFB753E3C}" destId="{17F73E4C-253C-44F2-B8B4-CDFF943B1E80}" srcOrd="0" destOrd="0" presId="urn:microsoft.com/office/officeart/2005/8/layout/vList2"/>
    <dgm:cxn modelId="{B63CC3E2-81DF-4F4E-A487-7C4694E8479F}" type="presParOf" srcId="{4619D849-E598-4C52-B55A-42DFFB753E3C}" destId="{760ADF5F-C870-4FF5-8190-2F3E080165EA}" srcOrd="1" destOrd="0" presId="urn:microsoft.com/office/officeart/2005/8/layout/vList2"/>
    <dgm:cxn modelId="{A472F9C9-7C80-479D-82DA-A438992FDEE1}" type="presParOf" srcId="{4619D849-E598-4C52-B55A-42DFFB753E3C}" destId="{74AE2692-819E-4E0A-8DF6-D20972BECCD4}" srcOrd="2" destOrd="0" presId="urn:microsoft.com/office/officeart/2005/8/layout/vList2"/>
    <dgm:cxn modelId="{2B535B7F-2CA3-408B-8B64-B74D2028EB3C}" type="presParOf" srcId="{4619D849-E598-4C52-B55A-42DFFB753E3C}" destId="{BEA294F8-EB4E-4935-AD4F-BEE455CF977F}" srcOrd="3" destOrd="0" presId="urn:microsoft.com/office/officeart/2005/8/layout/vList2"/>
    <dgm:cxn modelId="{C7B55DAB-EF51-440B-88F2-5CC9BD6B26C2}" type="presParOf" srcId="{4619D849-E598-4C52-B55A-42DFFB753E3C}" destId="{5492C3D3-DAFE-40C2-BB55-4354FEE273E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8E84A81-5B8B-46EA-9FA8-74BFB0A2AEA9}" type="doc">
      <dgm:prSet loTypeId="urn:microsoft.com/office/officeart/2005/8/layout/vList5" loCatId="list" qsTypeId="urn:microsoft.com/office/officeart/2005/8/quickstyle/simple1" qsCatId="simple" csTypeId="urn:microsoft.com/office/officeart/2005/8/colors/colorful5" csCatId="colorful"/>
      <dgm:spPr/>
      <dgm:t>
        <a:bodyPr/>
        <a:lstStyle/>
        <a:p>
          <a:endParaRPr lang="en-GB"/>
        </a:p>
      </dgm:t>
    </dgm:pt>
    <dgm:pt modelId="{F381CC9B-26B3-44DD-AED0-DD4AAF46F534}">
      <dgm:prSet/>
      <dgm:spPr/>
      <dgm:t>
        <a:bodyPr/>
        <a:lstStyle/>
        <a:p>
          <a:r>
            <a:rPr lang="en-US" b="0" i="0" dirty="0">
              <a:solidFill>
                <a:schemeClr val="tx1"/>
              </a:solidFill>
            </a:rPr>
            <a:t>Hard skills assessment</a:t>
          </a:r>
          <a:endParaRPr lang="pl-PL" dirty="0">
            <a:solidFill>
              <a:schemeClr val="tx1"/>
            </a:solidFill>
          </a:endParaRPr>
        </a:p>
      </dgm:t>
    </dgm:pt>
    <dgm:pt modelId="{55BBD85A-0056-447D-9166-C9FBCE543887}" type="parTrans" cxnId="{EE0E448C-E205-4173-AB3F-92D42C08EABF}">
      <dgm:prSet/>
      <dgm:spPr/>
      <dgm:t>
        <a:bodyPr/>
        <a:lstStyle/>
        <a:p>
          <a:endParaRPr lang="en-GB"/>
        </a:p>
      </dgm:t>
    </dgm:pt>
    <dgm:pt modelId="{56AA35F3-7ACA-4EC5-BB9B-3ED113101BDC}" type="sibTrans" cxnId="{EE0E448C-E205-4173-AB3F-92D42C08EABF}">
      <dgm:prSet/>
      <dgm:spPr/>
      <dgm:t>
        <a:bodyPr/>
        <a:lstStyle/>
        <a:p>
          <a:endParaRPr lang="en-GB"/>
        </a:p>
      </dgm:t>
    </dgm:pt>
    <dgm:pt modelId="{BFBE07F1-244B-4CD5-B82A-2AF541ACC98D}">
      <dgm:prSet/>
      <dgm:spPr/>
      <dgm:t>
        <a:bodyPr/>
        <a:lstStyle/>
        <a:p>
          <a:r>
            <a:rPr lang="en-US" b="0" i="0" dirty="0">
              <a:solidFill>
                <a:schemeClr val="tx1"/>
              </a:solidFill>
            </a:rPr>
            <a:t>Work sample test</a:t>
          </a:r>
          <a:endParaRPr lang="pl-PL" dirty="0">
            <a:solidFill>
              <a:schemeClr val="tx1"/>
            </a:solidFill>
          </a:endParaRPr>
        </a:p>
      </dgm:t>
    </dgm:pt>
    <dgm:pt modelId="{BE322029-E587-4BC6-A88A-C9DC6307649F}" type="parTrans" cxnId="{07FF10E5-6EFD-48B8-BC26-D6BE49D9F68B}">
      <dgm:prSet/>
      <dgm:spPr/>
      <dgm:t>
        <a:bodyPr/>
        <a:lstStyle/>
        <a:p>
          <a:endParaRPr lang="en-GB"/>
        </a:p>
      </dgm:t>
    </dgm:pt>
    <dgm:pt modelId="{CE79D770-69FB-4660-B97A-A6F14D55252F}" type="sibTrans" cxnId="{07FF10E5-6EFD-48B8-BC26-D6BE49D9F68B}">
      <dgm:prSet/>
      <dgm:spPr/>
      <dgm:t>
        <a:bodyPr/>
        <a:lstStyle/>
        <a:p>
          <a:endParaRPr lang="en-GB"/>
        </a:p>
      </dgm:t>
    </dgm:pt>
    <dgm:pt modelId="{3692A9BF-06C8-4A6E-BC73-D53F4BF52C89}">
      <dgm:prSet/>
      <dgm:spPr/>
      <dgm:t>
        <a:bodyPr/>
        <a:lstStyle/>
        <a:p>
          <a:r>
            <a:rPr lang="en-US" b="0" i="0" dirty="0">
              <a:solidFill>
                <a:schemeClr val="tx1"/>
              </a:solidFill>
            </a:rPr>
            <a:t>Cognitive ability test</a:t>
          </a:r>
          <a:endParaRPr lang="pl-PL" dirty="0">
            <a:solidFill>
              <a:schemeClr val="tx1"/>
            </a:solidFill>
          </a:endParaRPr>
        </a:p>
      </dgm:t>
    </dgm:pt>
    <dgm:pt modelId="{FA138EAB-1E26-45BE-B816-9789327D56FE}" type="parTrans" cxnId="{0E12BE09-BE16-482B-A60F-B240430CDD77}">
      <dgm:prSet/>
      <dgm:spPr/>
      <dgm:t>
        <a:bodyPr/>
        <a:lstStyle/>
        <a:p>
          <a:endParaRPr lang="en-GB"/>
        </a:p>
      </dgm:t>
    </dgm:pt>
    <dgm:pt modelId="{364818AF-112A-4D2B-BA13-78D6EC704FDB}" type="sibTrans" cxnId="{0E12BE09-BE16-482B-A60F-B240430CDD77}">
      <dgm:prSet/>
      <dgm:spPr/>
      <dgm:t>
        <a:bodyPr/>
        <a:lstStyle/>
        <a:p>
          <a:endParaRPr lang="en-GB"/>
        </a:p>
      </dgm:t>
    </dgm:pt>
    <dgm:pt modelId="{36B4B84D-C0FF-43AB-AA32-CA88FCD87598}">
      <dgm:prSet/>
      <dgm:spPr/>
      <dgm:t>
        <a:bodyPr/>
        <a:lstStyle/>
        <a:p>
          <a:r>
            <a:rPr lang="en-US" b="0" i="0" dirty="0">
              <a:solidFill>
                <a:schemeClr val="tx1"/>
              </a:solidFill>
            </a:rPr>
            <a:t>Personality test</a:t>
          </a:r>
          <a:endParaRPr lang="pl-PL" dirty="0">
            <a:solidFill>
              <a:schemeClr val="tx1"/>
            </a:solidFill>
          </a:endParaRPr>
        </a:p>
      </dgm:t>
    </dgm:pt>
    <dgm:pt modelId="{64E06FE8-9EF0-4544-9AE4-58FE4944DD28}" type="parTrans" cxnId="{F9BDCFFD-BDF5-4C47-A95D-5B0F5514C68D}">
      <dgm:prSet/>
      <dgm:spPr/>
      <dgm:t>
        <a:bodyPr/>
        <a:lstStyle/>
        <a:p>
          <a:endParaRPr lang="en-GB"/>
        </a:p>
      </dgm:t>
    </dgm:pt>
    <dgm:pt modelId="{C8604121-2B4D-4753-B0C4-A7CE69B5367A}" type="sibTrans" cxnId="{F9BDCFFD-BDF5-4C47-A95D-5B0F5514C68D}">
      <dgm:prSet/>
      <dgm:spPr/>
      <dgm:t>
        <a:bodyPr/>
        <a:lstStyle/>
        <a:p>
          <a:endParaRPr lang="en-GB"/>
        </a:p>
      </dgm:t>
    </dgm:pt>
    <dgm:pt modelId="{60982CC2-FD2C-477C-9021-2CCB1A52C1C3}">
      <dgm:prSet/>
      <dgm:spPr/>
      <dgm:t>
        <a:bodyPr/>
        <a:lstStyle/>
        <a:p>
          <a:r>
            <a:rPr lang="en-US" b="0" i="0" dirty="0">
              <a:solidFill>
                <a:schemeClr val="tx1"/>
              </a:solidFill>
            </a:rPr>
            <a:t>The interview</a:t>
          </a:r>
          <a:endParaRPr lang="pl-PL" dirty="0">
            <a:solidFill>
              <a:schemeClr val="tx1"/>
            </a:solidFill>
          </a:endParaRPr>
        </a:p>
      </dgm:t>
    </dgm:pt>
    <dgm:pt modelId="{A82F039D-1CFB-44EB-809B-3DEA12BD0546}" type="parTrans" cxnId="{09697711-43F8-4DCE-B864-1D8CC9A20F85}">
      <dgm:prSet/>
      <dgm:spPr/>
      <dgm:t>
        <a:bodyPr/>
        <a:lstStyle/>
        <a:p>
          <a:endParaRPr lang="en-GB"/>
        </a:p>
      </dgm:t>
    </dgm:pt>
    <dgm:pt modelId="{E5BC8636-B2D2-401C-89D8-8CAFC9772493}" type="sibTrans" cxnId="{09697711-43F8-4DCE-B864-1D8CC9A20F85}">
      <dgm:prSet/>
      <dgm:spPr/>
      <dgm:t>
        <a:bodyPr/>
        <a:lstStyle/>
        <a:p>
          <a:endParaRPr lang="en-GB"/>
        </a:p>
      </dgm:t>
    </dgm:pt>
    <dgm:pt modelId="{688EC019-76C9-4A25-98F5-D8D4F3A5CCC1}">
      <dgm:prSet/>
      <dgm:spPr/>
      <dgm:t>
        <a:bodyPr/>
        <a:lstStyle/>
        <a:p>
          <a:r>
            <a:rPr lang="en-US" b="0" i="0" dirty="0">
              <a:solidFill>
                <a:schemeClr val="tx1"/>
              </a:solidFill>
            </a:rPr>
            <a:t>Combination approach</a:t>
          </a:r>
          <a:endParaRPr lang="pl-PL" dirty="0">
            <a:solidFill>
              <a:schemeClr val="tx1"/>
            </a:solidFill>
          </a:endParaRPr>
        </a:p>
      </dgm:t>
    </dgm:pt>
    <dgm:pt modelId="{2627D141-BFC7-4D5D-A981-B7F1978A603E}" type="parTrans" cxnId="{6CC98167-8337-4789-934E-20F169C83224}">
      <dgm:prSet/>
      <dgm:spPr/>
      <dgm:t>
        <a:bodyPr/>
        <a:lstStyle/>
        <a:p>
          <a:endParaRPr lang="en-GB"/>
        </a:p>
      </dgm:t>
    </dgm:pt>
    <dgm:pt modelId="{CC77FFD0-7416-4F99-BB8A-15C52DC17EA1}" type="sibTrans" cxnId="{6CC98167-8337-4789-934E-20F169C83224}">
      <dgm:prSet/>
      <dgm:spPr/>
      <dgm:t>
        <a:bodyPr/>
        <a:lstStyle/>
        <a:p>
          <a:endParaRPr lang="en-GB"/>
        </a:p>
      </dgm:t>
    </dgm:pt>
    <dgm:pt modelId="{328CD76F-339E-450B-A116-C63F0DD10943}" type="pres">
      <dgm:prSet presAssocID="{B8E84A81-5B8B-46EA-9FA8-74BFB0A2AEA9}" presName="Name0" presStyleCnt="0">
        <dgm:presLayoutVars>
          <dgm:dir/>
          <dgm:animLvl val="lvl"/>
          <dgm:resizeHandles val="exact"/>
        </dgm:presLayoutVars>
      </dgm:prSet>
      <dgm:spPr/>
    </dgm:pt>
    <dgm:pt modelId="{05AACC67-CD66-4089-9CD5-A319926721C5}" type="pres">
      <dgm:prSet presAssocID="{F381CC9B-26B3-44DD-AED0-DD4AAF46F534}" presName="linNode" presStyleCnt="0"/>
      <dgm:spPr/>
    </dgm:pt>
    <dgm:pt modelId="{64995055-75A2-485B-A16F-EBC908A4E494}" type="pres">
      <dgm:prSet presAssocID="{F381CC9B-26B3-44DD-AED0-DD4AAF46F534}" presName="parentText" presStyleLbl="node1" presStyleIdx="0" presStyleCnt="6">
        <dgm:presLayoutVars>
          <dgm:chMax val="1"/>
          <dgm:bulletEnabled val="1"/>
        </dgm:presLayoutVars>
      </dgm:prSet>
      <dgm:spPr/>
    </dgm:pt>
    <dgm:pt modelId="{5675CED1-5949-4177-A465-3ACCEE87CE23}" type="pres">
      <dgm:prSet presAssocID="{56AA35F3-7ACA-4EC5-BB9B-3ED113101BDC}" presName="sp" presStyleCnt="0"/>
      <dgm:spPr/>
    </dgm:pt>
    <dgm:pt modelId="{D5BFED15-91AA-42CD-971C-4A250588A35A}" type="pres">
      <dgm:prSet presAssocID="{BFBE07F1-244B-4CD5-B82A-2AF541ACC98D}" presName="linNode" presStyleCnt="0"/>
      <dgm:spPr/>
    </dgm:pt>
    <dgm:pt modelId="{21F32FAD-E4C1-4495-8BF2-78A5F371D5A4}" type="pres">
      <dgm:prSet presAssocID="{BFBE07F1-244B-4CD5-B82A-2AF541ACC98D}" presName="parentText" presStyleLbl="node1" presStyleIdx="1" presStyleCnt="6">
        <dgm:presLayoutVars>
          <dgm:chMax val="1"/>
          <dgm:bulletEnabled val="1"/>
        </dgm:presLayoutVars>
      </dgm:prSet>
      <dgm:spPr/>
    </dgm:pt>
    <dgm:pt modelId="{B673F740-5095-40BF-90B0-74BEA27EE541}" type="pres">
      <dgm:prSet presAssocID="{CE79D770-69FB-4660-B97A-A6F14D55252F}" presName="sp" presStyleCnt="0"/>
      <dgm:spPr/>
    </dgm:pt>
    <dgm:pt modelId="{B6BE192C-BEC4-4B19-B14D-F60CDD89E14E}" type="pres">
      <dgm:prSet presAssocID="{3692A9BF-06C8-4A6E-BC73-D53F4BF52C89}" presName="linNode" presStyleCnt="0"/>
      <dgm:spPr/>
    </dgm:pt>
    <dgm:pt modelId="{9191EDEF-6209-4910-B4C3-490A775FF30A}" type="pres">
      <dgm:prSet presAssocID="{3692A9BF-06C8-4A6E-BC73-D53F4BF52C89}" presName="parentText" presStyleLbl="node1" presStyleIdx="2" presStyleCnt="6">
        <dgm:presLayoutVars>
          <dgm:chMax val="1"/>
          <dgm:bulletEnabled val="1"/>
        </dgm:presLayoutVars>
      </dgm:prSet>
      <dgm:spPr/>
    </dgm:pt>
    <dgm:pt modelId="{CA0A5D7D-4C99-47FD-BE33-1629873BC543}" type="pres">
      <dgm:prSet presAssocID="{364818AF-112A-4D2B-BA13-78D6EC704FDB}" presName="sp" presStyleCnt="0"/>
      <dgm:spPr/>
    </dgm:pt>
    <dgm:pt modelId="{3D1CC092-D26E-48B0-B21C-966974124669}" type="pres">
      <dgm:prSet presAssocID="{36B4B84D-C0FF-43AB-AA32-CA88FCD87598}" presName="linNode" presStyleCnt="0"/>
      <dgm:spPr/>
    </dgm:pt>
    <dgm:pt modelId="{57EB39F6-8D8A-45D6-ACE0-9311476CED9A}" type="pres">
      <dgm:prSet presAssocID="{36B4B84D-C0FF-43AB-AA32-CA88FCD87598}" presName="parentText" presStyleLbl="node1" presStyleIdx="3" presStyleCnt="6">
        <dgm:presLayoutVars>
          <dgm:chMax val="1"/>
          <dgm:bulletEnabled val="1"/>
        </dgm:presLayoutVars>
      </dgm:prSet>
      <dgm:spPr/>
    </dgm:pt>
    <dgm:pt modelId="{A04D8817-2B85-4853-BFF2-6C3B94DBA632}" type="pres">
      <dgm:prSet presAssocID="{C8604121-2B4D-4753-B0C4-A7CE69B5367A}" presName="sp" presStyleCnt="0"/>
      <dgm:spPr/>
    </dgm:pt>
    <dgm:pt modelId="{F61FFA85-7897-4EBC-8465-14DA8705A73E}" type="pres">
      <dgm:prSet presAssocID="{60982CC2-FD2C-477C-9021-2CCB1A52C1C3}" presName="linNode" presStyleCnt="0"/>
      <dgm:spPr/>
    </dgm:pt>
    <dgm:pt modelId="{3A9CBAE4-32BB-427B-9C81-45FE294BC948}" type="pres">
      <dgm:prSet presAssocID="{60982CC2-FD2C-477C-9021-2CCB1A52C1C3}" presName="parentText" presStyleLbl="node1" presStyleIdx="4" presStyleCnt="6">
        <dgm:presLayoutVars>
          <dgm:chMax val="1"/>
          <dgm:bulletEnabled val="1"/>
        </dgm:presLayoutVars>
      </dgm:prSet>
      <dgm:spPr/>
    </dgm:pt>
    <dgm:pt modelId="{4A3D8FD7-EFA8-4DFD-9321-F9C652FA1128}" type="pres">
      <dgm:prSet presAssocID="{E5BC8636-B2D2-401C-89D8-8CAFC9772493}" presName="sp" presStyleCnt="0"/>
      <dgm:spPr/>
    </dgm:pt>
    <dgm:pt modelId="{5C017FBF-4472-4084-A3CC-F94BF215EE90}" type="pres">
      <dgm:prSet presAssocID="{688EC019-76C9-4A25-98F5-D8D4F3A5CCC1}" presName="linNode" presStyleCnt="0"/>
      <dgm:spPr/>
    </dgm:pt>
    <dgm:pt modelId="{9312CED0-EA70-46F4-A830-DD439B733B43}" type="pres">
      <dgm:prSet presAssocID="{688EC019-76C9-4A25-98F5-D8D4F3A5CCC1}" presName="parentText" presStyleLbl="node1" presStyleIdx="5" presStyleCnt="6">
        <dgm:presLayoutVars>
          <dgm:chMax val="1"/>
          <dgm:bulletEnabled val="1"/>
        </dgm:presLayoutVars>
      </dgm:prSet>
      <dgm:spPr/>
    </dgm:pt>
  </dgm:ptLst>
  <dgm:cxnLst>
    <dgm:cxn modelId="{CDADD801-C11B-4DBC-BF68-7965CBA35967}" type="presOf" srcId="{60982CC2-FD2C-477C-9021-2CCB1A52C1C3}" destId="{3A9CBAE4-32BB-427B-9C81-45FE294BC948}" srcOrd="0" destOrd="0" presId="urn:microsoft.com/office/officeart/2005/8/layout/vList5"/>
    <dgm:cxn modelId="{0E12BE09-BE16-482B-A60F-B240430CDD77}" srcId="{B8E84A81-5B8B-46EA-9FA8-74BFB0A2AEA9}" destId="{3692A9BF-06C8-4A6E-BC73-D53F4BF52C89}" srcOrd="2" destOrd="0" parTransId="{FA138EAB-1E26-45BE-B816-9789327D56FE}" sibTransId="{364818AF-112A-4D2B-BA13-78D6EC704FDB}"/>
    <dgm:cxn modelId="{09697711-43F8-4DCE-B864-1D8CC9A20F85}" srcId="{B8E84A81-5B8B-46EA-9FA8-74BFB0A2AEA9}" destId="{60982CC2-FD2C-477C-9021-2CCB1A52C1C3}" srcOrd="4" destOrd="0" parTransId="{A82F039D-1CFB-44EB-809B-3DEA12BD0546}" sibTransId="{E5BC8636-B2D2-401C-89D8-8CAFC9772493}"/>
    <dgm:cxn modelId="{6CC98167-8337-4789-934E-20F169C83224}" srcId="{B8E84A81-5B8B-46EA-9FA8-74BFB0A2AEA9}" destId="{688EC019-76C9-4A25-98F5-D8D4F3A5CCC1}" srcOrd="5" destOrd="0" parTransId="{2627D141-BFC7-4D5D-A981-B7F1978A603E}" sibTransId="{CC77FFD0-7416-4F99-BB8A-15C52DC17EA1}"/>
    <dgm:cxn modelId="{EE0E448C-E205-4173-AB3F-92D42C08EABF}" srcId="{B8E84A81-5B8B-46EA-9FA8-74BFB0A2AEA9}" destId="{F381CC9B-26B3-44DD-AED0-DD4AAF46F534}" srcOrd="0" destOrd="0" parTransId="{55BBD85A-0056-447D-9166-C9FBCE543887}" sibTransId="{56AA35F3-7ACA-4EC5-BB9B-3ED113101BDC}"/>
    <dgm:cxn modelId="{0C582A91-2284-4CD4-8FAC-6E50EC5393C4}" type="presOf" srcId="{F381CC9B-26B3-44DD-AED0-DD4AAF46F534}" destId="{64995055-75A2-485B-A16F-EBC908A4E494}" srcOrd="0" destOrd="0" presId="urn:microsoft.com/office/officeart/2005/8/layout/vList5"/>
    <dgm:cxn modelId="{8CABC5AE-130F-4B19-BBFD-F4BF84851C6A}" type="presOf" srcId="{B8E84A81-5B8B-46EA-9FA8-74BFB0A2AEA9}" destId="{328CD76F-339E-450B-A116-C63F0DD10943}" srcOrd="0" destOrd="0" presId="urn:microsoft.com/office/officeart/2005/8/layout/vList5"/>
    <dgm:cxn modelId="{680D47C0-31E5-4EAA-89AF-2B9787B065C6}" type="presOf" srcId="{36B4B84D-C0FF-43AB-AA32-CA88FCD87598}" destId="{57EB39F6-8D8A-45D6-ACE0-9311476CED9A}" srcOrd="0" destOrd="0" presId="urn:microsoft.com/office/officeart/2005/8/layout/vList5"/>
    <dgm:cxn modelId="{37A1A5D5-C336-4C73-8923-1D71AEE28AC4}" type="presOf" srcId="{688EC019-76C9-4A25-98F5-D8D4F3A5CCC1}" destId="{9312CED0-EA70-46F4-A830-DD439B733B43}" srcOrd="0" destOrd="0" presId="urn:microsoft.com/office/officeart/2005/8/layout/vList5"/>
    <dgm:cxn modelId="{07FF10E5-6EFD-48B8-BC26-D6BE49D9F68B}" srcId="{B8E84A81-5B8B-46EA-9FA8-74BFB0A2AEA9}" destId="{BFBE07F1-244B-4CD5-B82A-2AF541ACC98D}" srcOrd="1" destOrd="0" parTransId="{BE322029-E587-4BC6-A88A-C9DC6307649F}" sibTransId="{CE79D770-69FB-4660-B97A-A6F14D55252F}"/>
    <dgm:cxn modelId="{7E2691E6-1139-4485-8A2F-42B7DE9AA3AC}" type="presOf" srcId="{3692A9BF-06C8-4A6E-BC73-D53F4BF52C89}" destId="{9191EDEF-6209-4910-B4C3-490A775FF30A}" srcOrd="0" destOrd="0" presId="urn:microsoft.com/office/officeart/2005/8/layout/vList5"/>
    <dgm:cxn modelId="{F9BDCFFD-BDF5-4C47-A95D-5B0F5514C68D}" srcId="{B8E84A81-5B8B-46EA-9FA8-74BFB0A2AEA9}" destId="{36B4B84D-C0FF-43AB-AA32-CA88FCD87598}" srcOrd="3" destOrd="0" parTransId="{64E06FE8-9EF0-4544-9AE4-58FE4944DD28}" sibTransId="{C8604121-2B4D-4753-B0C4-A7CE69B5367A}"/>
    <dgm:cxn modelId="{307A17FF-1751-4D28-8A53-3E85AE610C93}" type="presOf" srcId="{BFBE07F1-244B-4CD5-B82A-2AF541ACC98D}" destId="{21F32FAD-E4C1-4495-8BF2-78A5F371D5A4}" srcOrd="0" destOrd="0" presId="urn:microsoft.com/office/officeart/2005/8/layout/vList5"/>
    <dgm:cxn modelId="{9DD553FF-D595-4B38-8C1E-A6F30B7CC9E6}" type="presParOf" srcId="{328CD76F-339E-450B-A116-C63F0DD10943}" destId="{05AACC67-CD66-4089-9CD5-A319926721C5}" srcOrd="0" destOrd="0" presId="urn:microsoft.com/office/officeart/2005/8/layout/vList5"/>
    <dgm:cxn modelId="{91C290E6-4BF9-4806-B2A7-814F7DDE837D}" type="presParOf" srcId="{05AACC67-CD66-4089-9CD5-A319926721C5}" destId="{64995055-75A2-485B-A16F-EBC908A4E494}" srcOrd="0" destOrd="0" presId="urn:microsoft.com/office/officeart/2005/8/layout/vList5"/>
    <dgm:cxn modelId="{CF7712F9-61C9-4140-BA35-324134B9F5D6}" type="presParOf" srcId="{328CD76F-339E-450B-A116-C63F0DD10943}" destId="{5675CED1-5949-4177-A465-3ACCEE87CE23}" srcOrd="1" destOrd="0" presId="urn:microsoft.com/office/officeart/2005/8/layout/vList5"/>
    <dgm:cxn modelId="{904F9862-A3EB-463A-9F6A-63A5EFA05242}" type="presParOf" srcId="{328CD76F-339E-450B-A116-C63F0DD10943}" destId="{D5BFED15-91AA-42CD-971C-4A250588A35A}" srcOrd="2" destOrd="0" presId="urn:microsoft.com/office/officeart/2005/8/layout/vList5"/>
    <dgm:cxn modelId="{2738F704-CDB2-4A26-825E-706DC39FB3C5}" type="presParOf" srcId="{D5BFED15-91AA-42CD-971C-4A250588A35A}" destId="{21F32FAD-E4C1-4495-8BF2-78A5F371D5A4}" srcOrd="0" destOrd="0" presId="urn:microsoft.com/office/officeart/2005/8/layout/vList5"/>
    <dgm:cxn modelId="{11A6DA5B-0FB7-44FA-A5B7-9ABBBC472899}" type="presParOf" srcId="{328CD76F-339E-450B-A116-C63F0DD10943}" destId="{B673F740-5095-40BF-90B0-74BEA27EE541}" srcOrd="3" destOrd="0" presId="urn:microsoft.com/office/officeart/2005/8/layout/vList5"/>
    <dgm:cxn modelId="{A306DCB0-7BF5-43CC-B587-E3FCB77963DE}" type="presParOf" srcId="{328CD76F-339E-450B-A116-C63F0DD10943}" destId="{B6BE192C-BEC4-4B19-B14D-F60CDD89E14E}" srcOrd="4" destOrd="0" presId="urn:microsoft.com/office/officeart/2005/8/layout/vList5"/>
    <dgm:cxn modelId="{B42459D2-6BCB-4EC3-9BE0-310D11A73E34}" type="presParOf" srcId="{B6BE192C-BEC4-4B19-B14D-F60CDD89E14E}" destId="{9191EDEF-6209-4910-B4C3-490A775FF30A}" srcOrd="0" destOrd="0" presId="urn:microsoft.com/office/officeart/2005/8/layout/vList5"/>
    <dgm:cxn modelId="{D9A85E79-3B48-4FDD-BA76-D1956E144E60}" type="presParOf" srcId="{328CD76F-339E-450B-A116-C63F0DD10943}" destId="{CA0A5D7D-4C99-47FD-BE33-1629873BC543}" srcOrd="5" destOrd="0" presId="urn:microsoft.com/office/officeart/2005/8/layout/vList5"/>
    <dgm:cxn modelId="{E330FDBE-6CC1-499B-A629-519D1F1B7BCA}" type="presParOf" srcId="{328CD76F-339E-450B-A116-C63F0DD10943}" destId="{3D1CC092-D26E-48B0-B21C-966974124669}" srcOrd="6" destOrd="0" presId="urn:microsoft.com/office/officeart/2005/8/layout/vList5"/>
    <dgm:cxn modelId="{1424825D-D015-44B4-ACB1-7E42AD5F2754}" type="presParOf" srcId="{3D1CC092-D26E-48B0-B21C-966974124669}" destId="{57EB39F6-8D8A-45D6-ACE0-9311476CED9A}" srcOrd="0" destOrd="0" presId="urn:microsoft.com/office/officeart/2005/8/layout/vList5"/>
    <dgm:cxn modelId="{EDA97200-2E14-43A8-B5FD-BF331F7950AD}" type="presParOf" srcId="{328CD76F-339E-450B-A116-C63F0DD10943}" destId="{A04D8817-2B85-4853-BFF2-6C3B94DBA632}" srcOrd="7" destOrd="0" presId="urn:microsoft.com/office/officeart/2005/8/layout/vList5"/>
    <dgm:cxn modelId="{CED46EC8-A0D8-4742-8737-51307AE6A291}" type="presParOf" srcId="{328CD76F-339E-450B-A116-C63F0DD10943}" destId="{F61FFA85-7897-4EBC-8465-14DA8705A73E}" srcOrd="8" destOrd="0" presId="urn:microsoft.com/office/officeart/2005/8/layout/vList5"/>
    <dgm:cxn modelId="{E663DAF2-63F3-4B7D-BAEE-B3041C2592BE}" type="presParOf" srcId="{F61FFA85-7897-4EBC-8465-14DA8705A73E}" destId="{3A9CBAE4-32BB-427B-9C81-45FE294BC948}" srcOrd="0" destOrd="0" presId="urn:microsoft.com/office/officeart/2005/8/layout/vList5"/>
    <dgm:cxn modelId="{CE4F08A1-F2E6-4950-AFCA-0459ADBD256F}" type="presParOf" srcId="{328CD76F-339E-450B-A116-C63F0DD10943}" destId="{4A3D8FD7-EFA8-4DFD-9321-F9C652FA1128}" srcOrd="9" destOrd="0" presId="urn:microsoft.com/office/officeart/2005/8/layout/vList5"/>
    <dgm:cxn modelId="{DBDA11A7-3ACF-44A6-A357-C48E812AC443}" type="presParOf" srcId="{328CD76F-339E-450B-A116-C63F0DD10943}" destId="{5C017FBF-4472-4084-A3CC-F94BF215EE90}" srcOrd="10" destOrd="0" presId="urn:microsoft.com/office/officeart/2005/8/layout/vList5"/>
    <dgm:cxn modelId="{F08A838E-4FEF-4C91-B0FA-674BFC6A42D3}" type="presParOf" srcId="{5C017FBF-4472-4084-A3CC-F94BF215EE90}" destId="{9312CED0-EA70-46F4-A830-DD439B733B43}"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DAE72B-9BF9-46E6-AC8E-5164A84DB987}">
      <dsp:nvSpPr>
        <dsp:cNvPr id="0" name=""/>
        <dsp:cNvSpPr/>
      </dsp:nvSpPr>
      <dsp:spPr>
        <a:xfrm>
          <a:off x="0" y="16432"/>
          <a:ext cx="12192000" cy="52767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i="0" kern="1200" dirty="0">
              <a:solidFill>
                <a:schemeClr val="tx1"/>
              </a:solidFill>
            </a:rPr>
            <a:t>From an </a:t>
          </a:r>
          <a:r>
            <a:rPr lang="en-US" sz="2200" b="1" i="0" kern="1200" dirty="0" err="1">
              <a:solidFill>
                <a:schemeClr val="tx1"/>
              </a:solidFill>
            </a:rPr>
            <a:t>organisation’s</a:t>
          </a:r>
          <a:r>
            <a:rPr lang="en-US" sz="2200" b="1" i="0" kern="1200" dirty="0">
              <a:solidFill>
                <a:schemeClr val="tx1"/>
              </a:solidFill>
            </a:rPr>
            <a:t> point of view, workplace assessment can determine</a:t>
          </a:r>
          <a:r>
            <a:rPr lang="pl-PL" sz="2200" b="1" i="0" kern="1200" dirty="0">
              <a:solidFill>
                <a:schemeClr val="tx1"/>
              </a:solidFill>
            </a:rPr>
            <a:t>:</a:t>
          </a:r>
          <a:endParaRPr lang="pl-PL" sz="2200" b="1" kern="1200" dirty="0">
            <a:solidFill>
              <a:schemeClr val="tx1"/>
            </a:solidFill>
          </a:endParaRPr>
        </a:p>
      </dsp:txBody>
      <dsp:txXfrm>
        <a:off x="25759" y="42191"/>
        <a:ext cx="12140482" cy="476152"/>
      </dsp:txXfrm>
    </dsp:sp>
    <dsp:sp modelId="{A0BAF447-AADE-4502-9B8F-6C48680583ED}">
      <dsp:nvSpPr>
        <dsp:cNvPr id="0" name=""/>
        <dsp:cNvSpPr/>
      </dsp:nvSpPr>
      <dsp:spPr>
        <a:xfrm>
          <a:off x="0" y="607462"/>
          <a:ext cx="12192000" cy="527670"/>
        </a:xfrm>
        <a:prstGeom prst="roundRect">
          <a:avLst/>
        </a:prstGeom>
        <a:solidFill>
          <a:schemeClr val="accent4">
            <a:hueOff val="3266964"/>
            <a:satOff val="-13592"/>
            <a:lumOff val="32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i="0" u="sng" kern="1200" dirty="0">
              <a:solidFill>
                <a:schemeClr val="tx1"/>
              </a:solidFill>
            </a:rPr>
            <a:t>whether the right people are in the right jobs, </a:t>
          </a:r>
          <a:endParaRPr lang="pl-PL" sz="2200" kern="1200" dirty="0">
            <a:solidFill>
              <a:schemeClr val="tx1"/>
            </a:solidFill>
          </a:endParaRPr>
        </a:p>
      </dsp:txBody>
      <dsp:txXfrm>
        <a:off x="25759" y="633221"/>
        <a:ext cx="12140482" cy="476152"/>
      </dsp:txXfrm>
    </dsp:sp>
    <dsp:sp modelId="{1DA8D987-9DCD-4D84-A5F1-2DA19330FA55}">
      <dsp:nvSpPr>
        <dsp:cNvPr id="0" name=""/>
        <dsp:cNvSpPr/>
      </dsp:nvSpPr>
      <dsp:spPr>
        <a:xfrm>
          <a:off x="0" y="1198492"/>
          <a:ext cx="12192000" cy="527670"/>
        </a:xfrm>
        <a:prstGeom prst="roundRect">
          <a:avLst/>
        </a:prstGeom>
        <a:solidFill>
          <a:schemeClr val="accent4">
            <a:hueOff val="6533927"/>
            <a:satOff val="-27185"/>
            <a:lumOff val="64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i="0" u="sng" kern="1200" dirty="0">
              <a:solidFill>
                <a:schemeClr val="tx1"/>
              </a:solidFill>
            </a:rPr>
            <a:t>whether further training is required, </a:t>
          </a:r>
          <a:endParaRPr lang="pl-PL" sz="2200" kern="1200" dirty="0">
            <a:solidFill>
              <a:schemeClr val="tx1"/>
            </a:solidFill>
          </a:endParaRPr>
        </a:p>
      </dsp:txBody>
      <dsp:txXfrm>
        <a:off x="25759" y="1224251"/>
        <a:ext cx="12140482" cy="476152"/>
      </dsp:txXfrm>
    </dsp:sp>
    <dsp:sp modelId="{2876966A-B57F-4330-BC87-A5F117D08601}">
      <dsp:nvSpPr>
        <dsp:cNvPr id="0" name=""/>
        <dsp:cNvSpPr/>
      </dsp:nvSpPr>
      <dsp:spPr>
        <a:xfrm>
          <a:off x="0" y="1789522"/>
          <a:ext cx="12192000" cy="527670"/>
        </a:xfrm>
        <a:prstGeom prst="roundRect">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i="0" u="sng" kern="1200" dirty="0">
              <a:solidFill>
                <a:schemeClr val="tx1"/>
              </a:solidFill>
            </a:rPr>
            <a:t>which employees have the potential to benefit the </a:t>
          </a:r>
          <a:r>
            <a:rPr lang="en-US" sz="2200" b="1" i="0" u="sng" kern="1200" dirty="0" err="1">
              <a:solidFill>
                <a:schemeClr val="tx1"/>
              </a:solidFill>
            </a:rPr>
            <a:t>organisation</a:t>
          </a:r>
          <a:r>
            <a:rPr lang="en-US" sz="2200" b="1" i="0" u="sng" kern="1200" dirty="0">
              <a:solidFill>
                <a:schemeClr val="tx1"/>
              </a:solidFill>
            </a:rPr>
            <a:t> in the long term</a:t>
          </a:r>
          <a:r>
            <a:rPr lang="en-US" sz="2200" b="0" i="0" kern="1200" dirty="0">
              <a:solidFill>
                <a:schemeClr val="tx1"/>
              </a:solidFill>
            </a:rPr>
            <a:t>.</a:t>
          </a:r>
          <a:endParaRPr lang="pl-PL" sz="2200" kern="1200" dirty="0">
            <a:solidFill>
              <a:schemeClr val="tx1"/>
            </a:solidFill>
          </a:endParaRPr>
        </a:p>
      </dsp:txBody>
      <dsp:txXfrm>
        <a:off x="25759" y="1815281"/>
        <a:ext cx="12140482" cy="4761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519756-74CA-4BA2-B259-3920AC7DD838}">
      <dsp:nvSpPr>
        <dsp:cNvPr id="0" name=""/>
        <dsp:cNvSpPr/>
      </dsp:nvSpPr>
      <dsp:spPr>
        <a:xfrm>
          <a:off x="0" y="78669"/>
          <a:ext cx="10515600" cy="99450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solidFill>
                <a:schemeClr val="tx1"/>
              </a:solidFill>
            </a:rPr>
            <a:t>increased employee satisfaction, resulting in less absenteeism and higher staff retention rates;</a:t>
          </a:r>
          <a:endParaRPr lang="pl-PL" sz="2500" kern="1200" dirty="0">
            <a:solidFill>
              <a:schemeClr val="tx1"/>
            </a:solidFill>
          </a:endParaRPr>
        </a:p>
      </dsp:txBody>
      <dsp:txXfrm>
        <a:off x="48547" y="127216"/>
        <a:ext cx="10418506" cy="897406"/>
      </dsp:txXfrm>
    </dsp:sp>
    <dsp:sp modelId="{25CB55D0-2C14-4F84-B6AD-EB454EABFFA8}">
      <dsp:nvSpPr>
        <dsp:cNvPr id="0" name=""/>
        <dsp:cNvSpPr/>
      </dsp:nvSpPr>
      <dsp:spPr>
        <a:xfrm>
          <a:off x="0" y="1145169"/>
          <a:ext cx="10515600" cy="994500"/>
        </a:xfrm>
        <a:prstGeom prst="roundRect">
          <a:avLst/>
        </a:prstGeom>
        <a:solidFill>
          <a:schemeClr val="accent3">
            <a:hueOff val="903533"/>
            <a:satOff val="33333"/>
            <a:lumOff val="-4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solidFill>
                <a:schemeClr val="tx1"/>
              </a:solidFill>
            </a:rPr>
            <a:t>increased employee participation leading to higher productivity;</a:t>
          </a:r>
          <a:endParaRPr lang="pl-PL" sz="2500" kern="1200" dirty="0">
            <a:solidFill>
              <a:schemeClr val="tx1"/>
            </a:solidFill>
          </a:endParaRPr>
        </a:p>
      </dsp:txBody>
      <dsp:txXfrm>
        <a:off x="48547" y="1193716"/>
        <a:ext cx="10418506" cy="897406"/>
      </dsp:txXfrm>
    </dsp:sp>
    <dsp:sp modelId="{0A78168B-14A9-44FA-B4CA-D4C0B35FBBE0}">
      <dsp:nvSpPr>
        <dsp:cNvPr id="0" name=""/>
        <dsp:cNvSpPr/>
      </dsp:nvSpPr>
      <dsp:spPr>
        <a:xfrm>
          <a:off x="0" y="2211669"/>
          <a:ext cx="10515600" cy="994500"/>
        </a:xfrm>
        <a:prstGeom prst="roundRect">
          <a:avLst/>
        </a:prstGeom>
        <a:solidFill>
          <a:schemeClr val="accent3">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solidFill>
                <a:schemeClr val="tx1"/>
              </a:solidFill>
            </a:rPr>
            <a:t>cost savings by being able to provide targeted training that aligns with company objectives, without leaving the workplaces;</a:t>
          </a:r>
          <a:endParaRPr lang="pl-PL" sz="2500" kern="1200" dirty="0">
            <a:solidFill>
              <a:schemeClr val="tx1"/>
            </a:solidFill>
          </a:endParaRPr>
        </a:p>
      </dsp:txBody>
      <dsp:txXfrm>
        <a:off x="48547" y="2260216"/>
        <a:ext cx="10418506" cy="897406"/>
      </dsp:txXfrm>
    </dsp:sp>
    <dsp:sp modelId="{CA9EA654-8931-49D7-8DB8-899A3ADDD99E}">
      <dsp:nvSpPr>
        <dsp:cNvPr id="0" name=""/>
        <dsp:cNvSpPr/>
      </dsp:nvSpPr>
      <dsp:spPr>
        <a:xfrm>
          <a:off x="0" y="3278169"/>
          <a:ext cx="10515600" cy="994500"/>
        </a:xfrm>
        <a:prstGeom prst="round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solidFill>
                <a:schemeClr val="tx1"/>
              </a:solidFill>
            </a:rPr>
            <a:t>by being a valuable resource of potential candidates for dynamic succession planning</a:t>
          </a:r>
          <a:endParaRPr lang="pl-PL" sz="2500" kern="1200" dirty="0">
            <a:solidFill>
              <a:schemeClr val="tx1"/>
            </a:solidFill>
          </a:endParaRPr>
        </a:p>
      </dsp:txBody>
      <dsp:txXfrm>
        <a:off x="48547" y="3326716"/>
        <a:ext cx="10418506" cy="8974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22CDCD-B720-4CD4-8575-46CA737B78D1}">
      <dsp:nvSpPr>
        <dsp:cNvPr id="0" name=""/>
        <dsp:cNvSpPr/>
      </dsp:nvSpPr>
      <dsp:spPr>
        <a:xfrm>
          <a:off x="5809738" y="2884697"/>
          <a:ext cx="723183" cy="2332266"/>
        </a:xfrm>
        <a:custGeom>
          <a:avLst/>
          <a:gdLst/>
          <a:ahLst/>
          <a:cxnLst/>
          <a:rect l="0" t="0" r="0" b="0"/>
          <a:pathLst>
            <a:path>
              <a:moveTo>
                <a:pt x="0" y="0"/>
              </a:moveTo>
              <a:lnTo>
                <a:pt x="361591" y="0"/>
              </a:lnTo>
              <a:lnTo>
                <a:pt x="361591" y="2332266"/>
              </a:lnTo>
              <a:lnTo>
                <a:pt x="723183" y="233226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01F896B-7239-493B-9771-EDD4DBC5D606}">
      <dsp:nvSpPr>
        <dsp:cNvPr id="0" name=""/>
        <dsp:cNvSpPr/>
      </dsp:nvSpPr>
      <dsp:spPr>
        <a:xfrm>
          <a:off x="5809738" y="2884697"/>
          <a:ext cx="723183" cy="777422"/>
        </a:xfrm>
        <a:custGeom>
          <a:avLst/>
          <a:gdLst/>
          <a:ahLst/>
          <a:cxnLst/>
          <a:rect l="0" t="0" r="0" b="0"/>
          <a:pathLst>
            <a:path>
              <a:moveTo>
                <a:pt x="0" y="0"/>
              </a:moveTo>
              <a:lnTo>
                <a:pt x="361591" y="0"/>
              </a:lnTo>
              <a:lnTo>
                <a:pt x="361591" y="777422"/>
              </a:lnTo>
              <a:lnTo>
                <a:pt x="723183" y="77742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1EB2A6B-9DBC-419D-8B00-2ED092D0B2EC}">
      <dsp:nvSpPr>
        <dsp:cNvPr id="0" name=""/>
        <dsp:cNvSpPr/>
      </dsp:nvSpPr>
      <dsp:spPr>
        <a:xfrm>
          <a:off x="5809738" y="2107274"/>
          <a:ext cx="723183" cy="777422"/>
        </a:xfrm>
        <a:custGeom>
          <a:avLst/>
          <a:gdLst/>
          <a:ahLst/>
          <a:cxnLst/>
          <a:rect l="0" t="0" r="0" b="0"/>
          <a:pathLst>
            <a:path>
              <a:moveTo>
                <a:pt x="0" y="777422"/>
              </a:moveTo>
              <a:lnTo>
                <a:pt x="361591" y="777422"/>
              </a:lnTo>
              <a:lnTo>
                <a:pt x="361591" y="0"/>
              </a:lnTo>
              <a:lnTo>
                <a:pt x="723183" y="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C01A452-26DE-4B8B-B726-5736DE2F2613}">
      <dsp:nvSpPr>
        <dsp:cNvPr id="0" name=""/>
        <dsp:cNvSpPr/>
      </dsp:nvSpPr>
      <dsp:spPr>
        <a:xfrm>
          <a:off x="5809738" y="552430"/>
          <a:ext cx="723183" cy="2332266"/>
        </a:xfrm>
        <a:custGeom>
          <a:avLst/>
          <a:gdLst/>
          <a:ahLst/>
          <a:cxnLst/>
          <a:rect l="0" t="0" r="0" b="0"/>
          <a:pathLst>
            <a:path>
              <a:moveTo>
                <a:pt x="0" y="2332266"/>
              </a:moveTo>
              <a:lnTo>
                <a:pt x="361591" y="2332266"/>
              </a:lnTo>
              <a:lnTo>
                <a:pt x="361591" y="0"/>
              </a:lnTo>
              <a:lnTo>
                <a:pt x="723183" y="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28873E7-219E-4BE3-9AB0-3DBB9CCF7ED8}">
      <dsp:nvSpPr>
        <dsp:cNvPr id="0" name=""/>
        <dsp:cNvSpPr/>
      </dsp:nvSpPr>
      <dsp:spPr>
        <a:xfrm>
          <a:off x="1929281" y="2242422"/>
          <a:ext cx="3880456" cy="128454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pl-PL" sz="4400" i="0" kern="1200" dirty="0">
              <a:solidFill>
                <a:schemeClr val="tx1"/>
              </a:solidFill>
              <a:effectLst/>
              <a:latin typeface="+mn-lt"/>
            </a:rPr>
            <a:t>ASSESSMENT </a:t>
          </a:r>
          <a:br>
            <a:rPr lang="pl-PL" sz="4400" i="0" kern="1200" dirty="0">
              <a:solidFill>
                <a:schemeClr val="tx1"/>
              </a:solidFill>
              <a:effectLst/>
              <a:latin typeface="+mn-lt"/>
            </a:rPr>
          </a:br>
          <a:r>
            <a:rPr lang="pl-PL" sz="4400" i="0" kern="1200" dirty="0">
              <a:solidFill>
                <a:schemeClr val="tx1"/>
              </a:solidFill>
              <a:effectLst/>
              <a:latin typeface="+mn-lt"/>
            </a:rPr>
            <a:t>METHODS</a:t>
          </a:r>
          <a:endParaRPr lang="en-GB" sz="4400" kern="1200" dirty="0">
            <a:solidFill>
              <a:schemeClr val="tx1"/>
            </a:solidFill>
            <a:latin typeface="+mn-lt"/>
          </a:endParaRPr>
        </a:p>
      </dsp:txBody>
      <dsp:txXfrm>
        <a:off x="1929281" y="2242422"/>
        <a:ext cx="3880456" cy="1284549"/>
      </dsp:txXfrm>
    </dsp:sp>
    <dsp:sp modelId="{4BF3B2E2-A124-4295-890B-EECF39D27345}">
      <dsp:nvSpPr>
        <dsp:cNvPr id="0" name=""/>
        <dsp:cNvSpPr/>
      </dsp:nvSpPr>
      <dsp:spPr>
        <a:xfrm>
          <a:off x="6532921" y="1003"/>
          <a:ext cx="3615916" cy="110285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2133600">
            <a:lnSpc>
              <a:spcPct val="90000"/>
            </a:lnSpc>
            <a:spcBef>
              <a:spcPct val="0"/>
            </a:spcBef>
            <a:spcAft>
              <a:spcPct val="35000"/>
            </a:spcAft>
            <a:buNone/>
          </a:pPr>
          <a:r>
            <a:rPr lang="pl-PL" sz="4800" kern="1200" dirty="0">
              <a:solidFill>
                <a:schemeClr val="tx1"/>
              </a:solidFill>
            </a:rPr>
            <a:t>OBSERVATION</a:t>
          </a:r>
          <a:endParaRPr lang="en-GB" sz="4800" kern="1200" dirty="0">
            <a:solidFill>
              <a:schemeClr val="tx1"/>
            </a:solidFill>
          </a:endParaRPr>
        </a:p>
      </dsp:txBody>
      <dsp:txXfrm>
        <a:off x="6532921" y="1003"/>
        <a:ext cx="3615916" cy="1102854"/>
      </dsp:txXfrm>
    </dsp:sp>
    <dsp:sp modelId="{408BA9B9-983C-4031-91E6-6ECC6A8FD594}">
      <dsp:nvSpPr>
        <dsp:cNvPr id="0" name=""/>
        <dsp:cNvSpPr/>
      </dsp:nvSpPr>
      <dsp:spPr>
        <a:xfrm>
          <a:off x="6532921" y="1555847"/>
          <a:ext cx="3615916" cy="110285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2133600">
            <a:lnSpc>
              <a:spcPct val="90000"/>
            </a:lnSpc>
            <a:spcBef>
              <a:spcPct val="0"/>
            </a:spcBef>
            <a:spcAft>
              <a:spcPct val="35000"/>
            </a:spcAft>
            <a:buNone/>
          </a:pPr>
          <a:r>
            <a:rPr lang="pl-PL" sz="4800" kern="1200" dirty="0">
              <a:solidFill>
                <a:schemeClr val="tx1"/>
              </a:solidFill>
            </a:rPr>
            <a:t>SIMULATION</a:t>
          </a:r>
          <a:endParaRPr lang="en-GB" sz="4800" kern="1200" dirty="0">
            <a:solidFill>
              <a:schemeClr val="tx1"/>
            </a:solidFill>
          </a:endParaRPr>
        </a:p>
      </dsp:txBody>
      <dsp:txXfrm>
        <a:off x="6532921" y="1555847"/>
        <a:ext cx="3615916" cy="1102854"/>
      </dsp:txXfrm>
    </dsp:sp>
    <dsp:sp modelId="{F9158D28-00AA-49C2-BC3F-A910A53769B7}">
      <dsp:nvSpPr>
        <dsp:cNvPr id="0" name=""/>
        <dsp:cNvSpPr/>
      </dsp:nvSpPr>
      <dsp:spPr>
        <a:xfrm>
          <a:off x="6532921" y="3110691"/>
          <a:ext cx="3615916" cy="110285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2133600">
            <a:lnSpc>
              <a:spcPct val="90000"/>
            </a:lnSpc>
            <a:spcBef>
              <a:spcPct val="0"/>
            </a:spcBef>
            <a:spcAft>
              <a:spcPct val="35000"/>
            </a:spcAft>
            <a:buNone/>
          </a:pPr>
          <a:r>
            <a:rPr lang="pl-PL" sz="4800" kern="1200" dirty="0">
              <a:solidFill>
                <a:schemeClr val="tx1"/>
              </a:solidFill>
            </a:rPr>
            <a:t>QUESTIONING</a:t>
          </a:r>
          <a:endParaRPr lang="en-GB" sz="4800" kern="1200" dirty="0">
            <a:solidFill>
              <a:schemeClr val="tx1"/>
            </a:solidFill>
          </a:endParaRPr>
        </a:p>
      </dsp:txBody>
      <dsp:txXfrm>
        <a:off x="6532921" y="3110691"/>
        <a:ext cx="3615916" cy="1102854"/>
      </dsp:txXfrm>
    </dsp:sp>
    <dsp:sp modelId="{5A8661DB-378B-44C6-B648-DB885A8A5A8F}">
      <dsp:nvSpPr>
        <dsp:cNvPr id="0" name=""/>
        <dsp:cNvSpPr/>
      </dsp:nvSpPr>
      <dsp:spPr>
        <a:xfrm>
          <a:off x="6532921" y="4665535"/>
          <a:ext cx="3615916" cy="110285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2133600">
            <a:lnSpc>
              <a:spcPct val="90000"/>
            </a:lnSpc>
            <a:spcBef>
              <a:spcPct val="0"/>
            </a:spcBef>
            <a:spcAft>
              <a:spcPct val="35000"/>
            </a:spcAft>
            <a:buNone/>
          </a:pPr>
          <a:r>
            <a:rPr lang="pl-PL" sz="4800" kern="1200" dirty="0">
              <a:solidFill>
                <a:schemeClr val="tx1"/>
              </a:solidFill>
            </a:rPr>
            <a:t>TESTING</a:t>
          </a:r>
          <a:endParaRPr lang="en-GB" sz="4800" kern="1200" dirty="0">
            <a:solidFill>
              <a:schemeClr val="tx1"/>
            </a:solidFill>
          </a:endParaRPr>
        </a:p>
      </dsp:txBody>
      <dsp:txXfrm>
        <a:off x="6532921" y="4665535"/>
        <a:ext cx="3615916" cy="11028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F73E4C-253C-44F2-B8B4-CDFF943B1E80}">
      <dsp:nvSpPr>
        <dsp:cNvPr id="0" name=""/>
        <dsp:cNvSpPr/>
      </dsp:nvSpPr>
      <dsp:spPr>
        <a:xfrm>
          <a:off x="0" y="611919"/>
          <a:ext cx="10515600" cy="9945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solidFill>
                <a:schemeClr val="tx1"/>
              </a:solidFill>
            </a:rPr>
            <a:t>To better understand and develop employees in a way that benefits their long-term values and goals</a:t>
          </a:r>
          <a:endParaRPr lang="pl-PL" sz="2500" kern="1200" dirty="0">
            <a:solidFill>
              <a:schemeClr val="tx1"/>
            </a:solidFill>
          </a:endParaRPr>
        </a:p>
      </dsp:txBody>
      <dsp:txXfrm>
        <a:off x="48547" y="660466"/>
        <a:ext cx="10418506" cy="897406"/>
      </dsp:txXfrm>
    </dsp:sp>
    <dsp:sp modelId="{74AE2692-819E-4E0A-8DF6-D20972BECCD4}">
      <dsp:nvSpPr>
        <dsp:cNvPr id="0" name=""/>
        <dsp:cNvSpPr/>
      </dsp:nvSpPr>
      <dsp:spPr>
        <a:xfrm>
          <a:off x="0" y="1678419"/>
          <a:ext cx="10515600" cy="99450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solidFill>
                <a:schemeClr val="tx1"/>
              </a:solidFill>
            </a:rPr>
            <a:t>To identify areas in which the company is successful or struggling, therefore providing information on areas or departments that may require more training</a:t>
          </a:r>
          <a:endParaRPr lang="pl-PL" sz="2500" kern="1200" dirty="0">
            <a:solidFill>
              <a:schemeClr val="tx1"/>
            </a:solidFill>
          </a:endParaRPr>
        </a:p>
      </dsp:txBody>
      <dsp:txXfrm>
        <a:off x="48547" y="1726966"/>
        <a:ext cx="10418506" cy="897406"/>
      </dsp:txXfrm>
    </dsp:sp>
    <dsp:sp modelId="{5492C3D3-DAFE-40C2-BB55-4354FEE273EA}">
      <dsp:nvSpPr>
        <dsp:cNvPr id="0" name=""/>
        <dsp:cNvSpPr/>
      </dsp:nvSpPr>
      <dsp:spPr>
        <a:xfrm>
          <a:off x="0" y="2744919"/>
          <a:ext cx="10515600" cy="99450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solidFill>
                <a:schemeClr val="tx1"/>
              </a:solidFill>
            </a:rPr>
            <a:t>To provide a comparison between the organization's talent and abilities against the geographical or industry standards</a:t>
          </a:r>
          <a:endParaRPr lang="pl-PL" sz="2500" kern="1200" dirty="0">
            <a:solidFill>
              <a:schemeClr val="tx1"/>
            </a:solidFill>
          </a:endParaRPr>
        </a:p>
      </dsp:txBody>
      <dsp:txXfrm>
        <a:off x="48547" y="2793466"/>
        <a:ext cx="10418506" cy="89740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995055-75A2-485B-A16F-EBC908A4E494}">
      <dsp:nvSpPr>
        <dsp:cNvPr id="0" name=""/>
        <dsp:cNvSpPr/>
      </dsp:nvSpPr>
      <dsp:spPr>
        <a:xfrm>
          <a:off x="3364992" y="1195"/>
          <a:ext cx="3785616" cy="695831"/>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n-US" sz="2900" b="0" i="0" kern="1200" dirty="0">
              <a:solidFill>
                <a:schemeClr val="tx1"/>
              </a:solidFill>
            </a:rPr>
            <a:t>Hard skills assessment</a:t>
          </a:r>
          <a:endParaRPr lang="pl-PL" sz="2900" kern="1200" dirty="0">
            <a:solidFill>
              <a:schemeClr val="tx1"/>
            </a:solidFill>
          </a:endParaRPr>
        </a:p>
      </dsp:txBody>
      <dsp:txXfrm>
        <a:off x="3398960" y="35163"/>
        <a:ext cx="3717680" cy="627895"/>
      </dsp:txXfrm>
    </dsp:sp>
    <dsp:sp modelId="{21F32FAD-E4C1-4495-8BF2-78A5F371D5A4}">
      <dsp:nvSpPr>
        <dsp:cNvPr id="0" name=""/>
        <dsp:cNvSpPr/>
      </dsp:nvSpPr>
      <dsp:spPr>
        <a:xfrm>
          <a:off x="3364992" y="731818"/>
          <a:ext cx="3785616" cy="695831"/>
        </a:xfrm>
        <a:prstGeom prst="roundRec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n-US" sz="2900" b="0" i="0" kern="1200" dirty="0">
              <a:solidFill>
                <a:schemeClr val="tx1"/>
              </a:solidFill>
            </a:rPr>
            <a:t>Work sample test</a:t>
          </a:r>
          <a:endParaRPr lang="pl-PL" sz="2900" kern="1200" dirty="0">
            <a:solidFill>
              <a:schemeClr val="tx1"/>
            </a:solidFill>
          </a:endParaRPr>
        </a:p>
      </dsp:txBody>
      <dsp:txXfrm>
        <a:off x="3398960" y="765786"/>
        <a:ext cx="3717680" cy="627895"/>
      </dsp:txXfrm>
    </dsp:sp>
    <dsp:sp modelId="{9191EDEF-6209-4910-B4C3-490A775FF30A}">
      <dsp:nvSpPr>
        <dsp:cNvPr id="0" name=""/>
        <dsp:cNvSpPr/>
      </dsp:nvSpPr>
      <dsp:spPr>
        <a:xfrm>
          <a:off x="3364992" y="1462441"/>
          <a:ext cx="3785616" cy="695831"/>
        </a:xfrm>
        <a:prstGeom prst="roundRec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n-US" sz="2900" b="0" i="0" kern="1200" dirty="0">
              <a:solidFill>
                <a:schemeClr val="tx1"/>
              </a:solidFill>
            </a:rPr>
            <a:t>Cognitive ability test</a:t>
          </a:r>
          <a:endParaRPr lang="pl-PL" sz="2900" kern="1200" dirty="0">
            <a:solidFill>
              <a:schemeClr val="tx1"/>
            </a:solidFill>
          </a:endParaRPr>
        </a:p>
      </dsp:txBody>
      <dsp:txXfrm>
        <a:off x="3398960" y="1496409"/>
        <a:ext cx="3717680" cy="627895"/>
      </dsp:txXfrm>
    </dsp:sp>
    <dsp:sp modelId="{57EB39F6-8D8A-45D6-ACE0-9311476CED9A}">
      <dsp:nvSpPr>
        <dsp:cNvPr id="0" name=""/>
        <dsp:cNvSpPr/>
      </dsp:nvSpPr>
      <dsp:spPr>
        <a:xfrm>
          <a:off x="3364992" y="2193064"/>
          <a:ext cx="3785616" cy="695831"/>
        </a:xfrm>
        <a:prstGeom prst="roundRec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n-US" sz="2900" b="0" i="0" kern="1200" dirty="0">
              <a:solidFill>
                <a:schemeClr val="tx1"/>
              </a:solidFill>
            </a:rPr>
            <a:t>Personality test</a:t>
          </a:r>
          <a:endParaRPr lang="pl-PL" sz="2900" kern="1200" dirty="0">
            <a:solidFill>
              <a:schemeClr val="tx1"/>
            </a:solidFill>
          </a:endParaRPr>
        </a:p>
      </dsp:txBody>
      <dsp:txXfrm>
        <a:off x="3398960" y="2227032"/>
        <a:ext cx="3717680" cy="627895"/>
      </dsp:txXfrm>
    </dsp:sp>
    <dsp:sp modelId="{3A9CBAE4-32BB-427B-9C81-45FE294BC948}">
      <dsp:nvSpPr>
        <dsp:cNvPr id="0" name=""/>
        <dsp:cNvSpPr/>
      </dsp:nvSpPr>
      <dsp:spPr>
        <a:xfrm>
          <a:off x="3364992" y="2923688"/>
          <a:ext cx="3785616" cy="695831"/>
        </a:xfrm>
        <a:prstGeom prst="roundRec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n-US" sz="2900" b="0" i="0" kern="1200" dirty="0">
              <a:solidFill>
                <a:schemeClr val="tx1"/>
              </a:solidFill>
            </a:rPr>
            <a:t>The interview</a:t>
          </a:r>
          <a:endParaRPr lang="pl-PL" sz="2900" kern="1200" dirty="0">
            <a:solidFill>
              <a:schemeClr val="tx1"/>
            </a:solidFill>
          </a:endParaRPr>
        </a:p>
      </dsp:txBody>
      <dsp:txXfrm>
        <a:off x="3398960" y="2957656"/>
        <a:ext cx="3717680" cy="627895"/>
      </dsp:txXfrm>
    </dsp:sp>
    <dsp:sp modelId="{9312CED0-EA70-46F4-A830-DD439B733B43}">
      <dsp:nvSpPr>
        <dsp:cNvPr id="0" name=""/>
        <dsp:cNvSpPr/>
      </dsp:nvSpPr>
      <dsp:spPr>
        <a:xfrm>
          <a:off x="3364992" y="3654311"/>
          <a:ext cx="3785616" cy="695831"/>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n-US" sz="2900" b="0" i="0" kern="1200" dirty="0">
              <a:solidFill>
                <a:schemeClr val="tx1"/>
              </a:solidFill>
            </a:rPr>
            <a:t>Combination approach</a:t>
          </a:r>
          <a:endParaRPr lang="pl-PL" sz="2900" kern="1200" dirty="0">
            <a:solidFill>
              <a:schemeClr val="tx1"/>
            </a:solidFill>
          </a:endParaRPr>
        </a:p>
      </dsp:txBody>
      <dsp:txXfrm>
        <a:off x="3398960" y="3688279"/>
        <a:ext cx="3717680" cy="62789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1D225D-FE3B-4777-A45E-93F83BB63A03}"/>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GB"/>
          </a:p>
        </p:txBody>
      </p:sp>
      <p:sp>
        <p:nvSpPr>
          <p:cNvPr id="3" name="Podtytuł 2">
            <a:extLst>
              <a:ext uri="{FF2B5EF4-FFF2-40B4-BE49-F238E27FC236}">
                <a16:creationId xmlns:a16="http://schemas.microsoft.com/office/drawing/2014/main" id="{F20319E4-120F-4EC2-86F8-594D87BB9A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GB"/>
          </a:p>
        </p:txBody>
      </p:sp>
      <p:sp>
        <p:nvSpPr>
          <p:cNvPr id="4" name="Symbol zastępczy daty 3">
            <a:extLst>
              <a:ext uri="{FF2B5EF4-FFF2-40B4-BE49-F238E27FC236}">
                <a16:creationId xmlns:a16="http://schemas.microsoft.com/office/drawing/2014/main" id="{42325A85-9086-4E3A-AEB7-B4DDD99C6243}"/>
              </a:ext>
            </a:extLst>
          </p:cNvPr>
          <p:cNvSpPr>
            <a:spLocks noGrp="1"/>
          </p:cNvSpPr>
          <p:nvPr>
            <p:ph type="dt" sz="half" idx="10"/>
          </p:nvPr>
        </p:nvSpPr>
        <p:spPr/>
        <p:txBody>
          <a:bodyPr/>
          <a:lstStyle/>
          <a:p>
            <a:fld id="{88251A8B-9672-4ECE-9F98-6B05BD504180}" type="datetimeFigureOut">
              <a:rPr lang="en-GB" smtClean="0"/>
              <a:t>03/04/2023</a:t>
            </a:fld>
            <a:endParaRPr lang="en-GB"/>
          </a:p>
        </p:txBody>
      </p:sp>
      <p:sp>
        <p:nvSpPr>
          <p:cNvPr id="5" name="Symbol zastępczy stopki 4">
            <a:extLst>
              <a:ext uri="{FF2B5EF4-FFF2-40B4-BE49-F238E27FC236}">
                <a16:creationId xmlns:a16="http://schemas.microsoft.com/office/drawing/2014/main" id="{6BFC9B2A-10C0-4CF6-A92A-2F2EEA9397B5}"/>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C4845528-8071-4432-9BA6-DA851314262A}"/>
              </a:ext>
            </a:extLst>
          </p:cNvPr>
          <p:cNvSpPr>
            <a:spLocks noGrp="1"/>
          </p:cNvSpPr>
          <p:nvPr>
            <p:ph type="sldNum" sz="quarter" idx="12"/>
          </p:nvPr>
        </p:nvSpPr>
        <p:spPr/>
        <p:txBody>
          <a:bodyPr/>
          <a:lstStyle/>
          <a:p>
            <a:fld id="{4E7952F9-CE52-4BA6-92CC-B1783C5DBDE1}" type="slidenum">
              <a:rPr lang="en-GB" smtClean="0"/>
              <a:t>‹#›</a:t>
            </a:fld>
            <a:endParaRPr lang="en-GB"/>
          </a:p>
        </p:txBody>
      </p:sp>
    </p:spTree>
    <p:extLst>
      <p:ext uri="{BB962C8B-B14F-4D97-AF65-F5344CB8AC3E}">
        <p14:creationId xmlns:p14="http://schemas.microsoft.com/office/powerpoint/2010/main" val="2123946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5E4842E-6113-4DD5-B8A7-ECA69ED582AB}"/>
              </a:ext>
            </a:extLst>
          </p:cNvPr>
          <p:cNvSpPr>
            <a:spLocks noGrp="1"/>
          </p:cNvSpPr>
          <p:nvPr>
            <p:ph type="title"/>
          </p:nvPr>
        </p:nvSpPr>
        <p:spPr/>
        <p:txBody>
          <a:bodyPr/>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7E0DF7AC-C3E0-493F-9D8D-9297C589CEB8}"/>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107439FD-40E3-4ABB-B482-EBD2D95209FE}"/>
              </a:ext>
            </a:extLst>
          </p:cNvPr>
          <p:cNvSpPr>
            <a:spLocks noGrp="1"/>
          </p:cNvSpPr>
          <p:nvPr>
            <p:ph type="dt" sz="half" idx="10"/>
          </p:nvPr>
        </p:nvSpPr>
        <p:spPr/>
        <p:txBody>
          <a:bodyPr/>
          <a:lstStyle/>
          <a:p>
            <a:fld id="{88251A8B-9672-4ECE-9F98-6B05BD504180}" type="datetimeFigureOut">
              <a:rPr lang="en-GB" smtClean="0"/>
              <a:t>03/04/2023</a:t>
            </a:fld>
            <a:endParaRPr lang="en-GB"/>
          </a:p>
        </p:txBody>
      </p:sp>
      <p:sp>
        <p:nvSpPr>
          <p:cNvPr id="5" name="Symbol zastępczy stopki 4">
            <a:extLst>
              <a:ext uri="{FF2B5EF4-FFF2-40B4-BE49-F238E27FC236}">
                <a16:creationId xmlns:a16="http://schemas.microsoft.com/office/drawing/2014/main" id="{45725A20-FDD7-427B-A87D-71641E1149D0}"/>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B729A7E9-7E2F-4F6F-B314-021785DB1A23}"/>
              </a:ext>
            </a:extLst>
          </p:cNvPr>
          <p:cNvSpPr>
            <a:spLocks noGrp="1"/>
          </p:cNvSpPr>
          <p:nvPr>
            <p:ph type="sldNum" sz="quarter" idx="12"/>
          </p:nvPr>
        </p:nvSpPr>
        <p:spPr/>
        <p:txBody>
          <a:bodyPr/>
          <a:lstStyle/>
          <a:p>
            <a:fld id="{4E7952F9-CE52-4BA6-92CC-B1783C5DBDE1}" type="slidenum">
              <a:rPr lang="en-GB" smtClean="0"/>
              <a:t>‹#›</a:t>
            </a:fld>
            <a:endParaRPr lang="en-GB"/>
          </a:p>
        </p:txBody>
      </p:sp>
    </p:spTree>
    <p:extLst>
      <p:ext uri="{BB962C8B-B14F-4D97-AF65-F5344CB8AC3E}">
        <p14:creationId xmlns:p14="http://schemas.microsoft.com/office/powerpoint/2010/main" val="2052166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CF948DCF-E45A-4BB4-9EBA-2A4912BB7560}"/>
              </a:ext>
            </a:extLst>
          </p:cNvPr>
          <p:cNvSpPr>
            <a:spLocks noGrp="1"/>
          </p:cNvSpPr>
          <p:nvPr>
            <p:ph type="title" orient="vert"/>
          </p:nvPr>
        </p:nvSpPr>
        <p:spPr>
          <a:xfrm>
            <a:off x="8724900" y="365125"/>
            <a:ext cx="2628900" cy="5811838"/>
          </a:xfrm>
        </p:spPr>
        <p:txBody>
          <a:bodyPr vert="eaVert"/>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CA3255BD-E8F9-4870-B64F-0BF9A6687225}"/>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F8A683A3-12EC-44EF-B126-0EAB271A3A34}"/>
              </a:ext>
            </a:extLst>
          </p:cNvPr>
          <p:cNvSpPr>
            <a:spLocks noGrp="1"/>
          </p:cNvSpPr>
          <p:nvPr>
            <p:ph type="dt" sz="half" idx="10"/>
          </p:nvPr>
        </p:nvSpPr>
        <p:spPr/>
        <p:txBody>
          <a:bodyPr/>
          <a:lstStyle/>
          <a:p>
            <a:fld id="{88251A8B-9672-4ECE-9F98-6B05BD504180}" type="datetimeFigureOut">
              <a:rPr lang="en-GB" smtClean="0"/>
              <a:t>03/04/2023</a:t>
            </a:fld>
            <a:endParaRPr lang="en-GB"/>
          </a:p>
        </p:txBody>
      </p:sp>
      <p:sp>
        <p:nvSpPr>
          <p:cNvPr id="5" name="Symbol zastępczy stopki 4">
            <a:extLst>
              <a:ext uri="{FF2B5EF4-FFF2-40B4-BE49-F238E27FC236}">
                <a16:creationId xmlns:a16="http://schemas.microsoft.com/office/drawing/2014/main" id="{9B34F162-F920-47BE-BDFE-134C3829DDDE}"/>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B8245D3C-BE7F-42AB-B2B7-62A6F936E426}"/>
              </a:ext>
            </a:extLst>
          </p:cNvPr>
          <p:cNvSpPr>
            <a:spLocks noGrp="1"/>
          </p:cNvSpPr>
          <p:nvPr>
            <p:ph type="sldNum" sz="quarter" idx="12"/>
          </p:nvPr>
        </p:nvSpPr>
        <p:spPr/>
        <p:txBody>
          <a:bodyPr/>
          <a:lstStyle/>
          <a:p>
            <a:fld id="{4E7952F9-CE52-4BA6-92CC-B1783C5DBDE1}" type="slidenum">
              <a:rPr lang="en-GB" smtClean="0"/>
              <a:t>‹#›</a:t>
            </a:fld>
            <a:endParaRPr lang="en-GB"/>
          </a:p>
        </p:txBody>
      </p:sp>
    </p:spTree>
    <p:extLst>
      <p:ext uri="{BB962C8B-B14F-4D97-AF65-F5344CB8AC3E}">
        <p14:creationId xmlns:p14="http://schemas.microsoft.com/office/powerpoint/2010/main" val="2348332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F5CBF2-89D2-4E9D-B222-E839840C16EC}"/>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87F5D5CF-0B00-43A7-AF04-2E78A8D0DD3B}"/>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28E0D69D-E3FC-4DF0-ADBE-0BFC3B7A6B44}"/>
              </a:ext>
            </a:extLst>
          </p:cNvPr>
          <p:cNvSpPr>
            <a:spLocks noGrp="1"/>
          </p:cNvSpPr>
          <p:nvPr>
            <p:ph type="dt" sz="half" idx="10"/>
          </p:nvPr>
        </p:nvSpPr>
        <p:spPr/>
        <p:txBody>
          <a:bodyPr/>
          <a:lstStyle/>
          <a:p>
            <a:fld id="{88251A8B-9672-4ECE-9F98-6B05BD504180}" type="datetimeFigureOut">
              <a:rPr lang="en-GB" smtClean="0"/>
              <a:t>03/04/2023</a:t>
            </a:fld>
            <a:endParaRPr lang="en-GB"/>
          </a:p>
        </p:txBody>
      </p:sp>
      <p:sp>
        <p:nvSpPr>
          <p:cNvPr id="5" name="Symbol zastępczy stopki 4">
            <a:extLst>
              <a:ext uri="{FF2B5EF4-FFF2-40B4-BE49-F238E27FC236}">
                <a16:creationId xmlns:a16="http://schemas.microsoft.com/office/drawing/2014/main" id="{06B2DC52-59B1-4BDD-B81D-99E794803C19}"/>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6C1D3CC1-7D12-4E31-930F-743A4FE8ED55}"/>
              </a:ext>
            </a:extLst>
          </p:cNvPr>
          <p:cNvSpPr>
            <a:spLocks noGrp="1"/>
          </p:cNvSpPr>
          <p:nvPr>
            <p:ph type="sldNum" sz="quarter" idx="12"/>
          </p:nvPr>
        </p:nvSpPr>
        <p:spPr/>
        <p:txBody>
          <a:bodyPr/>
          <a:lstStyle/>
          <a:p>
            <a:fld id="{4E7952F9-CE52-4BA6-92CC-B1783C5DBDE1}" type="slidenum">
              <a:rPr lang="en-GB" smtClean="0"/>
              <a:t>‹#›</a:t>
            </a:fld>
            <a:endParaRPr lang="en-GB"/>
          </a:p>
        </p:txBody>
      </p:sp>
    </p:spTree>
    <p:extLst>
      <p:ext uri="{BB962C8B-B14F-4D97-AF65-F5344CB8AC3E}">
        <p14:creationId xmlns:p14="http://schemas.microsoft.com/office/powerpoint/2010/main" val="951832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1CD93B-2349-4354-B522-96F9DFB88329}"/>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GB"/>
          </a:p>
        </p:txBody>
      </p:sp>
      <p:sp>
        <p:nvSpPr>
          <p:cNvPr id="3" name="Symbol zastępczy tekstu 2">
            <a:extLst>
              <a:ext uri="{FF2B5EF4-FFF2-40B4-BE49-F238E27FC236}">
                <a16:creationId xmlns:a16="http://schemas.microsoft.com/office/drawing/2014/main" id="{0432933B-7492-4448-B114-FD85EEA279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4D15A211-C1A8-42B0-A36D-156162E84708}"/>
              </a:ext>
            </a:extLst>
          </p:cNvPr>
          <p:cNvSpPr>
            <a:spLocks noGrp="1"/>
          </p:cNvSpPr>
          <p:nvPr>
            <p:ph type="dt" sz="half" idx="10"/>
          </p:nvPr>
        </p:nvSpPr>
        <p:spPr/>
        <p:txBody>
          <a:bodyPr/>
          <a:lstStyle/>
          <a:p>
            <a:fld id="{88251A8B-9672-4ECE-9F98-6B05BD504180}" type="datetimeFigureOut">
              <a:rPr lang="en-GB" smtClean="0"/>
              <a:t>03/04/2023</a:t>
            </a:fld>
            <a:endParaRPr lang="en-GB"/>
          </a:p>
        </p:txBody>
      </p:sp>
      <p:sp>
        <p:nvSpPr>
          <p:cNvPr id="5" name="Symbol zastępczy stopki 4">
            <a:extLst>
              <a:ext uri="{FF2B5EF4-FFF2-40B4-BE49-F238E27FC236}">
                <a16:creationId xmlns:a16="http://schemas.microsoft.com/office/drawing/2014/main" id="{561C38CF-848B-449F-BAC4-B162C17A034B}"/>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94E0E051-BE08-4DB2-B5D5-4DEDDFB9F47E}"/>
              </a:ext>
            </a:extLst>
          </p:cNvPr>
          <p:cNvSpPr>
            <a:spLocks noGrp="1"/>
          </p:cNvSpPr>
          <p:nvPr>
            <p:ph type="sldNum" sz="quarter" idx="12"/>
          </p:nvPr>
        </p:nvSpPr>
        <p:spPr/>
        <p:txBody>
          <a:bodyPr/>
          <a:lstStyle/>
          <a:p>
            <a:fld id="{4E7952F9-CE52-4BA6-92CC-B1783C5DBDE1}" type="slidenum">
              <a:rPr lang="en-GB" smtClean="0"/>
              <a:t>‹#›</a:t>
            </a:fld>
            <a:endParaRPr lang="en-GB"/>
          </a:p>
        </p:txBody>
      </p:sp>
    </p:spTree>
    <p:extLst>
      <p:ext uri="{BB962C8B-B14F-4D97-AF65-F5344CB8AC3E}">
        <p14:creationId xmlns:p14="http://schemas.microsoft.com/office/powerpoint/2010/main" val="2162999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71A9BC-41BA-4408-AD48-BB68BA068E89}"/>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3C706485-74E8-4851-890B-6AC44B2BF22A}"/>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zawartości 3">
            <a:extLst>
              <a:ext uri="{FF2B5EF4-FFF2-40B4-BE49-F238E27FC236}">
                <a16:creationId xmlns:a16="http://schemas.microsoft.com/office/drawing/2014/main" id="{826EA732-87CA-4AA6-89D3-0FFCEA8AA305}"/>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daty 4">
            <a:extLst>
              <a:ext uri="{FF2B5EF4-FFF2-40B4-BE49-F238E27FC236}">
                <a16:creationId xmlns:a16="http://schemas.microsoft.com/office/drawing/2014/main" id="{3EF4D643-098A-4169-99AA-0C8BF7A51D38}"/>
              </a:ext>
            </a:extLst>
          </p:cNvPr>
          <p:cNvSpPr>
            <a:spLocks noGrp="1"/>
          </p:cNvSpPr>
          <p:nvPr>
            <p:ph type="dt" sz="half" idx="10"/>
          </p:nvPr>
        </p:nvSpPr>
        <p:spPr/>
        <p:txBody>
          <a:bodyPr/>
          <a:lstStyle/>
          <a:p>
            <a:fld id="{88251A8B-9672-4ECE-9F98-6B05BD504180}" type="datetimeFigureOut">
              <a:rPr lang="en-GB" smtClean="0"/>
              <a:t>03/04/2023</a:t>
            </a:fld>
            <a:endParaRPr lang="en-GB"/>
          </a:p>
        </p:txBody>
      </p:sp>
      <p:sp>
        <p:nvSpPr>
          <p:cNvPr id="6" name="Symbol zastępczy stopki 5">
            <a:extLst>
              <a:ext uri="{FF2B5EF4-FFF2-40B4-BE49-F238E27FC236}">
                <a16:creationId xmlns:a16="http://schemas.microsoft.com/office/drawing/2014/main" id="{7AF67C8A-0B94-4C43-878E-083A337C7D15}"/>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CCD5C37E-B7F0-4A89-A419-2F6E3C0830E6}"/>
              </a:ext>
            </a:extLst>
          </p:cNvPr>
          <p:cNvSpPr>
            <a:spLocks noGrp="1"/>
          </p:cNvSpPr>
          <p:nvPr>
            <p:ph type="sldNum" sz="quarter" idx="12"/>
          </p:nvPr>
        </p:nvSpPr>
        <p:spPr/>
        <p:txBody>
          <a:bodyPr/>
          <a:lstStyle/>
          <a:p>
            <a:fld id="{4E7952F9-CE52-4BA6-92CC-B1783C5DBDE1}" type="slidenum">
              <a:rPr lang="en-GB" smtClean="0"/>
              <a:t>‹#›</a:t>
            </a:fld>
            <a:endParaRPr lang="en-GB"/>
          </a:p>
        </p:txBody>
      </p:sp>
    </p:spTree>
    <p:extLst>
      <p:ext uri="{BB962C8B-B14F-4D97-AF65-F5344CB8AC3E}">
        <p14:creationId xmlns:p14="http://schemas.microsoft.com/office/powerpoint/2010/main" val="2559682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A68402-261D-4E18-845D-086F6A0AEBEB}"/>
              </a:ext>
            </a:extLst>
          </p:cNvPr>
          <p:cNvSpPr>
            <a:spLocks noGrp="1"/>
          </p:cNvSpPr>
          <p:nvPr>
            <p:ph type="title"/>
          </p:nvPr>
        </p:nvSpPr>
        <p:spPr>
          <a:xfrm>
            <a:off x="839788" y="365125"/>
            <a:ext cx="10515600" cy="1325563"/>
          </a:xfrm>
        </p:spPr>
        <p:txBody>
          <a:bodyPr/>
          <a:lstStyle/>
          <a:p>
            <a:r>
              <a:rPr lang="pl-PL"/>
              <a:t>Kliknij, aby edytować styl</a:t>
            </a:r>
            <a:endParaRPr lang="en-GB"/>
          </a:p>
        </p:txBody>
      </p:sp>
      <p:sp>
        <p:nvSpPr>
          <p:cNvPr id="3" name="Symbol zastępczy tekstu 2">
            <a:extLst>
              <a:ext uri="{FF2B5EF4-FFF2-40B4-BE49-F238E27FC236}">
                <a16:creationId xmlns:a16="http://schemas.microsoft.com/office/drawing/2014/main" id="{9EA2294D-32B6-42B2-9544-9B67B39942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F5A97334-2AB5-4E9E-BDB9-3344D46678BC}"/>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tekstu 4">
            <a:extLst>
              <a:ext uri="{FF2B5EF4-FFF2-40B4-BE49-F238E27FC236}">
                <a16:creationId xmlns:a16="http://schemas.microsoft.com/office/drawing/2014/main" id="{F2FBAFB3-05D8-476A-9CC8-E554A2059F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A0CDB01E-B7EE-481C-8F97-30E94DBDDC92}"/>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7" name="Symbol zastępczy daty 6">
            <a:extLst>
              <a:ext uri="{FF2B5EF4-FFF2-40B4-BE49-F238E27FC236}">
                <a16:creationId xmlns:a16="http://schemas.microsoft.com/office/drawing/2014/main" id="{5969A81F-E8D5-4675-87B3-5C236ABC149B}"/>
              </a:ext>
            </a:extLst>
          </p:cNvPr>
          <p:cNvSpPr>
            <a:spLocks noGrp="1"/>
          </p:cNvSpPr>
          <p:nvPr>
            <p:ph type="dt" sz="half" idx="10"/>
          </p:nvPr>
        </p:nvSpPr>
        <p:spPr/>
        <p:txBody>
          <a:bodyPr/>
          <a:lstStyle/>
          <a:p>
            <a:fld id="{88251A8B-9672-4ECE-9F98-6B05BD504180}" type="datetimeFigureOut">
              <a:rPr lang="en-GB" smtClean="0"/>
              <a:t>03/04/2023</a:t>
            </a:fld>
            <a:endParaRPr lang="en-GB"/>
          </a:p>
        </p:txBody>
      </p:sp>
      <p:sp>
        <p:nvSpPr>
          <p:cNvPr id="8" name="Symbol zastępczy stopki 7">
            <a:extLst>
              <a:ext uri="{FF2B5EF4-FFF2-40B4-BE49-F238E27FC236}">
                <a16:creationId xmlns:a16="http://schemas.microsoft.com/office/drawing/2014/main" id="{886CA915-765F-4EAC-8C82-C73753097A35}"/>
              </a:ext>
            </a:extLst>
          </p:cNvPr>
          <p:cNvSpPr>
            <a:spLocks noGrp="1"/>
          </p:cNvSpPr>
          <p:nvPr>
            <p:ph type="ftr" sz="quarter" idx="11"/>
          </p:nvPr>
        </p:nvSpPr>
        <p:spPr/>
        <p:txBody>
          <a:bodyPr/>
          <a:lstStyle/>
          <a:p>
            <a:endParaRPr lang="en-GB"/>
          </a:p>
        </p:txBody>
      </p:sp>
      <p:sp>
        <p:nvSpPr>
          <p:cNvPr id="9" name="Symbol zastępczy numeru slajdu 8">
            <a:extLst>
              <a:ext uri="{FF2B5EF4-FFF2-40B4-BE49-F238E27FC236}">
                <a16:creationId xmlns:a16="http://schemas.microsoft.com/office/drawing/2014/main" id="{5DEDD30E-8FFB-4810-84A2-E4BDB47E1A14}"/>
              </a:ext>
            </a:extLst>
          </p:cNvPr>
          <p:cNvSpPr>
            <a:spLocks noGrp="1"/>
          </p:cNvSpPr>
          <p:nvPr>
            <p:ph type="sldNum" sz="quarter" idx="12"/>
          </p:nvPr>
        </p:nvSpPr>
        <p:spPr/>
        <p:txBody>
          <a:bodyPr/>
          <a:lstStyle/>
          <a:p>
            <a:fld id="{4E7952F9-CE52-4BA6-92CC-B1783C5DBDE1}" type="slidenum">
              <a:rPr lang="en-GB" smtClean="0"/>
              <a:t>‹#›</a:t>
            </a:fld>
            <a:endParaRPr lang="en-GB"/>
          </a:p>
        </p:txBody>
      </p:sp>
    </p:spTree>
    <p:extLst>
      <p:ext uri="{BB962C8B-B14F-4D97-AF65-F5344CB8AC3E}">
        <p14:creationId xmlns:p14="http://schemas.microsoft.com/office/powerpoint/2010/main" val="4212988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8649A7-1BE8-4D37-BDED-6DEBA2DF761A}"/>
              </a:ext>
            </a:extLst>
          </p:cNvPr>
          <p:cNvSpPr>
            <a:spLocks noGrp="1"/>
          </p:cNvSpPr>
          <p:nvPr>
            <p:ph type="title"/>
          </p:nvPr>
        </p:nvSpPr>
        <p:spPr/>
        <p:txBody>
          <a:bodyPr/>
          <a:lstStyle/>
          <a:p>
            <a:r>
              <a:rPr lang="pl-PL"/>
              <a:t>Kliknij, aby edytować styl</a:t>
            </a:r>
            <a:endParaRPr lang="en-GB"/>
          </a:p>
        </p:txBody>
      </p:sp>
      <p:sp>
        <p:nvSpPr>
          <p:cNvPr id="3" name="Symbol zastępczy daty 2">
            <a:extLst>
              <a:ext uri="{FF2B5EF4-FFF2-40B4-BE49-F238E27FC236}">
                <a16:creationId xmlns:a16="http://schemas.microsoft.com/office/drawing/2014/main" id="{85856336-D0D1-4B4A-AB1F-9F1A0700706A}"/>
              </a:ext>
            </a:extLst>
          </p:cNvPr>
          <p:cNvSpPr>
            <a:spLocks noGrp="1"/>
          </p:cNvSpPr>
          <p:nvPr>
            <p:ph type="dt" sz="half" idx="10"/>
          </p:nvPr>
        </p:nvSpPr>
        <p:spPr/>
        <p:txBody>
          <a:bodyPr/>
          <a:lstStyle/>
          <a:p>
            <a:fld id="{88251A8B-9672-4ECE-9F98-6B05BD504180}" type="datetimeFigureOut">
              <a:rPr lang="en-GB" smtClean="0"/>
              <a:t>03/04/2023</a:t>
            </a:fld>
            <a:endParaRPr lang="en-GB"/>
          </a:p>
        </p:txBody>
      </p:sp>
      <p:sp>
        <p:nvSpPr>
          <p:cNvPr id="4" name="Symbol zastępczy stopki 3">
            <a:extLst>
              <a:ext uri="{FF2B5EF4-FFF2-40B4-BE49-F238E27FC236}">
                <a16:creationId xmlns:a16="http://schemas.microsoft.com/office/drawing/2014/main" id="{C192AB4E-5E95-4B41-90BB-D070F12429F8}"/>
              </a:ext>
            </a:extLst>
          </p:cNvPr>
          <p:cNvSpPr>
            <a:spLocks noGrp="1"/>
          </p:cNvSpPr>
          <p:nvPr>
            <p:ph type="ftr" sz="quarter" idx="11"/>
          </p:nvPr>
        </p:nvSpPr>
        <p:spPr/>
        <p:txBody>
          <a:bodyPr/>
          <a:lstStyle/>
          <a:p>
            <a:endParaRPr lang="en-GB"/>
          </a:p>
        </p:txBody>
      </p:sp>
      <p:sp>
        <p:nvSpPr>
          <p:cNvPr id="5" name="Symbol zastępczy numeru slajdu 4">
            <a:extLst>
              <a:ext uri="{FF2B5EF4-FFF2-40B4-BE49-F238E27FC236}">
                <a16:creationId xmlns:a16="http://schemas.microsoft.com/office/drawing/2014/main" id="{F19453C5-1EF2-403F-BB86-C1ECA6428F7B}"/>
              </a:ext>
            </a:extLst>
          </p:cNvPr>
          <p:cNvSpPr>
            <a:spLocks noGrp="1"/>
          </p:cNvSpPr>
          <p:nvPr>
            <p:ph type="sldNum" sz="quarter" idx="12"/>
          </p:nvPr>
        </p:nvSpPr>
        <p:spPr/>
        <p:txBody>
          <a:bodyPr/>
          <a:lstStyle/>
          <a:p>
            <a:fld id="{4E7952F9-CE52-4BA6-92CC-B1783C5DBDE1}" type="slidenum">
              <a:rPr lang="en-GB" smtClean="0"/>
              <a:t>‹#›</a:t>
            </a:fld>
            <a:endParaRPr lang="en-GB"/>
          </a:p>
        </p:txBody>
      </p:sp>
    </p:spTree>
    <p:extLst>
      <p:ext uri="{BB962C8B-B14F-4D97-AF65-F5344CB8AC3E}">
        <p14:creationId xmlns:p14="http://schemas.microsoft.com/office/powerpoint/2010/main" val="1633689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1E1F2A89-2906-4185-A723-44C980F5C90E}"/>
              </a:ext>
            </a:extLst>
          </p:cNvPr>
          <p:cNvSpPr>
            <a:spLocks noGrp="1"/>
          </p:cNvSpPr>
          <p:nvPr>
            <p:ph type="dt" sz="half" idx="10"/>
          </p:nvPr>
        </p:nvSpPr>
        <p:spPr/>
        <p:txBody>
          <a:bodyPr/>
          <a:lstStyle/>
          <a:p>
            <a:fld id="{88251A8B-9672-4ECE-9F98-6B05BD504180}" type="datetimeFigureOut">
              <a:rPr lang="en-GB" smtClean="0"/>
              <a:t>03/04/2023</a:t>
            </a:fld>
            <a:endParaRPr lang="en-GB"/>
          </a:p>
        </p:txBody>
      </p:sp>
      <p:sp>
        <p:nvSpPr>
          <p:cNvPr id="3" name="Symbol zastępczy stopki 2">
            <a:extLst>
              <a:ext uri="{FF2B5EF4-FFF2-40B4-BE49-F238E27FC236}">
                <a16:creationId xmlns:a16="http://schemas.microsoft.com/office/drawing/2014/main" id="{AEBFC0D6-AF34-4169-98AB-BA4BEC7F9B2C}"/>
              </a:ext>
            </a:extLst>
          </p:cNvPr>
          <p:cNvSpPr>
            <a:spLocks noGrp="1"/>
          </p:cNvSpPr>
          <p:nvPr>
            <p:ph type="ftr" sz="quarter" idx="11"/>
          </p:nvPr>
        </p:nvSpPr>
        <p:spPr/>
        <p:txBody>
          <a:bodyPr/>
          <a:lstStyle/>
          <a:p>
            <a:endParaRPr lang="en-GB"/>
          </a:p>
        </p:txBody>
      </p:sp>
      <p:sp>
        <p:nvSpPr>
          <p:cNvPr id="4" name="Symbol zastępczy numeru slajdu 3">
            <a:extLst>
              <a:ext uri="{FF2B5EF4-FFF2-40B4-BE49-F238E27FC236}">
                <a16:creationId xmlns:a16="http://schemas.microsoft.com/office/drawing/2014/main" id="{C0BA990E-F272-4150-8522-B3242418295F}"/>
              </a:ext>
            </a:extLst>
          </p:cNvPr>
          <p:cNvSpPr>
            <a:spLocks noGrp="1"/>
          </p:cNvSpPr>
          <p:nvPr>
            <p:ph type="sldNum" sz="quarter" idx="12"/>
          </p:nvPr>
        </p:nvSpPr>
        <p:spPr/>
        <p:txBody>
          <a:bodyPr/>
          <a:lstStyle/>
          <a:p>
            <a:fld id="{4E7952F9-CE52-4BA6-92CC-B1783C5DBDE1}" type="slidenum">
              <a:rPr lang="en-GB" smtClean="0"/>
              <a:t>‹#›</a:t>
            </a:fld>
            <a:endParaRPr lang="en-GB"/>
          </a:p>
        </p:txBody>
      </p:sp>
    </p:spTree>
    <p:extLst>
      <p:ext uri="{BB962C8B-B14F-4D97-AF65-F5344CB8AC3E}">
        <p14:creationId xmlns:p14="http://schemas.microsoft.com/office/powerpoint/2010/main" val="3097100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181952-1F76-4DEC-8076-1D09AA253D45}"/>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92FC4094-81D5-46F1-BE4F-E27B118AE4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tekstu 3">
            <a:extLst>
              <a:ext uri="{FF2B5EF4-FFF2-40B4-BE49-F238E27FC236}">
                <a16:creationId xmlns:a16="http://schemas.microsoft.com/office/drawing/2014/main" id="{239BC05B-9A41-4AC3-A1A1-8A2DCEBFD2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2C4F88BA-3475-4F2C-8E48-44B68B6E83B6}"/>
              </a:ext>
            </a:extLst>
          </p:cNvPr>
          <p:cNvSpPr>
            <a:spLocks noGrp="1"/>
          </p:cNvSpPr>
          <p:nvPr>
            <p:ph type="dt" sz="half" idx="10"/>
          </p:nvPr>
        </p:nvSpPr>
        <p:spPr/>
        <p:txBody>
          <a:bodyPr/>
          <a:lstStyle/>
          <a:p>
            <a:fld id="{88251A8B-9672-4ECE-9F98-6B05BD504180}" type="datetimeFigureOut">
              <a:rPr lang="en-GB" smtClean="0"/>
              <a:t>03/04/2023</a:t>
            </a:fld>
            <a:endParaRPr lang="en-GB"/>
          </a:p>
        </p:txBody>
      </p:sp>
      <p:sp>
        <p:nvSpPr>
          <p:cNvPr id="6" name="Symbol zastępczy stopki 5">
            <a:extLst>
              <a:ext uri="{FF2B5EF4-FFF2-40B4-BE49-F238E27FC236}">
                <a16:creationId xmlns:a16="http://schemas.microsoft.com/office/drawing/2014/main" id="{323490CA-E375-4B46-9C9F-105B2D050166}"/>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F87EEFDE-C994-4AA6-875F-E2612CB9EBC9}"/>
              </a:ext>
            </a:extLst>
          </p:cNvPr>
          <p:cNvSpPr>
            <a:spLocks noGrp="1"/>
          </p:cNvSpPr>
          <p:nvPr>
            <p:ph type="sldNum" sz="quarter" idx="12"/>
          </p:nvPr>
        </p:nvSpPr>
        <p:spPr/>
        <p:txBody>
          <a:bodyPr/>
          <a:lstStyle/>
          <a:p>
            <a:fld id="{4E7952F9-CE52-4BA6-92CC-B1783C5DBDE1}" type="slidenum">
              <a:rPr lang="en-GB" smtClean="0"/>
              <a:t>‹#›</a:t>
            </a:fld>
            <a:endParaRPr lang="en-GB"/>
          </a:p>
        </p:txBody>
      </p:sp>
    </p:spTree>
    <p:extLst>
      <p:ext uri="{BB962C8B-B14F-4D97-AF65-F5344CB8AC3E}">
        <p14:creationId xmlns:p14="http://schemas.microsoft.com/office/powerpoint/2010/main" val="3247957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DE5780-32DA-41C6-A229-E44F2BD70CCF}"/>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obrazu 2">
            <a:extLst>
              <a:ext uri="{FF2B5EF4-FFF2-40B4-BE49-F238E27FC236}">
                <a16:creationId xmlns:a16="http://schemas.microsoft.com/office/drawing/2014/main" id="{2D610A2C-351C-45EF-ADB8-A3CC3F293E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ymbol zastępczy tekstu 3">
            <a:extLst>
              <a:ext uri="{FF2B5EF4-FFF2-40B4-BE49-F238E27FC236}">
                <a16:creationId xmlns:a16="http://schemas.microsoft.com/office/drawing/2014/main" id="{882BCFF9-F123-4EE5-831D-2077086258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39F08CC6-94D5-4B43-B317-803B8B4D78FA}"/>
              </a:ext>
            </a:extLst>
          </p:cNvPr>
          <p:cNvSpPr>
            <a:spLocks noGrp="1"/>
          </p:cNvSpPr>
          <p:nvPr>
            <p:ph type="dt" sz="half" idx="10"/>
          </p:nvPr>
        </p:nvSpPr>
        <p:spPr/>
        <p:txBody>
          <a:bodyPr/>
          <a:lstStyle/>
          <a:p>
            <a:fld id="{88251A8B-9672-4ECE-9F98-6B05BD504180}" type="datetimeFigureOut">
              <a:rPr lang="en-GB" smtClean="0"/>
              <a:t>03/04/2023</a:t>
            </a:fld>
            <a:endParaRPr lang="en-GB"/>
          </a:p>
        </p:txBody>
      </p:sp>
      <p:sp>
        <p:nvSpPr>
          <p:cNvPr id="6" name="Symbol zastępczy stopki 5">
            <a:extLst>
              <a:ext uri="{FF2B5EF4-FFF2-40B4-BE49-F238E27FC236}">
                <a16:creationId xmlns:a16="http://schemas.microsoft.com/office/drawing/2014/main" id="{71E1F3D9-04FF-4427-954B-C54E2A6B3301}"/>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42D8FAD8-B833-4305-BA9D-5138F0674BD4}"/>
              </a:ext>
            </a:extLst>
          </p:cNvPr>
          <p:cNvSpPr>
            <a:spLocks noGrp="1"/>
          </p:cNvSpPr>
          <p:nvPr>
            <p:ph type="sldNum" sz="quarter" idx="12"/>
          </p:nvPr>
        </p:nvSpPr>
        <p:spPr/>
        <p:txBody>
          <a:bodyPr/>
          <a:lstStyle/>
          <a:p>
            <a:fld id="{4E7952F9-CE52-4BA6-92CC-B1783C5DBDE1}" type="slidenum">
              <a:rPr lang="en-GB" smtClean="0"/>
              <a:t>‹#›</a:t>
            </a:fld>
            <a:endParaRPr lang="en-GB"/>
          </a:p>
        </p:txBody>
      </p:sp>
    </p:spTree>
    <p:extLst>
      <p:ext uri="{BB962C8B-B14F-4D97-AF65-F5344CB8AC3E}">
        <p14:creationId xmlns:p14="http://schemas.microsoft.com/office/powerpoint/2010/main" val="3282524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C20E942E-2E45-495D-A351-7799DBC65D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GB"/>
          </a:p>
        </p:txBody>
      </p:sp>
      <p:sp>
        <p:nvSpPr>
          <p:cNvPr id="3" name="Symbol zastępczy tekstu 2">
            <a:extLst>
              <a:ext uri="{FF2B5EF4-FFF2-40B4-BE49-F238E27FC236}">
                <a16:creationId xmlns:a16="http://schemas.microsoft.com/office/drawing/2014/main" id="{97C5B5CD-EC8E-45C3-8FFC-5FEA9D4186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B7847C10-D027-4EAE-A637-DD333161C0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251A8B-9672-4ECE-9F98-6B05BD504180}" type="datetimeFigureOut">
              <a:rPr lang="en-GB" smtClean="0"/>
              <a:t>03/04/2023</a:t>
            </a:fld>
            <a:endParaRPr lang="en-GB"/>
          </a:p>
        </p:txBody>
      </p:sp>
      <p:sp>
        <p:nvSpPr>
          <p:cNvPr id="5" name="Symbol zastępczy stopki 4">
            <a:extLst>
              <a:ext uri="{FF2B5EF4-FFF2-40B4-BE49-F238E27FC236}">
                <a16:creationId xmlns:a16="http://schemas.microsoft.com/office/drawing/2014/main" id="{CE247E47-51AD-4141-A4D1-802873A823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ymbol zastępczy numeru slajdu 5">
            <a:extLst>
              <a:ext uri="{FF2B5EF4-FFF2-40B4-BE49-F238E27FC236}">
                <a16:creationId xmlns:a16="http://schemas.microsoft.com/office/drawing/2014/main" id="{600A9671-A22B-4DE9-824F-253C94DF7D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7952F9-CE52-4BA6-92CC-B1783C5DBDE1}" type="slidenum">
              <a:rPr lang="en-GB" smtClean="0"/>
              <a:t>‹#›</a:t>
            </a:fld>
            <a:endParaRPr lang="en-GB"/>
          </a:p>
        </p:txBody>
      </p:sp>
    </p:spTree>
    <p:extLst>
      <p:ext uri="{BB962C8B-B14F-4D97-AF65-F5344CB8AC3E}">
        <p14:creationId xmlns:p14="http://schemas.microsoft.com/office/powerpoint/2010/main" val="3164969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hyperlink" Target="https://marcocardinale.blogspot.com/2014/07/tips-for-job-applicants.html" TargetMode="External"/><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aliem.com/article-review-use-of-effective/" TargetMode="External"/><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rincondelemprendedor.es/top-10-mejores-test-del-emprendedor/" TargetMode="External"/><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hyperlink" Target="https://creativecommons.org/licenses/by/3.0/" TargetMode="Externa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course.oeru.org/ctvsd2/learning-projects/why-a-learning-project/" TargetMode="External"/><Relationship Id="rId3" Type="http://schemas.openxmlformats.org/officeDocument/2006/relationships/diagramLayout" Target="../diagrams/layout1.xml"/><Relationship Id="rId7" Type="http://schemas.openxmlformats.org/officeDocument/2006/relationships/image" Target="../media/image1.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hyperlink" Target="https://creativecommons.org/licenses/by-sa/3.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C8A2912-3BDD-41FE-B39E-6F50253D28A0}"/>
              </a:ext>
            </a:extLst>
          </p:cNvPr>
          <p:cNvSpPr>
            <a:spLocks noGrp="1"/>
          </p:cNvSpPr>
          <p:nvPr>
            <p:ph type="ctrTitle"/>
          </p:nvPr>
        </p:nvSpPr>
        <p:spPr>
          <a:xfrm>
            <a:off x="1524000" y="1805651"/>
            <a:ext cx="9144000" cy="2387600"/>
          </a:xfrm>
        </p:spPr>
        <p:txBody>
          <a:bodyPr/>
          <a:lstStyle/>
          <a:p>
            <a:r>
              <a:rPr lang="pl-PL" dirty="0"/>
              <a:t>HUMAN RESOURCES MANAGEMENT</a:t>
            </a:r>
            <a:endParaRPr lang="en-GB" dirty="0"/>
          </a:p>
        </p:txBody>
      </p:sp>
      <p:sp>
        <p:nvSpPr>
          <p:cNvPr id="3" name="Podtytuł 2">
            <a:extLst>
              <a:ext uri="{FF2B5EF4-FFF2-40B4-BE49-F238E27FC236}">
                <a16:creationId xmlns:a16="http://schemas.microsoft.com/office/drawing/2014/main" id="{F038684C-71D4-4B35-937E-9939DCE92609}"/>
              </a:ext>
            </a:extLst>
          </p:cNvPr>
          <p:cNvSpPr>
            <a:spLocks noGrp="1"/>
          </p:cNvSpPr>
          <p:nvPr>
            <p:ph type="subTitle" idx="1"/>
          </p:nvPr>
        </p:nvSpPr>
        <p:spPr>
          <a:xfrm>
            <a:off x="1524000" y="6385432"/>
            <a:ext cx="9144000" cy="1655762"/>
          </a:xfrm>
        </p:spPr>
        <p:txBody>
          <a:bodyPr/>
          <a:lstStyle/>
          <a:p>
            <a:r>
              <a:rPr lang="pl-PL"/>
              <a:t>dr Karina </a:t>
            </a:r>
            <a:r>
              <a:rPr lang="pl-PL" dirty="0"/>
              <a:t>Pilarz</a:t>
            </a:r>
            <a:endParaRPr lang="en-GB" dirty="0"/>
          </a:p>
        </p:txBody>
      </p:sp>
    </p:spTree>
    <p:extLst>
      <p:ext uri="{BB962C8B-B14F-4D97-AF65-F5344CB8AC3E}">
        <p14:creationId xmlns:p14="http://schemas.microsoft.com/office/powerpoint/2010/main" val="2032200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B8B02F-DCB7-4EDD-AC33-A7D595F09762}"/>
              </a:ext>
            </a:extLst>
          </p:cNvPr>
          <p:cNvSpPr>
            <a:spLocks noGrp="1"/>
          </p:cNvSpPr>
          <p:nvPr>
            <p:ph type="title"/>
          </p:nvPr>
        </p:nvSpPr>
        <p:spPr/>
        <p:txBody>
          <a:bodyPr/>
          <a:lstStyle/>
          <a:p>
            <a:r>
              <a:rPr lang="pl-PL" dirty="0" err="1"/>
              <a:t>Benefits</a:t>
            </a:r>
            <a:r>
              <a:rPr lang="pl-PL" dirty="0"/>
              <a:t> </a:t>
            </a:r>
            <a:endParaRPr lang="en-GB" dirty="0"/>
          </a:p>
        </p:txBody>
      </p:sp>
      <p:graphicFrame>
        <p:nvGraphicFramePr>
          <p:cNvPr id="4" name="Symbol zastępczy zawartości 3">
            <a:extLst>
              <a:ext uri="{FF2B5EF4-FFF2-40B4-BE49-F238E27FC236}">
                <a16:creationId xmlns:a16="http://schemas.microsoft.com/office/drawing/2014/main" id="{100DCACB-F9E8-405A-9C26-885DC90B8EDF}"/>
              </a:ext>
            </a:extLst>
          </p:cNvPr>
          <p:cNvGraphicFramePr>
            <a:graphicFrameLocks noGrp="1"/>
          </p:cNvGraphicFramePr>
          <p:nvPr>
            <p:ph idx="1"/>
            <p:extLst>
              <p:ext uri="{D42A27DB-BD31-4B8C-83A1-F6EECF244321}">
                <p14:modId xmlns:p14="http://schemas.microsoft.com/office/powerpoint/2010/main" val="315686942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8152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8A1110-A5BF-4EFC-8983-734D6C63A55A}"/>
              </a:ext>
            </a:extLst>
          </p:cNvPr>
          <p:cNvSpPr>
            <a:spLocks noGrp="1"/>
          </p:cNvSpPr>
          <p:nvPr>
            <p:ph type="title"/>
          </p:nvPr>
        </p:nvSpPr>
        <p:spPr/>
        <p:txBody>
          <a:bodyPr>
            <a:normAutofit/>
          </a:bodyPr>
          <a:lstStyle/>
          <a:p>
            <a:r>
              <a:rPr lang="en-US" b="1" i="0" dirty="0">
                <a:solidFill>
                  <a:srgbClr val="111111"/>
                </a:solidFill>
                <a:effectLst/>
                <a:latin typeface="+mn-lt"/>
              </a:rPr>
              <a:t>What challenges can skills assessments help organizations overcome?</a:t>
            </a:r>
            <a:endParaRPr lang="en-GB" dirty="0"/>
          </a:p>
        </p:txBody>
      </p:sp>
      <p:sp>
        <p:nvSpPr>
          <p:cNvPr id="3" name="Symbol zastępczy zawartości 2">
            <a:extLst>
              <a:ext uri="{FF2B5EF4-FFF2-40B4-BE49-F238E27FC236}">
                <a16:creationId xmlns:a16="http://schemas.microsoft.com/office/drawing/2014/main" id="{C82E550E-FD37-46C7-9525-D5ADE9153D7E}"/>
              </a:ext>
            </a:extLst>
          </p:cNvPr>
          <p:cNvSpPr>
            <a:spLocks noGrp="1"/>
          </p:cNvSpPr>
          <p:nvPr>
            <p:ph idx="1"/>
          </p:nvPr>
        </p:nvSpPr>
        <p:spPr>
          <a:xfrm>
            <a:off x="371789" y="1825625"/>
            <a:ext cx="11696281" cy="4585223"/>
          </a:xfrm>
        </p:spPr>
        <p:txBody>
          <a:bodyPr>
            <a:normAutofit fontScale="70000" lnSpcReduction="20000"/>
          </a:bodyPr>
          <a:lstStyle/>
          <a:p>
            <a:pPr marL="0" indent="0" algn="just" fontAlgn="base">
              <a:buNone/>
            </a:pPr>
            <a:r>
              <a:rPr lang="pl-PL" b="1" i="0" dirty="0">
                <a:solidFill>
                  <a:srgbClr val="111111"/>
                </a:solidFill>
                <a:effectLst/>
              </a:rPr>
              <a:t>1. </a:t>
            </a:r>
            <a:r>
              <a:rPr lang="en-US" b="1" i="0" dirty="0">
                <a:solidFill>
                  <a:srgbClr val="111111"/>
                </a:solidFill>
                <a:effectLst/>
              </a:rPr>
              <a:t>Improve Employee Retention</a:t>
            </a:r>
          </a:p>
          <a:p>
            <a:pPr marL="0" indent="0" algn="just" fontAlgn="base">
              <a:buNone/>
            </a:pPr>
            <a:r>
              <a:rPr lang="en-US" b="0" i="0" dirty="0">
                <a:solidFill>
                  <a:srgbClr val="222222"/>
                </a:solidFill>
                <a:effectLst/>
              </a:rPr>
              <a:t>Keep your current team happy with the improved communication and understanding that comes from assessments.</a:t>
            </a:r>
          </a:p>
          <a:p>
            <a:pPr marL="0" indent="0" algn="just" fontAlgn="base">
              <a:buNone/>
            </a:pPr>
            <a:r>
              <a:rPr lang="pl-PL" b="1" i="0" dirty="0">
                <a:solidFill>
                  <a:srgbClr val="111111"/>
                </a:solidFill>
                <a:effectLst/>
              </a:rPr>
              <a:t>2. </a:t>
            </a:r>
            <a:r>
              <a:rPr lang="en-US" b="1" i="0" dirty="0">
                <a:solidFill>
                  <a:srgbClr val="111111"/>
                </a:solidFill>
                <a:effectLst/>
              </a:rPr>
              <a:t>Increase Hiring Accuracy</a:t>
            </a:r>
          </a:p>
          <a:p>
            <a:pPr marL="0" indent="0" algn="just" fontAlgn="base">
              <a:buNone/>
            </a:pPr>
            <a:r>
              <a:rPr lang="en-US" b="0" i="0" dirty="0">
                <a:solidFill>
                  <a:srgbClr val="222222"/>
                </a:solidFill>
                <a:effectLst/>
              </a:rPr>
              <a:t>Find the perfect fit for every position with the right employee as determined by the data that comes from benchmarking.</a:t>
            </a:r>
          </a:p>
          <a:p>
            <a:pPr marL="0" indent="0" algn="just" fontAlgn="base">
              <a:buNone/>
            </a:pPr>
            <a:r>
              <a:rPr lang="pl-PL" b="1" i="0" dirty="0">
                <a:solidFill>
                  <a:srgbClr val="111111"/>
                </a:solidFill>
                <a:effectLst/>
              </a:rPr>
              <a:t>3. </a:t>
            </a:r>
            <a:r>
              <a:rPr lang="en-US" b="1" i="0" dirty="0">
                <a:solidFill>
                  <a:srgbClr val="111111"/>
                </a:solidFill>
                <a:effectLst/>
              </a:rPr>
              <a:t>Promote Productivity</a:t>
            </a:r>
          </a:p>
          <a:p>
            <a:pPr marL="0" indent="0" algn="just" fontAlgn="base">
              <a:buNone/>
            </a:pPr>
            <a:r>
              <a:rPr lang="en-US" b="0" i="0" dirty="0">
                <a:solidFill>
                  <a:srgbClr val="222222"/>
                </a:solidFill>
                <a:effectLst/>
              </a:rPr>
              <a:t>Assessments give your team a shared language and understanding of each other’s behavior, which cuts down on misunderstandings and conflict.</a:t>
            </a:r>
          </a:p>
          <a:p>
            <a:pPr marL="0" indent="0" algn="just" fontAlgn="base">
              <a:buNone/>
            </a:pPr>
            <a:r>
              <a:rPr lang="pl-PL" b="1" i="0" dirty="0">
                <a:solidFill>
                  <a:srgbClr val="111111"/>
                </a:solidFill>
                <a:effectLst/>
              </a:rPr>
              <a:t>4. </a:t>
            </a:r>
            <a:r>
              <a:rPr lang="en-US" b="1" i="0" dirty="0">
                <a:solidFill>
                  <a:srgbClr val="111111"/>
                </a:solidFill>
                <a:effectLst/>
              </a:rPr>
              <a:t>Advance Workplace Engagement</a:t>
            </a:r>
          </a:p>
          <a:p>
            <a:pPr marL="0" indent="0" algn="just" fontAlgn="base">
              <a:buNone/>
            </a:pPr>
            <a:r>
              <a:rPr lang="en-US" b="0" i="0" dirty="0">
                <a:solidFill>
                  <a:srgbClr val="222222"/>
                </a:solidFill>
                <a:effectLst/>
              </a:rPr>
              <a:t>When you invest in your organization, they will invest in their work. When employees are truly understood in their workplace, engagement increases.</a:t>
            </a:r>
          </a:p>
          <a:p>
            <a:pPr marL="0" indent="0" algn="just" fontAlgn="base">
              <a:buNone/>
            </a:pPr>
            <a:r>
              <a:rPr lang="pl-PL" b="1" i="0" dirty="0">
                <a:solidFill>
                  <a:srgbClr val="111111"/>
                </a:solidFill>
                <a:effectLst/>
              </a:rPr>
              <a:t>5. </a:t>
            </a:r>
            <a:r>
              <a:rPr lang="en-US" b="1" i="0" dirty="0">
                <a:solidFill>
                  <a:srgbClr val="111111"/>
                </a:solidFill>
                <a:effectLst/>
              </a:rPr>
              <a:t>Reduce Destructive Stress</a:t>
            </a:r>
          </a:p>
          <a:p>
            <a:pPr marL="0" indent="0" algn="just" fontAlgn="base">
              <a:buNone/>
            </a:pPr>
            <a:r>
              <a:rPr lang="en-US" b="0" i="0" dirty="0">
                <a:solidFill>
                  <a:srgbClr val="222222"/>
                </a:solidFill>
                <a:effectLst/>
              </a:rPr>
              <a:t>Stress affects physical and mental health as well as engagement and productivity. By increasing understanding of the self and of others, conflicts can be prevented before they start.</a:t>
            </a:r>
          </a:p>
          <a:p>
            <a:endParaRPr lang="en-GB" dirty="0"/>
          </a:p>
        </p:txBody>
      </p:sp>
    </p:spTree>
    <p:extLst>
      <p:ext uri="{BB962C8B-B14F-4D97-AF65-F5344CB8AC3E}">
        <p14:creationId xmlns:p14="http://schemas.microsoft.com/office/powerpoint/2010/main" val="3620193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Symbol zastępczy zawartości 4">
            <a:extLst>
              <a:ext uri="{FF2B5EF4-FFF2-40B4-BE49-F238E27FC236}">
                <a16:creationId xmlns:a16="http://schemas.microsoft.com/office/drawing/2014/main" id="{D98F556C-C584-4505-AFC1-10DC13236D21}"/>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15746"/>
          <a:stretch/>
        </p:blipFill>
        <p:spPr>
          <a:xfrm>
            <a:off x="20" y="1282"/>
            <a:ext cx="12191980" cy="6856718"/>
          </a:xfrm>
          <a:prstGeom prst="rect">
            <a:avLst/>
          </a:prstGeom>
        </p:spPr>
      </p:pic>
    </p:spTree>
    <p:extLst>
      <p:ext uri="{BB962C8B-B14F-4D97-AF65-F5344CB8AC3E}">
        <p14:creationId xmlns:p14="http://schemas.microsoft.com/office/powerpoint/2010/main" val="593239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Symbol zastępczy zawartości 7">
            <a:extLst>
              <a:ext uri="{FF2B5EF4-FFF2-40B4-BE49-F238E27FC236}">
                <a16:creationId xmlns:a16="http://schemas.microsoft.com/office/drawing/2014/main" id="{E1325DB8-218D-4C0F-AF70-B19DEE2BC3B2}"/>
              </a:ext>
            </a:extLst>
          </p:cNvPr>
          <p:cNvGraphicFramePr>
            <a:graphicFrameLocks noGrp="1"/>
          </p:cNvGraphicFramePr>
          <p:nvPr>
            <p:ph idx="1"/>
            <p:extLst>
              <p:ext uri="{D42A27DB-BD31-4B8C-83A1-F6EECF244321}">
                <p14:modId xmlns:p14="http://schemas.microsoft.com/office/powerpoint/2010/main" val="2759218481"/>
              </p:ext>
            </p:extLst>
          </p:nvPr>
        </p:nvGraphicFramePr>
        <p:xfrm>
          <a:off x="-1" y="723481"/>
          <a:ext cx="12078119" cy="57693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63204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9D76CCF-2D92-48A8-A8F1-79A758A65C04}"/>
              </a:ext>
            </a:extLst>
          </p:cNvPr>
          <p:cNvSpPr>
            <a:spLocks noGrp="1"/>
          </p:cNvSpPr>
          <p:nvPr>
            <p:ph type="title"/>
          </p:nvPr>
        </p:nvSpPr>
        <p:spPr>
          <a:xfrm>
            <a:off x="630936" y="640080"/>
            <a:ext cx="4818888" cy="1481328"/>
          </a:xfrm>
        </p:spPr>
        <p:txBody>
          <a:bodyPr anchor="b">
            <a:normAutofit/>
          </a:bodyPr>
          <a:lstStyle/>
          <a:p>
            <a:r>
              <a:rPr lang="pl-PL" sz="5400"/>
              <a:t>OBSERVATION</a:t>
            </a:r>
            <a:endParaRPr lang="en-GB" sz="5400"/>
          </a:p>
        </p:txBody>
      </p:sp>
      <p:sp>
        <p:nvSpPr>
          <p:cNvPr id="13"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06E7E35A-6C99-4345-ABE6-C12385DF92D5}"/>
              </a:ext>
            </a:extLst>
          </p:cNvPr>
          <p:cNvSpPr>
            <a:spLocks noGrp="1"/>
          </p:cNvSpPr>
          <p:nvPr>
            <p:ph idx="1"/>
          </p:nvPr>
        </p:nvSpPr>
        <p:spPr>
          <a:xfrm>
            <a:off x="100484" y="2660904"/>
            <a:ext cx="5908430" cy="4197096"/>
          </a:xfrm>
        </p:spPr>
        <p:txBody>
          <a:bodyPr anchor="t">
            <a:normAutofit fontScale="92500" lnSpcReduction="10000"/>
          </a:bodyPr>
          <a:lstStyle/>
          <a:p>
            <a:r>
              <a:rPr lang="en-US" sz="1800" b="0" i="0" dirty="0">
                <a:effectLst/>
              </a:rPr>
              <a:t>The assessor literally looks over the employee’s shoulder, </a:t>
            </a:r>
            <a:r>
              <a:rPr lang="en-US" sz="1800" b="1" i="0" dirty="0">
                <a:effectLst/>
              </a:rPr>
              <a:t>observing how they perform their daily tasks</a:t>
            </a:r>
            <a:r>
              <a:rPr lang="en-US" sz="1800" b="0" i="0" dirty="0">
                <a:effectLst/>
              </a:rPr>
              <a:t>. It is </a:t>
            </a:r>
            <a:r>
              <a:rPr lang="en-US" sz="1800" b="1" i="0" dirty="0">
                <a:effectLst/>
              </a:rPr>
              <a:t>one of the most direct means of determining competency</a:t>
            </a:r>
            <a:r>
              <a:rPr lang="en-US" sz="1800" b="0" i="0" dirty="0">
                <a:effectLst/>
              </a:rPr>
              <a:t>, because unlike a simulation, actual workplace resources and facilities are being used. It is also </a:t>
            </a:r>
            <a:r>
              <a:rPr lang="en-US" sz="1800" b="1" i="0" u="sng" dirty="0">
                <a:effectLst/>
              </a:rPr>
              <a:t>one of the most cost-effective methods</a:t>
            </a:r>
            <a:r>
              <a:rPr lang="en-US" sz="1800" b="0" i="0" dirty="0">
                <a:effectLst/>
              </a:rPr>
              <a:t>, as workflow is not being interrupted.</a:t>
            </a:r>
            <a:endParaRPr lang="pl-PL" sz="1800" b="0" i="0" dirty="0">
              <a:effectLst/>
            </a:endParaRPr>
          </a:p>
          <a:p>
            <a:r>
              <a:rPr lang="en-US" sz="1800" b="0" i="0" dirty="0">
                <a:effectLst/>
              </a:rPr>
              <a:t>One possible disadvantage of this method is the fact </a:t>
            </a:r>
            <a:r>
              <a:rPr lang="en-US" sz="1800" b="1" i="0" dirty="0">
                <a:effectLst/>
              </a:rPr>
              <a:t>that the employee is aware they are being observed</a:t>
            </a:r>
            <a:r>
              <a:rPr lang="en-US" sz="1800" b="0" i="0" dirty="0">
                <a:effectLst/>
              </a:rPr>
              <a:t>. This may intimidate them and detract them from their performance, or it may cause them to behave in the way they think the assessor would want them to, instead of how they would normally do things. </a:t>
            </a:r>
            <a:endParaRPr lang="pl-PL" sz="1800" b="0" i="0" dirty="0">
              <a:effectLst/>
            </a:endParaRPr>
          </a:p>
          <a:p>
            <a:r>
              <a:rPr lang="en-US" sz="1800" b="0" i="0" dirty="0">
                <a:effectLst/>
              </a:rPr>
              <a:t>One way to overcome this would be to perform the observations over time, so that </a:t>
            </a:r>
            <a:r>
              <a:rPr lang="en-US" sz="1800" b="1" i="0" dirty="0">
                <a:effectLst/>
              </a:rPr>
              <a:t>the employee becomes used to observation and begins to behave naturally again</a:t>
            </a:r>
            <a:r>
              <a:rPr lang="en-US" sz="1800" b="0" i="0" dirty="0">
                <a:effectLst/>
              </a:rPr>
              <a:t>. Another method would be to inform them of the reason behind the assessment and allay any fears they may have that it is in any way personal or negative in nature</a:t>
            </a:r>
            <a:r>
              <a:rPr lang="pl-PL" sz="1800" b="0" i="0" dirty="0">
                <a:effectLst/>
              </a:rPr>
              <a:t>.</a:t>
            </a:r>
            <a:endParaRPr lang="en-GB" sz="1800" dirty="0"/>
          </a:p>
        </p:txBody>
      </p:sp>
      <p:pic>
        <p:nvPicPr>
          <p:cNvPr id="5" name="Obraz 4" descr="Obraz zawierający akcesorium&#10;&#10;Opis wygenerowany automatycznie">
            <a:extLst>
              <a:ext uri="{FF2B5EF4-FFF2-40B4-BE49-F238E27FC236}">
                <a16:creationId xmlns:a16="http://schemas.microsoft.com/office/drawing/2014/main" id="{9DDC6B68-6556-4717-86D0-88836DC9CF8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099048" y="1381887"/>
            <a:ext cx="5458968" cy="4094226"/>
          </a:xfrm>
          <a:prstGeom prst="rect">
            <a:avLst/>
          </a:prstGeom>
        </p:spPr>
      </p:pic>
      <p:sp>
        <p:nvSpPr>
          <p:cNvPr id="6" name="pole tekstowe 5">
            <a:extLst>
              <a:ext uri="{FF2B5EF4-FFF2-40B4-BE49-F238E27FC236}">
                <a16:creationId xmlns:a16="http://schemas.microsoft.com/office/drawing/2014/main" id="{C56E193A-116E-4C3C-B8F7-02ECA0275268}"/>
              </a:ext>
            </a:extLst>
          </p:cNvPr>
          <p:cNvSpPr txBox="1"/>
          <p:nvPr/>
        </p:nvSpPr>
        <p:spPr>
          <a:xfrm>
            <a:off x="9321506" y="5276058"/>
            <a:ext cx="2236510"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3" tooltip="https://marcocardinale.blogspot.com/2014/07/tips-for-job-applicants.html">
                  <a:extLst>
                    <a:ext uri="{A12FA001-AC4F-418D-AE19-62706E023703}">
                      <ahyp:hlinkClr xmlns:ahyp="http://schemas.microsoft.com/office/drawing/2018/hyperlinkcolor" val="tx"/>
                    </a:ext>
                  </a:extLst>
                </a:hlinkClick>
              </a:rPr>
              <a:t>To zdjęcie</a:t>
            </a:r>
            <a:r>
              <a:rPr lang="en-GB" sz="700">
                <a:solidFill>
                  <a:srgbClr val="FFFFFF"/>
                </a:solidFill>
              </a:rPr>
              <a:t>, autor: Nieznany autor, licencja: </a:t>
            </a:r>
            <a:r>
              <a:rPr lang="en-GB" sz="700">
                <a:solidFill>
                  <a:srgbClr val="FFFFFF"/>
                </a:solidFill>
                <a:hlinkClick r:id="rId4" tooltip="https://creativecommons.org/licenses/by-nc-nd/3.0/">
                  <a:extLst>
                    <a:ext uri="{A12FA001-AC4F-418D-AE19-62706E023703}">
                      <ahyp:hlinkClr xmlns:ahyp="http://schemas.microsoft.com/office/drawing/2018/hyperlinkcolor" val="tx"/>
                    </a:ext>
                  </a:extLst>
                </a:hlinkClick>
              </a:rPr>
              <a:t>CC BY-NC-ND</a:t>
            </a:r>
            <a:endParaRPr lang="en-GB" sz="700">
              <a:solidFill>
                <a:srgbClr val="FFFFFF"/>
              </a:solidFill>
            </a:endParaRPr>
          </a:p>
        </p:txBody>
      </p:sp>
    </p:spTree>
    <p:extLst>
      <p:ext uri="{BB962C8B-B14F-4D97-AF65-F5344CB8AC3E}">
        <p14:creationId xmlns:p14="http://schemas.microsoft.com/office/powerpoint/2010/main" val="3027315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D456DDA-3F4F-4D8E-8AE2-A71C35CA39F6}"/>
              </a:ext>
            </a:extLst>
          </p:cNvPr>
          <p:cNvSpPr>
            <a:spLocks noGrp="1"/>
          </p:cNvSpPr>
          <p:nvPr>
            <p:ph type="title"/>
          </p:nvPr>
        </p:nvSpPr>
        <p:spPr>
          <a:xfrm>
            <a:off x="630936" y="640080"/>
            <a:ext cx="4818888" cy="1481328"/>
          </a:xfrm>
        </p:spPr>
        <p:txBody>
          <a:bodyPr anchor="b">
            <a:normAutofit/>
          </a:bodyPr>
          <a:lstStyle/>
          <a:p>
            <a:r>
              <a:rPr lang="pl-PL" sz="5400"/>
              <a:t>SIMULATION</a:t>
            </a:r>
            <a:endParaRPr lang="en-GB" sz="5400"/>
          </a:p>
        </p:txBody>
      </p:sp>
      <p:sp>
        <p:nvSpPr>
          <p:cNvPr id="28"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2D659D0C-2AAE-4B36-AFB5-84FA3F53928E}"/>
              </a:ext>
            </a:extLst>
          </p:cNvPr>
          <p:cNvSpPr>
            <a:spLocks noGrp="1"/>
          </p:cNvSpPr>
          <p:nvPr>
            <p:ph idx="1"/>
          </p:nvPr>
        </p:nvSpPr>
        <p:spPr>
          <a:xfrm>
            <a:off x="630936" y="2660904"/>
            <a:ext cx="4818888" cy="3547872"/>
          </a:xfrm>
        </p:spPr>
        <p:txBody>
          <a:bodyPr anchor="t">
            <a:normAutofit/>
          </a:bodyPr>
          <a:lstStyle/>
          <a:p>
            <a:r>
              <a:rPr lang="en-US" sz="1700" b="0" i="0">
                <a:effectLst/>
              </a:rPr>
              <a:t>This is where </a:t>
            </a:r>
            <a:r>
              <a:rPr lang="en-US" sz="1700" b="1" i="0">
                <a:effectLst/>
              </a:rPr>
              <a:t>a workplace is simulated in a classroom or workshop environment</a:t>
            </a:r>
            <a:r>
              <a:rPr lang="en-US" sz="1700" b="0" i="0">
                <a:effectLst/>
              </a:rPr>
              <a:t>. It can involve hands-on tasks if the employees are being assessed for their technical skills, or role playing if assessing those from a corporate environment. Simulation is particularly useful </a:t>
            </a:r>
            <a:r>
              <a:rPr lang="en-US" sz="1700" b="1" i="0">
                <a:effectLst/>
              </a:rPr>
              <a:t>for testing behaviour in emergency situations that don’t normally happen in the employee’s day-to-day environment</a:t>
            </a:r>
            <a:r>
              <a:rPr lang="en-US" sz="1700" b="0" i="0">
                <a:effectLst/>
              </a:rPr>
              <a:t>.</a:t>
            </a:r>
          </a:p>
          <a:p>
            <a:r>
              <a:rPr lang="en-US" sz="1700" b="0" i="0">
                <a:effectLst/>
              </a:rPr>
              <a:t>The main disadvantage of this method of assessment is that everyone is aware they are being assessed, which </a:t>
            </a:r>
            <a:r>
              <a:rPr lang="en-US" sz="1700" b="1" i="0">
                <a:effectLst/>
              </a:rPr>
              <a:t>can affect their behaviour</a:t>
            </a:r>
            <a:r>
              <a:rPr lang="en-US" sz="1700" b="0" i="0">
                <a:effectLst/>
              </a:rPr>
              <a:t>. Because it is simulated, </a:t>
            </a:r>
            <a:r>
              <a:rPr lang="en-US" sz="1700" b="1" i="0">
                <a:effectLst/>
              </a:rPr>
              <a:t>it can also never give as true a picture as the real thing</a:t>
            </a:r>
            <a:r>
              <a:rPr lang="en-US" sz="1700" b="0" i="0">
                <a:effectLst/>
              </a:rPr>
              <a:t>.</a:t>
            </a:r>
          </a:p>
          <a:p>
            <a:endParaRPr lang="en-GB" sz="1700"/>
          </a:p>
        </p:txBody>
      </p:sp>
      <p:pic>
        <p:nvPicPr>
          <p:cNvPr id="14" name="Picture 2" descr="Symulacja biznesowa – dla zawziętych - EduBroker">
            <a:extLst>
              <a:ext uri="{FF2B5EF4-FFF2-40B4-BE49-F238E27FC236}">
                <a16:creationId xmlns:a16="http://schemas.microsoft.com/office/drawing/2014/main" id="{144D7FBA-1A0A-4AA7-AE3D-1493EDC459B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716753" y="1810138"/>
            <a:ext cx="6208318" cy="42992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6597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C901CFE-B692-4735-B5BD-EC0E052DC095}"/>
              </a:ext>
            </a:extLst>
          </p:cNvPr>
          <p:cNvSpPr>
            <a:spLocks noGrp="1"/>
          </p:cNvSpPr>
          <p:nvPr>
            <p:ph type="title"/>
          </p:nvPr>
        </p:nvSpPr>
        <p:spPr>
          <a:xfrm>
            <a:off x="630936" y="640080"/>
            <a:ext cx="4818888" cy="1481328"/>
          </a:xfrm>
        </p:spPr>
        <p:txBody>
          <a:bodyPr anchor="b">
            <a:normAutofit/>
          </a:bodyPr>
          <a:lstStyle/>
          <a:p>
            <a:r>
              <a:rPr lang="pl-PL" sz="5400"/>
              <a:t>QUESTIONING</a:t>
            </a:r>
            <a:endParaRPr lang="en-GB" sz="5400"/>
          </a:p>
        </p:txBody>
      </p:sp>
      <p:sp>
        <p:nvSpPr>
          <p:cNvPr id="13"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216E9EEA-E422-4ED1-AA27-81A16D037635}"/>
              </a:ext>
            </a:extLst>
          </p:cNvPr>
          <p:cNvSpPr>
            <a:spLocks noGrp="1"/>
          </p:cNvSpPr>
          <p:nvPr>
            <p:ph idx="1"/>
          </p:nvPr>
        </p:nvSpPr>
        <p:spPr>
          <a:xfrm>
            <a:off x="100484" y="2660904"/>
            <a:ext cx="5717512" cy="4178808"/>
          </a:xfrm>
        </p:spPr>
        <p:txBody>
          <a:bodyPr anchor="t">
            <a:normAutofit lnSpcReduction="10000"/>
          </a:bodyPr>
          <a:lstStyle/>
          <a:p>
            <a:r>
              <a:rPr lang="en-US" sz="1800" b="0" i="0" dirty="0">
                <a:effectLst/>
              </a:rPr>
              <a:t>This can take </a:t>
            </a:r>
            <a:r>
              <a:rPr lang="en-US" sz="1800" b="1" i="0" dirty="0">
                <a:effectLst/>
              </a:rPr>
              <a:t>the form of an interview or a series of casual conversations</a:t>
            </a:r>
            <a:r>
              <a:rPr lang="en-US" sz="1800" b="0" i="0" dirty="0">
                <a:effectLst/>
              </a:rPr>
              <a:t>, and because it is oral, it does not disadvantage employees with reading or writing abilities. Here, the assessor asks in-depth questions about the employee’s perceptions of their role, their goals for the future, and things they would improve in the workplace. It can be a useful means of not only assessing the employee but </a:t>
            </a:r>
            <a:r>
              <a:rPr lang="en-US" sz="1800" b="1" i="0" u="sng" dirty="0">
                <a:effectLst/>
              </a:rPr>
              <a:t>also providing valuable information for the </a:t>
            </a:r>
            <a:r>
              <a:rPr lang="en-US" sz="1800" b="1" i="0" u="sng" dirty="0" err="1">
                <a:effectLst/>
              </a:rPr>
              <a:t>organisation</a:t>
            </a:r>
            <a:r>
              <a:rPr lang="en-US" sz="1800" b="1" i="0" u="sng" dirty="0">
                <a:effectLst/>
              </a:rPr>
              <a:t> that may not otherwise have been available</a:t>
            </a:r>
            <a:r>
              <a:rPr lang="en-US" sz="1800" b="0" i="0" dirty="0">
                <a:effectLst/>
              </a:rPr>
              <a:t>.</a:t>
            </a:r>
          </a:p>
          <a:p>
            <a:r>
              <a:rPr lang="en-US" sz="1800" b="0" i="0" dirty="0">
                <a:effectLst/>
              </a:rPr>
              <a:t>One drawback is that </a:t>
            </a:r>
            <a:r>
              <a:rPr lang="en-US" sz="1800" b="1" i="0" dirty="0">
                <a:effectLst/>
              </a:rPr>
              <a:t>the success of this form of assessment is entirely dependent on the style and communication skills of the assessor</a:t>
            </a:r>
            <a:r>
              <a:rPr lang="en-US" sz="1800" b="0" i="0" dirty="0">
                <a:effectLst/>
              </a:rPr>
              <a:t>. If there is no rapport between the assessor and the subject, useful information may be thin on the ground. One way to overcome this would be to conduct such sessions in a group environment rather than one-on-one, so that the employee has the support of their peers.</a:t>
            </a:r>
          </a:p>
        </p:txBody>
      </p:sp>
      <p:pic>
        <p:nvPicPr>
          <p:cNvPr id="5" name="Obraz 4">
            <a:extLst>
              <a:ext uri="{FF2B5EF4-FFF2-40B4-BE49-F238E27FC236}">
                <a16:creationId xmlns:a16="http://schemas.microsoft.com/office/drawing/2014/main" id="{007A7E40-1768-4441-9027-7909E5C6343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465040" y="640080"/>
            <a:ext cx="4726983" cy="5577840"/>
          </a:xfrm>
          <a:prstGeom prst="rect">
            <a:avLst/>
          </a:prstGeom>
        </p:spPr>
      </p:pic>
      <p:sp>
        <p:nvSpPr>
          <p:cNvPr id="6" name="pole tekstowe 5">
            <a:extLst>
              <a:ext uri="{FF2B5EF4-FFF2-40B4-BE49-F238E27FC236}">
                <a16:creationId xmlns:a16="http://schemas.microsoft.com/office/drawing/2014/main" id="{72ECB144-94E3-4539-97A0-5A0982AB8904}"/>
              </a:ext>
            </a:extLst>
          </p:cNvPr>
          <p:cNvSpPr txBox="1"/>
          <p:nvPr/>
        </p:nvSpPr>
        <p:spPr>
          <a:xfrm>
            <a:off x="8955513" y="6017865"/>
            <a:ext cx="2236510"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3" tooltip="https://www.aliem.com/article-review-use-of-effective/">
                  <a:extLst>
                    <a:ext uri="{A12FA001-AC4F-418D-AE19-62706E023703}">
                      <ahyp:hlinkClr xmlns:ahyp="http://schemas.microsoft.com/office/drawing/2018/hyperlinkcolor" val="tx"/>
                    </a:ext>
                  </a:extLst>
                </a:hlinkClick>
              </a:rPr>
              <a:t>To zdjęcie</a:t>
            </a:r>
            <a:r>
              <a:rPr lang="en-GB" sz="700">
                <a:solidFill>
                  <a:srgbClr val="FFFFFF"/>
                </a:solidFill>
              </a:rPr>
              <a:t>, autor: Nieznany autor, licencja: </a:t>
            </a:r>
            <a:r>
              <a:rPr lang="en-GB" sz="700">
                <a:solidFill>
                  <a:srgbClr val="FFFFFF"/>
                </a:solidFill>
                <a:hlinkClick r:id="rId4" tooltip="https://creativecommons.org/licenses/by-nc-nd/3.0/">
                  <a:extLst>
                    <a:ext uri="{A12FA001-AC4F-418D-AE19-62706E023703}">
                      <ahyp:hlinkClr xmlns:ahyp="http://schemas.microsoft.com/office/drawing/2018/hyperlinkcolor" val="tx"/>
                    </a:ext>
                  </a:extLst>
                </a:hlinkClick>
              </a:rPr>
              <a:t>CC BY-NC-ND</a:t>
            </a:r>
            <a:endParaRPr lang="en-GB" sz="700">
              <a:solidFill>
                <a:srgbClr val="FFFFFF"/>
              </a:solidFill>
            </a:endParaRPr>
          </a:p>
        </p:txBody>
      </p:sp>
    </p:spTree>
    <p:extLst>
      <p:ext uri="{BB962C8B-B14F-4D97-AF65-F5344CB8AC3E}">
        <p14:creationId xmlns:p14="http://schemas.microsoft.com/office/powerpoint/2010/main" val="36662813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9">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D28C600-5DD8-4457-A2E6-F0ED41B53A2F}"/>
              </a:ext>
            </a:extLst>
          </p:cNvPr>
          <p:cNvSpPr>
            <a:spLocks noGrp="1"/>
          </p:cNvSpPr>
          <p:nvPr>
            <p:ph type="title"/>
          </p:nvPr>
        </p:nvSpPr>
        <p:spPr>
          <a:xfrm>
            <a:off x="630936" y="640080"/>
            <a:ext cx="4818888" cy="1481328"/>
          </a:xfrm>
        </p:spPr>
        <p:txBody>
          <a:bodyPr anchor="b">
            <a:normAutofit/>
          </a:bodyPr>
          <a:lstStyle/>
          <a:p>
            <a:r>
              <a:rPr lang="pl-PL" sz="5400" dirty="0"/>
              <a:t>TESTING</a:t>
            </a:r>
            <a:endParaRPr lang="en-GB" sz="5400" dirty="0"/>
          </a:p>
        </p:txBody>
      </p:sp>
      <p:sp>
        <p:nvSpPr>
          <p:cNvPr id="25"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48D85E49-3D6A-4EEC-8345-0E65D1FA6AAA}"/>
              </a:ext>
            </a:extLst>
          </p:cNvPr>
          <p:cNvSpPr>
            <a:spLocks noGrp="1"/>
          </p:cNvSpPr>
          <p:nvPr>
            <p:ph idx="1"/>
          </p:nvPr>
        </p:nvSpPr>
        <p:spPr>
          <a:xfrm>
            <a:off x="80387" y="2564916"/>
            <a:ext cx="5868237" cy="4119046"/>
          </a:xfrm>
        </p:spPr>
        <p:txBody>
          <a:bodyPr anchor="t">
            <a:normAutofit lnSpcReduction="10000"/>
          </a:bodyPr>
          <a:lstStyle/>
          <a:p>
            <a:r>
              <a:rPr lang="en-US" sz="1800" b="0" i="0" dirty="0">
                <a:effectLst/>
              </a:rPr>
              <a:t>This is a method that most employees would be familiar with, and it can provide extensive information on their knowledge and experience. </a:t>
            </a:r>
            <a:r>
              <a:rPr lang="en-US" sz="1800" b="1" i="0" u="sng" dirty="0">
                <a:effectLst/>
              </a:rPr>
              <a:t>The assessor sets a test, ideally involving a combination of theory and practical tasks, and marks the employee(s) </a:t>
            </a:r>
            <a:r>
              <a:rPr lang="en-US" sz="1800" b="0" i="0" dirty="0">
                <a:effectLst/>
              </a:rPr>
              <a:t>according to a predetermined yardstick.</a:t>
            </a:r>
          </a:p>
          <a:p>
            <a:r>
              <a:rPr lang="en-US" sz="1800" b="0" i="0" dirty="0">
                <a:effectLst/>
              </a:rPr>
              <a:t>The main disadvantage of this method is the same as in any exam environment: the fact that some people do better than others under this kind of pressure. It also may not give a true indication of an employee’s abilities due to its limited nature.</a:t>
            </a:r>
          </a:p>
          <a:p>
            <a:r>
              <a:rPr lang="en-US" sz="1800" b="0" i="0" dirty="0">
                <a:effectLst/>
              </a:rPr>
              <a:t>While these methods of assessment all have validity, the most effective kind of workplace skills assessment is a blended learning solution. This is one that combines elements from a number of different assessment methods to create a more complete picture of an employee’s overall skill set.</a:t>
            </a:r>
          </a:p>
          <a:p>
            <a:endParaRPr lang="en-GB" sz="1200" dirty="0"/>
          </a:p>
        </p:txBody>
      </p:sp>
      <p:pic>
        <p:nvPicPr>
          <p:cNvPr id="14" name="Obraz 13" descr="Obraz zawierający tekst, przybór do pisania, stacjonarne, ołówek&#10;&#10;Opis wygenerowany automatycznie">
            <a:extLst>
              <a:ext uri="{FF2B5EF4-FFF2-40B4-BE49-F238E27FC236}">
                <a16:creationId xmlns:a16="http://schemas.microsoft.com/office/drawing/2014/main" id="{F3E25073-DC3B-45B8-84CE-80DBBC12B2E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099048" y="1607070"/>
            <a:ext cx="5458968" cy="3643860"/>
          </a:xfrm>
          <a:prstGeom prst="rect">
            <a:avLst/>
          </a:prstGeom>
        </p:spPr>
      </p:pic>
      <p:sp>
        <p:nvSpPr>
          <p:cNvPr id="15" name="pole tekstowe 14">
            <a:extLst>
              <a:ext uri="{FF2B5EF4-FFF2-40B4-BE49-F238E27FC236}">
                <a16:creationId xmlns:a16="http://schemas.microsoft.com/office/drawing/2014/main" id="{633436E4-881D-4AD5-A570-5E2F81E32B31}"/>
              </a:ext>
            </a:extLst>
          </p:cNvPr>
          <p:cNvSpPr txBox="1"/>
          <p:nvPr/>
        </p:nvSpPr>
        <p:spPr>
          <a:xfrm>
            <a:off x="9594017" y="5050875"/>
            <a:ext cx="1963999"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3" tooltip="https://rincondelemprendedor.es/top-10-mejores-test-del-emprendedor/">
                  <a:extLst>
                    <a:ext uri="{A12FA001-AC4F-418D-AE19-62706E023703}">
                      <ahyp:hlinkClr xmlns:ahyp="http://schemas.microsoft.com/office/drawing/2018/hyperlinkcolor" val="tx"/>
                    </a:ext>
                  </a:extLst>
                </a:hlinkClick>
              </a:rPr>
              <a:t>To zdjęcie</a:t>
            </a:r>
            <a:r>
              <a:rPr lang="en-GB" sz="700">
                <a:solidFill>
                  <a:srgbClr val="FFFFFF"/>
                </a:solidFill>
              </a:rPr>
              <a:t>, autor: Nieznany autor, licencja: </a:t>
            </a:r>
            <a:r>
              <a:rPr lang="en-GB" sz="700">
                <a:solidFill>
                  <a:srgbClr val="FFFFFF"/>
                </a:solidFill>
                <a:hlinkClick r:id="rId4" tooltip="https://creativecommons.org/licenses/by/3.0/">
                  <a:extLst>
                    <a:ext uri="{A12FA001-AC4F-418D-AE19-62706E023703}">
                      <ahyp:hlinkClr xmlns:ahyp="http://schemas.microsoft.com/office/drawing/2018/hyperlinkcolor" val="tx"/>
                    </a:ext>
                  </a:extLst>
                </a:hlinkClick>
              </a:rPr>
              <a:t>CC BY</a:t>
            </a:r>
            <a:endParaRPr lang="en-GB" sz="700">
              <a:solidFill>
                <a:srgbClr val="FFFFFF"/>
              </a:solidFill>
            </a:endParaRPr>
          </a:p>
        </p:txBody>
      </p:sp>
    </p:spTree>
    <p:extLst>
      <p:ext uri="{BB962C8B-B14F-4D97-AF65-F5344CB8AC3E}">
        <p14:creationId xmlns:p14="http://schemas.microsoft.com/office/powerpoint/2010/main" val="326968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962FBB-E109-4197-8D45-0366A3777A36}"/>
              </a:ext>
            </a:extLst>
          </p:cNvPr>
          <p:cNvSpPr>
            <a:spLocks noGrp="1"/>
          </p:cNvSpPr>
          <p:nvPr>
            <p:ph type="title"/>
          </p:nvPr>
        </p:nvSpPr>
        <p:spPr/>
        <p:txBody>
          <a:bodyPr>
            <a:normAutofit/>
          </a:bodyPr>
          <a:lstStyle/>
          <a:p>
            <a:pPr algn="just"/>
            <a:r>
              <a:rPr lang="en-US" b="1" i="0" dirty="0">
                <a:solidFill>
                  <a:srgbClr val="2D2D2D"/>
                </a:solidFill>
                <a:effectLst/>
                <a:latin typeface="+mn-lt"/>
              </a:rPr>
              <a:t>Why do companies use skills assessment tests?</a:t>
            </a:r>
            <a:endParaRPr lang="en-GB" dirty="0">
              <a:latin typeface="+mn-lt"/>
            </a:endParaRPr>
          </a:p>
        </p:txBody>
      </p:sp>
      <p:graphicFrame>
        <p:nvGraphicFramePr>
          <p:cNvPr id="4" name="Symbol zastępczy zawartości 3">
            <a:extLst>
              <a:ext uri="{FF2B5EF4-FFF2-40B4-BE49-F238E27FC236}">
                <a16:creationId xmlns:a16="http://schemas.microsoft.com/office/drawing/2014/main" id="{B9165ABF-4632-41A0-A72E-89DADA962143}"/>
              </a:ext>
            </a:extLst>
          </p:cNvPr>
          <p:cNvGraphicFramePr>
            <a:graphicFrameLocks noGrp="1"/>
          </p:cNvGraphicFramePr>
          <p:nvPr>
            <p:ph idx="1"/>
            <p:extLst>
              <p:ext uri="{D42A27DB-BD31-4B8C-83A1-F6EECF244321}">
                <p14:modId xmlns:p14="http://schemas.microsoft.com/office/powerpoint/2010/main" val="60728583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4932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E0FFF3-B402-4C0E-BF60-BA084AB209D2}"/>
              </a:ext>
            </a:extLst>
          </p:cNvPr>
          <p:cNvSpPr>
            <a:spLocks noGrp="1"/>
          </p:cNvSpPr>
          <p:nvPr>
            <p:ph type="title"/>
          </p:nvPr>
        </p:nvSpPr>
        <p:spPr/>
        <p:txBody>
          <a:bodyPr/>
          <a:lstStyle/>
          <a:p>
            <a:pPr algn="ctr"/>
            <a:r>
              <a:rPr lang="en-US" b="1" i="0" dirty="0">
                <a:solidFill>
                  <a:srgbClr val="2D2D2D"/>
                </a:solidFill>
                <a:effectLst/>
                <a:latin typeface="+mn-lt"/>
              </a:rPr>
              <a:t>Types of skills assessment tests</a:t>
            </a:r>
            <a:endParaRPr lang="en-GB" dirty="0">
              <a:latin typeface="+mn-lt"/>
            </a:endParaRPr>
          </a:p>
        </p:txBody>
      </p:sp>
      <p:graphicFrame>
        <p:nvGraphicFramePr>
          <p:cNvPr id="4" name="Symbol zastępczy zawartości 3">
            <a:extLst>
              <a:ext uri="{FF2B5EF4-FFF2-40B4-BE49-F238E27FC236}">
                <a16:creationId xmlns:a16="http://schemas.microsoft.com/office/drawing/2014/main" id="{9D1A5795-9199-41BD-BBFC-E586B2311FFE}"/>
              </a:ext>
            </a:extLst>
          </p:cNvPr>
          <p:cNvGraphicFramePr>
            <a:graphicFrameLocks noGrp="1"/>
          </p:cNvGraphicFramePr>
          <p:nvPr>
            <p:ph idx="1"/>
            <p:extLst>
              <p:ext uri="{D42A27DB-BD31-4B8C-83A1-F6EECF244321}">
                <p14:modId xmlns:p14="http://schemas.microsoft.com/office/powerpoint/2010/main" val="33372399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8526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669F20-B68B-41A6-AB71-984927401EF6}"/>
              </a:ext>
            </a:extLst>
          </p:cNvPr>
          <p:cNvSpPr>
            <a:spLocks noGrp="1"/>
          </p:cNvSpPr>
          <p:nvPr>
            <p:ph type="title"/>
          </p:nvPr>
        </p:nvSpPr>
        <p:spPr/>
        <p:txBody>
          <a:bodyPr>
            <a:noAutofit/>
          </a:bodyPr>
          <a:lstStyle/>
          <a:p>
            <a:r>
              <a:rPr lang="en-US" sz="5400" b="1" i="0" dirty="0">
                <a:solidFill>
                  <a:srgbClr val="000000"/>
                </a:solidFill>
                <a:effectLst/>
                <a:latin typeface="+mn-lt"/>
              </a:rPr>
              <a:t>WHAT IS A WORKPLACE SKILLS ASSESSMENT</a:t>
            </a:r>
            <a:r>
              <a:rPr lang="pl-PL" sz="5400" b="1" i="0" dirty="0">
                <a:solidFill>
                  <a:srgbClr val="000000"/>
                </a:solidFill>
                <a:effectLst/>
                <a:latin typeface="+mn-lt"/>
              </a:rPr>
              <a:t>?</a:t>
            </a:r>
            <a:endParaRPr lang="en-GB" sz="5400" b="1" dirty="0">
              <a:latin typeface="+mn-lt"/>
            </a:endParaRPr>
          </a:p>
        </p:txBody>
      </p:sp>
      <p:sp>
        <p:nvSpPr>
          <p:cNvPr id="3" name="Symbol zastępczy zawartości 2">
            <a:extLst>
              <a:ext uri="{FF2B5EF4-FFF2-40B4-BE49-F238E27FC236}">
                <a16:creationId xmlns:a16="http://schemas.microsoft.com/office/drawing/2014/main" id="{CE23C737-6071-4506-B192-071FC4D51B80}"/>
              </a:ext>
            </a:extLst>
          </p:cNvPr>
          <p:cNvSpPr>
            <a:spLocks noGrp="1"/>
          </p:cNvSpPr>
          <p:nvPr>
            <p:ph idx="1"/>
          </p:nvPr>
        </p:nvSpPr>
        <p:spPr/>
        <p:txBody>
          <a:bodyPr/>
          <a:lstStyle/>
          <a:p>
            <a:pPr marL="0" indent="0" algn="just">
              <a:buNone/>
            </a:pPr>
            <a:endParaRPr lang="pl-PL" b="0" i="0" dirty="0">
              <a:solidFill>
                <a:srgbClr val="000000"/>
              </a:solidFill>
              <a:effectLst/>
            </a:endParaRPr>
          </a:p>
          <a:p>
            <a:pPr marL="0" indent="0" algn="just">
              <a:buNone/>
            </a:pPr>
            <a:endParaRPr lang="pl-PL" dirty="0">
              <a:solidFill>
                <a:srgbClr val="000000"/>
              </a:solidFill>
            </a:endParaRPr>
          </a:p>
          <a:p>
            <a:pPr marL="0" indent="0" algn="just">
              <a:buNone/>
            </a:pPr>
            <a:r>
              <a:rPr lang="en-US" b="0" i="0" dirty="0">
                <a:solidFill>
                  <a:srgbClr val="000000"/>
                </a:solidFill>
                <a:effectLst/>
              </a:rPr>
              <a:t>Assessing an individual’s skills while they are on the job is a valuable way of determining whether they are performing to the required standard, whether further training may be needed, or whether they have skills that can be </a:t>
            </a:r>
            <a:r>
              <a:rPr lang="en-US" b="0" i="0" dirty="0" err="1">
                <a:solidFill>
                  <a:srgbClr val="000000"/>
                </a:solidFill>
                <a:effectLst/>
              </a:rPr>
              <a:t>utilised</a:t>
            </a:r>
            <a:r>
              <a:rPr lang="en-US" b="0" i="0" dirty="0">
                <a:solidFill>
                  <a:srgbClr val="000000"/>
                </a:solidFill>
                <a:effectLst/>
              </a:rPr>
              <a:t> in other areas (such as in future team leadership or managerial capacity).</a:t>
            </a:r>
            <a:endParaRPr lang="pl-PL" b="0" i="0" dirty="0">
              <a:solidFill>
                <a:srgbClr val="000000"/>
              </a:solidFill>
              <a:effectLst/>
            </a:endParaRPr>
          </a:p>
        </p:txBody>
      </p:sp>
    </p:spTree>
    <p:extLst>
      <p:ext uri="{BB962C8B-B14F-4D97-AF65-F5344CB8AC3E}">
        <p14:creationId xmlns:p14="http://schemas.microsoft.com/office/powerpoint/2010/main" val="11481140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C4EEAE-0044-4EFF-A3C7-56E6D933549D}"/>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49C2685E-984D-41E9-9EF4-BB7410649061}"/>
              </a:ext>
            </a:extLst>
          </p:cNvPr>
          <p:cNvSpPr>
            <a:spLocks noGrp="1"/>
          </p:cNvSpPr>
          <p:nvPr>
            <p:ph idx="1"/>
          </p:nvPr>
        </p:nvSpPr>
        <p:spPr/>
        <p:txBody>
          <a:bodyPr/>
          <a:lstStyle/>
          <a:p>
            <a:pPr marL="0" indent="0" algn="just">
              <a:buNone/>
            </a:pPr>
            <a:r>
              <a:rPr lang="en-US" b="1" i="0" dirty="0">
                <a:solidFill>
                  <a:srgbClr val="2D2D2D"/>
                </a:solidFill>
                <a:effectLst/>
              </a:rPr>
              <a:t>Hard skills assessment</a:t>
            </a:r>
          </a:p>
          <a:p>
            <a:pPr marL="0" indent="0" algn="just">
              <a:buNone/>
            </a:pPr>
            <a:r>
              <a:rPr lang="en-US" b="0" i="0" dirty="0">
                <a:solidFill>
                  <a:srgbClr val="2D2D2D"/>
                </a:solidFill>
                <a:effectLst/>
              </a:rPr>
              <a:t>These types of tests </a:t>
            </a:r>
            <a:r>
              <a:rPr lang="en-US" b="1" i="0" dirty="0">
                <a:solidFill>
                  <a:srgbClr val="2D2D2D"/>
                </a:solidFill>
                <a:effectLst/>
              </a:rPr>
              <a:t>are used to measure a person's skills in a specific area</a:t>
            </a:r>
            <a:r>
              <a:rPr lang="en-US" b="0" i="0" dirty="0">
                <a:solidFill>
                  <a:srgbClr val="2D2D2D"/>
                </a:solidFill>
                <a:effectLst/>
              </a:rPr>
              <a:t>, such as software development, math or typing. The results of hard skills testing provide valuable information </a:t>
            </a:r>
            <a:r>
              <a:rPr lang="en-US" b="1" i="0" dirty="0">
                <a:solidFill>
                  <a:srgbClr val="2D2D2D"/>
                </a:solidFill>
                <a:effectLst/>
              </a:rPr>
              <a:t>about the proficiency of candidates when completing frequently performed work activities</a:t>
            </a:r>
            <a:r>
              <a:rPr lang="en-US" b="0" i="0" dirty="0">
                <a:solidFill>
                  <a:srgbClr val="2D2D2D"/>
                </a:solidFill>
                <a:effectLst/>
              </a:rPr>
              <a:t>.</a:t>
            </a:r>
          </a:p>
          <a:p>
            <a:pPr marL="0" indent="0">
              <a:buNone/>
            </a:pPr>
            <a:endParaRPr lang="en-GB" dirty="0"/>
          </a:p>
        </p:txBody>
      </p:sp>
    </p:spTree>
    <p:extLst>
      <p:ext uri="{BB962C8B-B14F-4D97-AF65-F5344CB8AC3E}">
        <p14:creationId xmlns:p14="http://schemas.microsoft.com/office/powerpoint/2010/main" val="22248616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7D9AED-F72A-47A3-A826-B6C276A7D105}"/>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103EE9CB-FD5A-4CFA-B3F7-8D23B483B4B0}"/>
              </a:ext>
            </a:extLst>
          </p:cNvPr>
          <p:cNvSpPr>
            <a:spLocks noGrp="1"/>
          </p:cNvSpPr>
          <p:nvPr>
            <p:ph idx="1"/>
          </p:nvPr>
        </p:nvSpPr>
        <p:spPr/>
        <p:txBody>
          <a:bodyPr/>
          <a:lstStyle/>
          <a:p>
            <a:pPr marL="0" indent="0" algn="just">
              <a:buNone/>
            </a:pPr>
            <a:r>
              <a:rPr lang="en-US" b="1" i="0" dirty="0">
                <a:solidFill>
                  <a:srgbClr val="2D2D2D"/>
                </a:solidFill>
                <a:effectLst/>
              </a:rPr>
              <a:t>Work sample test</a:t>
            </a:r>
          </a:p>
          <a:p>
            <a:pPr marL="0" indent="0" algn="just">
              <a:buNone/>
            </a:pPr>
            <a:r>
              <a:rPr lang="en-US" b="0" i="0" dirty="0">
                <a:solidFill>
                  <a:srgbClr val="2D2D2D"/>
                </a:solidFill>
                <a:effectLst/>
              </a:rPr>
              <a:t>Sometimes referred to as "realistic job previews," work sample tests are designed to resemble </a:t>
            </a:r>
            <a:r>
              <a:rPr lang="en-US" b="1" i="0" dirty="0">
                <a:solidFill>
                  <a:srgbClr val="2D2D2D"/>
                </a:solidFill>
                <a:effectLst/>
              </a:rPr>
              <a:t>certain tasks that employees are expected to perform in their position, such as situational judgment tests, case study presentations and technical coding tests</a:t>
            </a:r>
            <a:r>
              <a:rPr lang="en-US" b="0" i="0" dirty="0">
                <a:solidFill>
                  <a:srgbClr val="2D2D2D"/>
                </a:solidFill>
                <a:effectLst/>
              </a:rPr>
              <a:t>. The results of these assessments are usually </a:t>
            </a:r>
            <a:r>
              <a:rPr lang="en-US" b="1" i="0" dirty="0">
                <a:solidFill>
                  <a:srgbClr val="2D2D2D"/>
                </a:solidFill>
                <a:effectLst/>
              </a:rPr>
              <a:t>indicative of a candidate's actual job performance because of how closely they mimic the actual duties related to the position.</a:t>
            </a:r>
          </a:p>
          <a:p>
            <a:pPr marL="0" indent="0" algn="just">
              <a:buNone/>
            </a:pPr>
            <a:endParaRPr lang="en-GB" dirty="0"/>
          </a:p>
        </p:txBody>
      </p:sp>
    </p:spTree>
    <p:extLst>
      <p:ext uri="{BB962C8B-B14F-4D97-AF65-F5344CB8AC3E}">
        <p14:creationId xmlns:p14="http://schemas.microsoft.com/office/powerpoint/2010/main" val="32938061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772C5D-70B4-4472-9A1A-D7C040B2DFA6}"/>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D859A4BC-2D29-48D5-A989-0D8840491641}"/>
              </a:ext>
            </a:extLst>
          </p:cNvPr>
          <p:cNvSpPr>
            <a:spLocks noGrp="1"/>
          </p:cNvSpPr>
          <p:nvPr>
            <p:ph idx="1"/>
          </p:nvPr>
        </p:nvSpPr>
        <p:spPr/>
        <p:txBody>
          <a:bodyPr/>
          <a:lstStyle/>
          <a:p>
            <a:pPr marL="0" indent="0" algn="just">
              <a:buNone/>
            </a:pPr>
            <a:r>
              <a:rPr lang="en-US" b="1" i="0" dirty="0">
                <a:solidFill>
                  <a:srgbClr val="2D2D2D"/>
                </a:solidFill>
                <a:effectLst/>
              </a:rPr>
              <a:t>Cognitive ability test</a:t>
            </a:r>
          </a:p>
          <a:p>
            <a:pPr marL="0" indent="0" algn="just">
              <a:buNone/>
            </a:pPr>
            <a:r>
              <a:rPr lang="en-US" b="0" i="0" dirty="0">
                <a:solidFill>
                  <a:srgbClr val="2D2D2D"/>
                </a:solidFill>
                <a:effectLst/>
              </a:rPr>
              <a:t>Unlike work sample tests that measure how applicants would perform in expected, everyday situations, </a:t>
            </a:r>
            <a:r>
              <a:rPr lang="en-US" b="1" i="0" dirty="0">
                <a:solidFill>
                  <a:srgbClr val="2D2D2D"/>
                </a:solidFill>
                <a:effectLst/>
              </a:rPr>
              <a:t>cognitive ability tests assess how candidates would perform in more unexpected scenarios</a:t>
            </a:r>
            <a:r>
              <a:rPr lang="en-US" b="0" i="0" dirty="0">
                <a:solidFill>
                  <a:srgbClr val="2D2D2D"/>
                </a:solidFill>
                <a:effectLst/>
              </a:rPr>
              <a:t>. They do this by evaluating </a:t>
            </a:r>
            <a:r>
              <a:rPr lang="en-US" b="1" i="0" dirty="0">
                <a:solidFill>
                  <a:srgbClr val="2D2D2D"/>
                </a:solidFill>
                <a:effectLst/>
              </a:rPr>
              <a:t>a person's ability to think abstractly when using numerical and verbal reasoning skills.</a:t>
            </a:r>
            <a:r>
              <a:rPr lang="en-US" b="0" i="0" dirty="0">
                <a:solidFill>
                  <a:srgbClr val="2D2D2D"/>
                </a:solidFill>
                <a:effectLst/>
              </a:rPr>
              <a:t> Nowadays, </a:t>
            </a:r>
            <a:r>
              <a:rPr lang="en-US" b="1" i="0" dirty="0">
                <a:solidFill>
                  <a:srgbClr val="2D2D2D"/>
                </a:solidFill>
                <a:effectLst/>
              </a:rPr>
              <a:t>game-based assessments</a:t>
            </a:r>
            <a:r>
              <a:rPr lang="en-US" b="0" i="0" dirty="0">
                <a:solidFill>
                  <a:srgbClr val="2D2D2D"/>
                </a:solidFill>
                <a:effectLst/>
              </a:rPr>
              <a:t> are commonly used to measure cognitive ability. The format is more approachable for the candidate and the process is typically much faster than the more traditional cognitive skills tests.</a:t>
            </a:r>
          </a:p>
          <a:p>
            <a:pPr marL="0" indent="0">
              <a:buNone/>
            </a:pPr>
            <a:endParaRPr lang="en-GB" dirty="0"/>
          </a:p>
        </p:txBody>
      </p:sp>
    </p:spTree>
    <p:extLst>
      <p:ext uri="{BB962C8B-B14F-4D97-AF65-F5344CB8AC3E}">
        <p14:creationId xmlns:p14="http://schemas.microsoft.com/office/powerpoint/2010/main" val="746272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422FC7-6FFE-4147-A4BD-2203E0C1470D}"/>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08CFB74E-E810-4462-B873-3317DFA7D4AB}"/>
              </a:ext>
            </a:extLst>
          </p:cNvPr>
          <p:cNvSpPr>
            <a:spLocks noGrp="1"/>
          </p:cNvSpPr>
          <p:nvPr>
            <p:ph idx="1"/>
          </p:nvPr>
        </p:nvSpPr>
        <p:spPr/>
        <p:txBody>
          <a:bodyPr/>
          <a:lstStyle/>
          <a:p>
            <a:pPr marL="0" indent="0" algn="just">
              <a:buNone/>
            </a:pPr>
            <a:r>
              <a:rPr lang="en-US" b="1" i="0" dirty="0">
                <a:solidFill>
                  <a:srgbClr val="2D2D2D"/>
                </a:solidFill>
                <a:effectLst/>
              </a:rPr>
              <a:t>Personality test</a:t>
            </a:r>
          </a:p>
          <a:p>
            <a:pPr marL="0" indent="0" algn="just">
              <a:buNone/>
            </a:pPr>
            <a:r>
              <a:rPr lang="en-US" b="0" i="0" dirty="0">
                <a:solidFill>
                  <a:srgbClr val="2D2D2D"/>
                </a:solidFill>
                <a:effectLst/>
              </a:rPr>
              <a:t>Personality tests </a:t>
            </a:r>
            <a:r>
              <a:rPr lang="en-US" b="1" i="0" dirty="0">
                <a:solidFill>
                  <a:srgbClr val="2D2D2D"/>
                </a:solidFill>
                <a:effectLst/>
              </a:rPr>
              <a:t>measure specific aspects of a candidate's personality</a:t>
            </a:r>
            <a:r>
              <a:rPr lang="en-US" b="0" i="0" dirty="0">
                <a:solidFill>
                  <a:srgbClr val="2D2D2D"/>
                </a:solidFill>
                <a:effectLst/>
              </a:rPr>
              <a:t>, which can be extremely beneficial when hiring someone for a role that requires a particular demeanor. </a:t>
            </a:r>
            <a:r>
              <a:rPr lang="en-US" b="1" i="0" dirty="0">
                <a:solidFill>
                  <a:srgbClr val="FF0000"/>
                </a:solidFill>
                <a:effectLst/>
              </a:rPr>
              <a:t>For example, a highly extroverted person would be a great fit for a role that has a lot of customer interaction, such as sales.</a:t>
            </a:r>
          </a:p>
        </p:txBody>
      </p:sp>
    </p:spTree>
    <p:extLst>
      <p:ext uri="{BB962C8B-B14F-4D97-AF65-F5344CB8AC3E}">
        <p14:creationId xmlns:p14="http://schemas.microsoft.com/office/powerpoint/2010/main" val="36311478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B87536-6D7B-491B-B14B-2D035E8C8817}"/>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393A7748-99D0-47D9-8D7B-69B86A21BBFB}"/>
              </a:ext>
            </a:extLst>
          </p:cNvPr>
          <p:cNvSpPr>
            <a:spLocks noGrp="1"/>
          </p:cNvSpPr>
          <p:nvPr>
            <p:ph idx="1"/>
          </p:nvPr>
        </p:nvSpPr>
        <p:spPr/>
        <p:txBody>
          <a:bodyPr/>
          <a:lstStyle/>
          <a:p>
            <a:pPr marL="0" indent="0" algn="just">
              <a:buNone/>
            </a:pPr>
            <a:r>
              <a:rPr lang="en-US" b="1" i="0" dirty="0">
                <a:solidFill>
                  <a:srgbClr val="2D2D2D"/>
                </a:solidFill>
                <a:effectLst/>
              </a:rPr>
              <a:t>The interview</a:t>
            </a:r>
          </a:p>
          <a:p>
            <a:pPr marL="0" indent="0" algn="just">
              <a:buNone/>
            </a:pPr>
            <a:r>
              <a:rPr lang="en-US" b="0" i="0" dirty="0">
                <a:solidFill>
                  <a:srgbClr val="2D2D2D"/>
                </a:solidFill>
                <a:effectLst/>
              </a:rPr>
              <a:t>When properly executed, interviews can be </a:t>
            </a:r>
            <a:r>
              <a:rPr lang="en-US" b="1" i="0" dirty="0">
                <a:solidFill>
                  <a:srgbClr val="2D2D2D"/>
                </a:solidFill>
                <a:effectLst/>
              </a:rPr>
              <a:t>a great way to assess the hard and soft skills that a candidate possesses</a:t>
            </a:r>
            <a:r>
              <a:rPr lang="en-US" b="0" i="0" dirty="0">
                <a:solidFill>
                  <a:srgbClr val="2D2D2D"/>
                </a:solidFill>
                <a:effectLst/>
              </a:rPr>
              <a:t>. Interviews are flexible and often used independently or as a supplement for other assessment types. </a:t>
            </a:r>
            <a:endParaRPr lang="pl-PL" b="0" i="0" dirty="0">
              <a:solidFill>
                <a:srgbClr val="2D2D2D"/>
              </a:solidFill>
              <a:effectLst/>
            </a:endParaRPr>
          </a:p>
          <a:p>
            <a:pPr marL="0" indent="0">
              <a:buNone/>
            </a:pPr>
            <a:endParaRPr lang="en-GB" dirty="0"/>
          </a:p>
        </p:txBody>
      </p:sp>
    </p:spTree>
    <p:extLst>
      <p:ext uri="{BB962C8B-B14F-4D97-AF65-F5344CB8AC3E}">
        <p14:creationId xmlns:p14="http://schemas.microsoft.com/office/powerpoint/2010/main" val="5840253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78A2D7-3F9E-44F1-995E-5B285481B26E}"/>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BAB27984-FD71-4407-A7CE-759B1DADEC20}"/>
              </a:ext>
            </a:extLst>
          </p:cNvPr>
          <p:cNvSpPr>
            <a:spLocks noGrp="1"/>
          </p:cNvSpPr>
          <p:nvPr>
            <p:ph idx="1"/>
          </p:nvPr>
        </p:nvSpPr>
        <p:spPr/>
        <p:txBody>
          <a:bodyPr/>
          <a:lstStyle/>
          <a:p>
            <a:pPr marL="0" indent="0" algn="just">
              <a:buNone/>
            </a:pPr>
            <a:r>
              <a:rPr lang="en-US" b="1" i="0" dirty="0">
                <a:solidFill>
                  <a:srgbClr val="2D2D2D"/>
                </a:solidFill>
                <a:effectLst/>
              </a:rPr>
              <a:t>Combination approach</a:t>
            </a:r>
          </a:p>
          <a:p>
            <a:pPr marL="0" indent="0" algn="just">
              <a:buNone/>
            </a:pPr>
            <a:r>
              <a:rPr lang="en-US" b="0" i="0" dirty="0">
                <a:solidFill>
                  <a:srgbClr val="2D2D2D"/>
                </a:solidFill>
                <a:effectLst/>
              </a:rPr>
              <a:t>Many organizations choose to combine several assessment tests rather than utilize just one. This provides more comprehensive results that will eliminate the weaknesses of using only one assessment. However, this approach does take more of the candidate's time.</a:t>
            </a:r>
          </a:p>
        </p:txBody>
      </p:sp>
    </p:spTree>
    <p:extLst>
      <p:ext uri="{BB962C8B-B14F-4D97-AF65-F5344CB8AC3E}">
        <p14:creationId xmlns:p14="http://schemas.microsoft.com/office/powerpoint/2010/main" val="677541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8133F1-C407-4BA8-BE1F-5CE3E5EC09E7}"/>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2FD3AB24-8C5A-4316-9927-A3B47CBAF229}"/>
              </a:ext>
            </a:extLst>
          </p:cNvPr>
          <p:cNvSpPr>
            <a:spLocks noGrp="1"/>
          </p:cNvSpPr>
          <p:nvPr>
            <p:ph idx="1"/>
          </p:nvPr>
        </p:nvSpPr>
        <p:spPr/>
        <p:txBody>
          <a:bodyPr/>
          <a:lstStyle/>
          <a:p>
            <a:pPr marL="0" indent="0">
              <a:buNone/>
            </a:pPr>
            <a:endParaRPr lang="pl-PL" b="0" i="0" dirty="0">
              <a:solidFill>
                <a:srgbClr val="000000"/>
              </a:solidFill>
              <a:effectLst/>
            </a:endParaRPr>
          </a:p>
          <a:p>
            <a:pPr marL="0" indent="0">
              <a:buNone/>
            </a:pPr>
            <a:endParaRPr lang="pl-PL" dirty="0">
              <a:solidFill>
                <a:srgbClr val="000000"/>
              </a:solidFill>
            </a:endParaRPr>
          </a:p>
          <a:p>
            <a:pPr marL="0" indent="0" algn="just">
              <a:buNone/>
            </a:pPr>
            <a:r>
              <a:rPr lang="en-US" b="0" i="0" dirty="0">
                <a:solidFill>
                  <a:srgbClr val="000000"/>
                </a:solidFill>
                <a:effectLst/>
              </a:rPr>
              <a:t>A workplace skills assessment involves </a:t>
            </a:r>
            <a:r>
              <a:rPr lang="en-US" b="1" i="0" u="sng" dirty="0">
                <a:solidFill>
                  <a:srgbClr val="000000"/>
                </a:solidFill>
                <a:effectLst/>
              </a:rPr>
              <a:t>observing a candidate as they perform their daily tasks, often over a period of time, and using a variety of methods to gain an all-round picture</a:t>
            </a:r>
            <a:r>
              <a:rPr lang="en-US" b="1" i="0" dirty="0">
                <a:solidFill>
                  <a:srgbClr val="000000"/>
                </a:solidFill>
                <a:effectLst/>
              </a:rPr>
              <a:t> </a:t>
            </a:r>
            <a:r>
              <a:rPr lang="en-US" b="0" i="0" dirty="0">
                <a:solidFill>
                  <a:srgbClr val="000000"/>
                </a:solidFill>
                <a:effectLst/>
              </a:rPr>
              <a:t>of that person’s current abilities and future potential.</a:t>
            </a:r>
            <a:endParaRPr lang="en-GB" dirty="0"/>
          </a:p>
          <a:p>
            <a:pPr marL="0" indent="0">
              <a:buNone/>
            </a:pPr>
            <a:endParaRPr lang="en-GB" dirty="0"/>
          </a:p>
        </p:txBody>
      </p:sp>
    </p:spTree>
    <p:extLst>
      <p:ext uri="{BB962C8B-B14F-4D97-AF65-F5344CB8AC3E}">
        <p14:creationId xmlns:p14="http://schemas.microsoft.com/office/powerpoint/2010/main" val="2092376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22587ECF-85E9-4393-9D87-8EB6F3F6C2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Symbol zastępczy zawartości 1">
            <a:extLst>
              <a:ext uri="{FF2B5EF4-FFF2-40B4-BE49-F238E27FC236}">
                <a16:creationId xmlns:a16="http://schemas.microsoft.com/office/drawing/2014/main" id="{FF074A60-7745-4B2E-9ACF-59B4C9FCEFE6}"/>
              </a:ext>
            </a:extLst>
          </p:cNvPr>
          <p:cNvGraphicFramePr>
            <a:graphicFrameLocks noGrp="1"/>
          </p:cNvGraphicFramePr>
          <p:nvPr>
            <p:ph idx="1"/>
            <p:extLst>
              <p:ext uri="{D42A27DB-BD31-4B8C-83A1-F6EECF244321}">
                <p14:modId xmlns:p14="http://schemas.microsoft.com/office/powerpoint/2010/main" val="2049907525"/>
              </p:ext>
            </p:extLst>
          </p:nvPr>
        </p:nvGraphicFramePr>
        <p:xfrm>
          <a:off x="0" y="4524374"/>
          <a:ext cx="12192000" cy="233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Obraz 4" descr="Obraz zawierający tekst, tablica suchościerna&#10;&#10;Opis wygenerowany automatycznie">
            <a:extLst>
              <a:ext uri="{FF2B5EF4-FFF2-40B4-BE49-F238E27FC236}">
                <a16:creationId xmlns:a16="http://schemas.microsoft.com/office/drawing/2014/main" id="{CF64EE51-1A2C-45C9-AE98-4B27727AB27A}"/>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2460321" y="115759"/>
            <a:ext cx="7577982" cy="3578723"/>
          </a:xfrm>
          <a:prstGeom prst="rect">
            <a:avLst/>
          </a:prstGeom>
        </p:spPr>
      </p:pic>
      <p:sp>
        <p:nvSpPr>
          <p:cNvPr id="6" name="pole tekstowe 5">
            <a:extLst>
              <a:ext uri="{FF2B5EF4-FFF2-40B4-BE49-F238E27FC236}">
                <a16:creationId xmlns:a16="http://schemas.microsoft.com/office/drawing/2014/main" id="{024AD2F1-9D9B-4DC3-A713-AC3AE481C5A2}"/>
              </a:ext>
            </a:extLst>
          </p:cNvPr>
          <p:cNvSpPr txBox="1"/>
          <p:nvPr/>
        </p:nvSpPr>
        <p:spPr>
          <a:xfrm>
            <a:off x="7430726" y="3710213"/>
            <a:ext cx="2084224"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8" tooltip="https://course.oeru.org/ctvsd2/learning-projects/why-a-learning-project/">
                  <a:extLst>
                    <a:ext uri="{A12FA001-AC4F-418D-AE19-62706E023703}">
                      <ahyp:hlinkClr xmlns:ahyp="http://schemas.microsoft.com/office/drawing/2018/hyperlinkcolor" val="tx"/>
                    </a:ext>
                  </a:extLst>
                </a:hlinkClick>
              </a:rPr>
              <a:t>To zdjęcie</a:t>
            </a:r>
            <a:r>
              <a:rPr lang="en-GB" sz="700">
                <a:solidFill>
                  <a:srgbClr val="FFFFFF"/>
                </a:solidFill>
              </a:rPr>
              <a:t>, </a:t>
            </a:r>
            <a:r>
              <a:rPr lang="en-GB" sz="700" dirty="0" err="1">
                <a:solidFill>
                  <a:srgbClr val="FFFFFF"/>
                </a:solidFill>
              </a:rPr>
              <a:t>autor</a:t>
            </a:r>
            <a:r>
              <a:rPr lang="en-GB" sz="700" dirty="0">
                <a:solidFill>
                  <a:srgbClr val="FFFFFF"/>
                </a:solidFill>
              </a:rPr>
              <a:t>: </a:t>
            </a:r>
            <a:r>
              <a:rPr lang="en-GB" sz="700" dirty="0" err="1">
                <a:solidFill>
                  <a:srgbClr val="FFFFFF"/>
                </a:solidFill>
              </a:rPr>
              <a:t>Nieznany</a:t>
            </a:r>
            <a:r>
              <a:rPr lang="en-GB" sz="700" dirty="0">
                <a:solidFill>
                  <a:srgbClr val="FFFFFF"/>
                </a:solidFill>
              </a:rPr>
              <a:t> </a:t>
            </a:r>
            <a:r>
              <a:rPr lang="en-GB" sz="700" dirty="0" err="1">
                <a:solidFill>
                  <a:srgbClr val="FFFFFF"/>
                </a:solidFill>
              </a:rPr>
              <a:t>autor</a:t>
            </a:r>
            <a:r>
              <a:rPr lang="en-GB" sz="700" dirty="0">
                <a:solidFill>
                  <a:srgbClr val="FFFFFF"/>
                </a:solidFill>
              </a:rPr>
              <a:t>, </a:t>
            </a:r>
            <a:r>
              <a:rPr lang="en-GB" sz="700" dirty="0" err="1">
                <a:solidFill>
                  <a:srgbClr val="FFFFFF"/>
                </a:solidFill>
              </a:rPr>
              <a:t>licencja</a:t>
            </a:r>
            <a:r>
              <a:rPr lang="en-GB" sz="700" dirty="0">
                <a:solidFill>
                  <a:srgbClr val="FFFFFF"/>
                </a:solidFill>
              </a:rPr>
              <a:t>: </a:t>
            </a:r>
            <a:r>
              <a:rPr lang="en-GB" sz="700" dirty="0">
                <a:solidFill>
                  <a:srgbClr val="FFFFFF"/>
                </a:solidFill>
                <a:hlinkClick r:id="rId9" tooltip="https://creativecommons.org/licenses/by-sa/3.0/">
                  <a:extLst>
                    <a:ext uri="{A12FA001-AC4F-418D-AE19-62706E023703}">
                      <ahyp:hlinkClr xmlns:ahyp="http://schemas.microsoft.com/office/drawing/2018/hyperlinkcolor" val="tx"/>
                    </a:ext>
                  </a:extLst>
                </a:hlinkClick>
              </a:rPr>
              <a:t>CC BY-SA</a:t>
            </a:r>
            <a:endParaRPr lang="en-GB" sz="700" dirty="0">
              <a:solidFill>
                <a:srgbClr val="FFFFFF"/>
              </a:solidFill>
            </a:endParaRPr>
          </a:p>
        </p:txBody>
      </p:sp>
    </p:spTree>
    <p:extLst>
      <p:ext uri="{BB962C8B-B14F-4D97-AF65-F5344CB8AC3E}">
        <p14:creationId xmlns:p14="http://schemas.microsoft.com/office/powerpoint/2010/main" val="1708499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C6AC5C-690C-4878-95C1-94587F7A753B}"/>
              </a:ext>
            </a:extLst>
          </p:cNvPr>
          <p:cNvSpPr>
            <a:spLocks noGrp="1"/>
          </p:cNvSpPr>
          <p:nvPr>
            <p:ph type="title"/>
          </p:nvPr>
        </p:nvSpPr>
        <p:spPr/>
        <p:txBody>
          <a:bodyPr/>
          <a:lstStyle/>
          <a:p>
            <a:r>
              <a:rPr lang="pl-PL" dirty="0"/>
              <a:t>Good </a:t>
            </a:r>
            <a:r>
              <a:rPr lang="pl-PL" dirty="0" err="1"/>
              <a:t>assessor</a:t>
            </a:r>
            <a:endParaRPr lang="en-GB" dirty="0"/>
          </a:p>
        </p:txBody>
      </p:sp>
      <p:sp>
        <p:nvSpPr>
          <p:cNvPr id="3" name="Symbol zastępczy zawartości 2">
            <a:extLst>
              <a:ext uri="{FF2B5EF4-FFF2-40B4-BE49-F238E27FC236}">
                <a16:creationId xmlns:a16="http://schemas.microsoft.com/office/drawing/2014/main" id="{38D5856D-0DD9-42DD-BB08-18352F2DD4D1}"/>
              </a:ext>
            </a:extLst>
          </p:cNvPr>
          <p:cNvSpPr>
            <a:spLocks noGrp="1"/>
          </p:cNvSpPr>
          <p:nvPr>
            <p:ph idx="1"/>
          </p:nvPr>
        </p:nvSpPr>
        <p:spPr/>
        <p:txBody>
          <a:bodyPr/>
          <a:lstStyle/>
          <a:p>
            <a:pPr algn="just"/>
            <a:r>
              <a:rPr lang="en-US" b="0" i="0" dirty="0">
                <a:solidFill>
                  <a:srgbClr val="000000"/>
                </a:solidFill>
                <a:effectLst/>
              </a:rPr>
              <a:t>Workplace assessment is only as good as those who are doing the assessing. An assessor needs to be </a:t>
            </a:r>
            <a:r>
              <a:rPr lang="en-US" b="1" i="0" dirty="0">
                <a:solidFill>
                  <a:srgbClr val="000000"/>
                </a:solidFill>
                <a:effectLst/>
              </a:rPr>
              <a:t>at least as qualified as the person they’re observing </a:t>
            </a:r>
            <a:r>
              <a:rPr lang="en-US" i="0" dirty="0">
                <a:solidFill>
                  <a:srgbClr val="000000"/>
                </a:solidFill>
                <a:effectLst/>
              </a:rPr>
              <a:t>and</a:t>
            </a:r>
            <a:r>
              <a:rPr lang="en-US" b="0" i="0" dirty="0">
                <a:solidFill>
                  <a:srgbClr val="000000"/>
                </a:solidFill>
                <a:effectLst/>
              </a:rPr>
              <a:t> should preferably be someone who is able to read between the lines and see things from a ‘big picture’ point of view. A good assessor should also:</a:t>
            </a:r>
          </a:p>
          <a:p>
            <a:pPr algn="just">
              <a:buFont typeface="Arial" panose="020B0604020202020204" pitchFamily="34" charset="0"/>
              <a:buChar char="•"/>
            </a:pPr>
            <a:r>
              <a:rPr lang="en-US" b="1" i="0" dirty="0">
                <a:solidFill>
                  <a:srgbClr val="0070C0"/>
                </a:solidFill>
                <a:effectLst/>
              </a:rPr>
              <a:t>hold formal recognition of competence as an assessor;</a:t>
            </a:r>
          </a:p>
          <a:p>
            <a:pPr algn="just">
              <a:buFont typeface="Arial" panose="020B0604020202020204" pitchFamily="34" charset="0"/>
              <a:buChar char="•"/>
            </a:pPr>
            <a:r>
              <a:rPr lang="en-US" b="1" i="0" dirty="0">
                <a:solidFill>
                  <a:srgbClr val="0070C0"/>
                </a:solidFill>
                <a:effectLst/>
              </a:rPr>
              <a:t>have extensive knowledge of the industry in which the assessment is being conducted, including best practice standards;</a:t>
            </a:r>
          </a:p>
          <a:p>
            <a:pPr algn="just">
              <a:buFont typeface="Arial" panose="020B0604020202020204" pitchFamily="34" charset="0"/>
              <a:buChar char="•"/>
            </a:pPr>
            <a:r>
              <a:rPr lang="en-US" b="1" i="0" dirty="0">
                <a:solidFill>
                  <a:srgbClr val="0070C0"/>
                </a:solidFill>
                <a:effectLst/>
              </a:rPr>
              <a:t>have a relevant work history in the same or related industries.</a:t>
            </a:r>
          </a:p>
          <a:p>
            <a:endParaRPr lang="en-GB" dirty="0"/>
          </a:p>
        </p:txBody>
      </p:sp>
    </p:spTree>
    <p:extLst>
      <p:ext uri="{BB962C8B-B14F-4D97-AF65-F5344CB8AC3E}">
        <p14:creationId xmlns:p14="http://schemas.microsoft.com/office/powerpoint/2010/main" val="538257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40A6B4-42C2-489D-89C4-550F5C3F15AA}"/>
              </a:ext>
            </a:extLst>
          </p:cNvPr>
          <p:cNvSpPr>
            <a:spLocks noGrp="1"/>
          </p:cNvSpPr>
          <p:nvPr>
            <p:ph type="title"/>
          </p:nvPr>
        </p:nvSpPr>
        <p:spPr/>
        <p:txBody>
          <a:bodyPr>
            <a:normAutofit/>
          </a:bodyPr>
          <a:lstStyle/>
          <a:p>
            <a:pPr algn="just"/>
            <a:r>
              <a:rPr lang="en-US" b="1" i="0" dirty="0">
                <a:solidFill>
                  <a:srgbClr val="111111"/>
                </a:solidFill>
                <a:effectLst/>
              </a:rPr>
              <a:t>How can skills assessments be used in the workplace?</a:t>
            </a:r>
            <a:endParaRPr lang="en-GB" b="1" dirty="0"/>
          </a:p>
        </p:txBody>
      </p:sp>
      <p:sp>
        <p:nvSpPr>
          <p:cNvPr id="3" name="Symbol zastępczy zawartości 2">
            <a:extLst>
              <a:ext uri="{FF2B5EF4-FFF2-40B4-BE49-F238E27FC236}">
                <a16:creationId xmlns:a16="http://schemas.microsoft.com/office/drawing/2014/main" id="{C3B6985E-346C-4DDE-A8A0-F84DCBC4DD19}"/>
              </a:ext>
            </a:extLst>
          </p:cNvPr>
          <p:cNvSpPr>
            <a:spLocks noGrp="1"/>
          </p:cNvSpPr>
          <p:nvPr>
            <p:ph idx="1"/>
          </p:nvPr>
        </p:nvSpPr>
        <p:spPr>
          <a:xfrm>
            <a:off x="663191" y="1825625"/>
            <a:ext cx="11103430" cy="4776142"/>
          </a:xfrm>
        </p:spPr>
        <p:txBody>
          <a:bodyPr>
            <a:normAutofit/>
          </a:bodyPr>
          <a:lstStyle/>
          <a:p>
            <a:pPr marL="0" indent="0" algn="just" fontAlgn="base">
              <a:buNone/>
            </a:pPr>
            <a:endParaRPr lang="pl-PL" b="1" i="0" dirty="0">
              <a:solidFill>
                <a:srgbClr val="111111"/>
              </a:solidFill>
              <a:effectLst/>
            </a:endParaRPr>
          </a:p>
          <a:p>
            <a:pPr marL="0" indent="0" algn="just" fontAlgn="base">
              <a:buNone/>
            </a:pPr>
            <a:endParaRPr lang="pl-PL" b="1" dirty="0">
              <a:solidFill>
                <a:srgbClr val="111111"/>
              </a:solidFill>
            </a:endParaRPr>
          </a:p>
          <a:p>
            <a:pPr marL="0" indent="0" algn="just" fontAlgn="base">
              <a:buNone/>
            </a:pPr>
            <a:r>
              <a:rPr lang="pl-PL" b="1" i="0" dirty="0">
                <a:solidFill>
                  <a:srgbClr val="111111"/>
                </a:solidFill>
                <a:effectLst/>
              </a:rPr>
              <a:t>1. </a:t>
            </a:r>
            <a:r>
              <a:rPr lang="en-US" b="1" i="0" dirty="0">
                <a:solidFill>
                  <a:srgbClr val="111111"/>
                </a:solidFill>
                <a:effectLst/>
              </a:rPr>
              <a:t>Hiring &amp; Benchmarking</a:t>
            </a:r>
          </a:p>
          <a:p>
            <a:pPr marL="0" indent="0" algn="just" fontAlgn="base">
              <a:buNone/>
            </a:pPr>
            <a:r>
              <a:rPr lang="en-US" b="0" i="0" dirty="0">
                <a:solidFill>
                  <a:srgbClr val="222222"/>
                </a:solidFill>
                <a:effectLst/>
              </a:rPr>
              <a:t>Assessments are a valuable tool for employers to get instant insight into their potential employees. This process often involves </a:t>
            </a:r>
            <a:r>
              <a:rPr lang="en-US" b="1" i="0" u="none" strike="noStrike" dirty="0">
                <a:solidFill>
                  <a:srgbClr val="FF3399"/>
                </a:solidFill>
                <a:effectLst/>
              </a:rPr>
              <a:t>benchmarking</a:t>
            </a:r>
            <a:r>
              <a:rPr lang="en-US" b="1" i="0" dirty="0">
                <a:solidFill>
                  <a:srgbClr val="FF3399"/>
                </a:solidFill>
                <a:effectLst/>
              </a:rPr>
              <a:t>, </a:t>
            </a:r>
            <a:r>
              <a:rPr lang="en-US" b="0" i="0" dirty="0">
                <a:solidFill>
                  <a:srgbClr val="222222"/>
                </a:solidFill>
                <a:effectLst/>
              </a:rPr>
              <a:t>the process of creating the profile of the ideal candidate for a position and then measuring candidates’ own assessment results against that profile.</a:t>
            </a:r>
          </a:p>
        </p:txBody>
      </p:sp>
    </p:spTree>
    <p:extLst>
      <p:ext uri="{BB962C8B-B14F-4D97-AF65-F5344CB8AC3E}">
        <p14:creationId xmlns:p14="http://schemas.microsoft.com/office/powerpoint/2010/main" val="3186990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669401-EC89-4756-86A0-FE3A34462A3A}"/>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7CF15950-7B2F-4EC6-AD96-6A58C4B12AB2}"/>
              </a:ext>
            </a:extLst>
          </p:cNvPr>
          <p:cNvSpPr>
            <a:spLocks noGrp="1"/>
          </p:cNvSpPr>
          <p:nvPr>
            <p:ph idx="1"/>
          </p:nvPr>
        </p:nvSpPr>
        <p:spPr/>
        <p:txBody>
          <a:bodyPr/>
          <a:lstStyle/>
          <a:p>
            <a:pPr marL="0" indent="0" algn="just">
              <a:buNone/>
            </a:pPr>
            <a:endParaRPr lang="pl-PL" b="0" i="0" dirty="0">
              <a:solidFill>
                <a:srgbClr val="222222"/>
              </a:solidFill>
              <a:effectLst/>
            </a:endParaRPr>
          </a:p>
          <a:p>
            <a:pPr marL="0" indent="0" algn="just">
              <a:buNone/>
            </a:pPr>
            <a:r>
              <a:rPr lang="en-US" b="0" i="0" dirty="0">
                <a:solidFill>
                  <a:srgbClr val="222222"/>
                </a:solidFill>
                <a:effectLst/>
              </a:rPr>
              <a:t>This process helps employers understand the skills, emotional and social intelligence, temperament, and motivation of their job candidates. For example, if a role will require lots of research, fact-checking, and slow but steady progress, a person who prefers a faster pace and more direct behavior might be unhappy. Benchmarking helps prevent bad hires, and it’s achieved through job candidate assessments.</a:t>
            </a:r>
          </a:p>
          <a:p>
            <a:endParaRPr lang="en-GB" dirty="0"/>
          </a:p>
        </p:txBody>
      </p:sp>
    </p:spTree>
    <p:extLst>
      <p:ext uri="{BB962C8B-B14F-4D97-AF65-F5344CB8AC3E}">
        <p14:creationId xmlns:p14="http://schemas.microsoft.com/office/powerpoint/2010/main" val="3315311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4E021A-74F3-47DE-87B7-F95F8EE6CC54}"/>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F31A1449-46A6-4F97-99AD-661DD4814C8A}"/>
              </a:ext>
            </a:extLst>
          </p:cNvPr>
          <p:cNvSpPr>
            <a:spLocks noGrp="1"/>
          </p:cNvSpPr>
          <p:nvPr>
            <p:ph idx="1"/>
          </p:nvPr>
        </p:nvSpPr>
        <p:spPr/>
        <p:txBody>
          <a:bodyPr/>
          <a:lstStyle/>
          <a:p>
            <a:pPr marL="0" indent="0" algn="just" fontAlgn="base">
              <a:buNone/>
            </a:pPr>
            <a:r>
              <a:rPr lang="pl-PL" b="1" i="0" dirty="0">
                <a:solidFill>
                  <a:srgbClr val="111111"/>
                </a:solidFill>
                <a:effectLst/>
              </a:rPr>
              <a:t>2. </a:t>
            </a:r>
            <a:r>
              <a:rPr lang="en-US" b="1" i="0" dirty="0">
                <a:solidFill>
                  <a:srgbClr val="111111"/>
                </a:solidFill>
                <a:effectLst/>
              </a:rPr>
              <a:t>Career Development</a:t>
            </a:r>
          </a:p>
          <a:p>
            <a:pPr marL="0" indent="0" algn="just" fontAlgn="base">
              <a:buNone/>
            </a:pPr>
            <a:r>
              <a:rPr lang="en-US" b="0" i="0" dirty="0">
                <a:solidFill>
                  <a:srgbClr val="222222"/>
                </a:solidFill>
                <a:effectLst/>
              </a:rPr>
              <a:t>Employment engagement is crucial for organizational success. If </a:t>
            </a:r>
            <a:r>
              <a:rPr lang="pl-PL" b="0" i="0" dirty="0">
                <a:solidFill>
                  <a:srgbClr val="222222"/>
                </a:solidFill>
                <a:effectLst/>
              </a:rPr>
              <a:t>the</a:t>
            </a:r>
            <a:r>
              <a:rPr lang="en-US" b="0" i="0" dirty="0">
                <a:solidFill>
                  <a:srgbClr val="222222"/>
                </a:solidFill>
                <a:effectLst/>
              </a:rPr>
              <a:t> team isn’t invested in their work and achieving the best possible results, productivity and company culture will suffer. </a:t>
            </a:r>
            <a:endParaRPr lang="pl-PL" b="0" i="0" dirty="0">
              <a:solidFill>
                <a:srgbClr val="222222"/>
              </a:solidFill>
              <a:effectLst/>
            </a:endParaRPr>
          </a:p>
          <a:p>
            <a:pPr marL="0" indent="0" algn="just" fontAlgn="base">
              <a:buNone/>
            </a:pPr>
            <a:r>
              <a:rPr lang="en-US" b="0" i="0" dirty="0">
                <a:solidFill>
                  <a:srgbClr val="222222"/>
                </a:solidFill>
                <a:effectLst/>
              </a:rPr>
              <a:t>When employees get a tangible investment in their wellbeing and professional development, they’ll return and surpass that investment with their</a:t>
            </a:r>
            <a:r>
              <a:rPr lang="pl-PL" b="0" i="0" dirty="0">
                <a:solidFill>
                  <a:srgbClr val="222222"/>
                </a:solidFill>
                <a:effectLst/>
              </a:rPr>
              <a:t> </a:t>
            </a:r>
            <a:r>
              <a:rPr lang="en-US" b="0" i="0" dirty="0">
                <a:solidFill>
                  <a:srgbClr val="222222"/>
                </a:solidFill>
                <a:effectLst/>
              </a:rPr>
              <a:t>work.</a:t>
            </a:r>
          </a:p>
        </p:txBody>
      </p:sp>
    </p:spTree>
    <p:extLst>
      <p:ext uri="{BB962C8B-B14F-4D97-AF65-F5344CB8AC3E}">
        <p14:creationId xmlns:p14="http://schemas.microsoft.com/office/powerpoint/2010/main" val="604944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81941F-DD63-4380-A225-E710B66558EA}"/>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8F586E9D-548B-4A9E-9CF7-399FC3D25D15}"/>
              </a:ext>
            </a:extLst>
          </p:cNvPr>
          <p:cNvSpPr>
            <a:spLocks noGrp="1"/>
          </p:cNvSpPr>
          <p:nvPr>
            <p:ph idx="1"/>
          </p:nvPr>
        </p:nvSpPr>
        <p:spPr/>
        <p:txBody>
          <a:bodyPr>
            <a:normAutofit fontScale="92500" lnSpcReduction="10000"/>
          </a:bodyPr>
          <a:lstStyle/>
          <a:p>
            <a:pPr marL="0" indent="0" algn="just" fontAlgn="base">
              <a:buNone/>
            </a:pPr>
            <a:r>
              <a:rPr lang="pl-PL" b="1" i="0" dirty="0">
                <a:solidFill>
                  <a:srgbClr val="111111"/>
                </a:solidFill>
                <a:effectLst/>
              </a:rPr>
              <a:t>3. </a:t>
            </a:r>
            <a:r>
              <a:rPr lang="en-US" b="1" i="0" dirty="0">
                <a:solidFill>
                  <a:srgbClr val="111111"/>
                </a:solidFill>
                <a:effectLst/>
              </a:rPr>
              <a:t>Skills Gap Management</a:t>
            </a:r>
          </a:p>
          <a:p>
            <a:pPr marL="0" indent="0" algn="just" fontAlgn="base">
              <a:buNone/>
            </a:pPr>
            <a:r>
              <a:rPr lang="en-US" b="0" i="0" dirty="0">
                <a:solidFill>
                  <a:srgbClr val="222222"/>
                </a:solidFill>
                <a:effectLst/>
              </a:rPr>
              <a:t>The world of work is changing quickly, and sometimes that can mean that a position evolves beyond the person currently filling it. Skills assessments are </a:t>
            </a:r>
            <a:r>
              <a:rPr lang="pl-PL" dirty="0">
                <a:solidFill>
                  <a:srgbClr val="222222"/>
                </a:solidFill>
              </a:rPr>
              <a:t>the </a:t>
            </a:r>
            <a:r>
              <a:rPr lang="en-US" b="0" i="0" dirty="0">
                <a:solidFill>
                  <a:srgbClr val="222222"/>
                </a:solidFill>
                <a:effectLst/>
              </a:rPr>
              <a:t>key to retaining current while figuring out how to develop them for success. </a:t>
            </a:r>
            <a:endParaRPr lang="pl-PL" b="0" i="0" dirty="0">
              <a:solidFill>
                <a:srgbClr val="222222"/>
              </a:solidFill>
              <a:effectLst/>
            </a:endParaRPr>
          </a:p>
          <a:p>
            <a:pPr marL="0" indent="0" algn="just" fontAlgn="base">
              <a:buNone/>
            </a:pPr>
            <a:r>
              <a:rPr lang="en-US" b="0" i="0" dirty="0">
                <a:solidFill>
                  <a:srgbClr val="222222"/>
                </a:solidFill>
                <a:effectLst/>
              </a:rPr>
              <a:t>Job benchmarks can be used again here to get a sense of the ideal candidate. Measure the current employee’s results against this benchmark and you’ll find out exactly where to start developing their talents.</a:t>
            </a:r>
          </a:p>
          <a:p>
            <a:pPr marL="0" indent="0" algn="just" fontAlgn="base">
              <a:buNone/>
            </a:pPr>
            <a:r>
              <a:rPr lang="en-US" b="1" i="0" dirty="0">
                <a:solidFill>
                  <a:srgbClr val="0070C0"/>
                </a:solidFill>
                <a:effectLst/>
              </a:rPr>
              <a:t>The skill assessment process is often associated with hiring and firing, </a:t>
            </a:r>
            <a:r>
              <a:rPr lang="en-US" b="1" dirty="0">
                <a:solidFill>
                  <a:srgbClr val="0070C0"/>
                </a:solidFill>
              </a:rPr>
              <a:t>so employees</a:t>
            </a:r>
            <a:r>
              <a:rPr lang="pl-PL" b="1" dirty="0">
                <a:solidFill>
                  <a:srgbClr val="0070C0"/>
                </a:solidFill>
              </a:rPr>
              <a:t> </a:t>
            </a:r>
            <a:r>
              <a:rPr lang="pl-PL" b="1" dirty="0" err="1">
                <a:solidFill>
                  <a:srgbClr val="0070C0"/>
                </a:solidFill>
              </a:rPr>
              <a:t>need</a:t>
            </a:r>
            <a:r>
              <a:rPr lang="pl-PL" b="1" dirty="0">
                <a:solidFill>
                  <a:srgbClr val="0070C0"/>
                </a:solidFill>
              </a:rPr>
              <a:t> to </a:t>
            </a:r>
            <a:r>
              <a:rPr lang="pl-PL" b="1" dirty="0" err="1">
                <a:solidFill>
                  <a:srgbClr val="0070C0"/>
                </a:solidFill>
              </a:rPr>
              <a:t>know</a:t>
            </a:r>
            <a:r>
              <a:rPr lang="pl-PL" b="1" dirty="0">
                <a:solidFill>
                  <a:srgbClr val="0070C0"/>
                </a:solidFill>
              </a:rPr>
              <a:t> </a:t>
            </a:r>
            <a:r>
              <a:rPr lang="pl-PL" b="1" dirty="0" err="1">
                <a:solidFill>
                  <a:srgbClr val="0070C0"/>
                </a:solidFill>
              </a:rPr>
              <a:t>that</a:t>
            </a:r>
            <a:r>
              <a:rPr lang="pl-PL" b="1" dirty="0">
                <a:solidFill>
                  <a:srgbClr val="0070C0"/>
                </a:solidFill>
              </a:rPr>
              <a:t> </a:t>
            </a:r>
            <a:r>
              <a:rPr lang="en-US" b="1" i="0" dirty="0">
                <a:solidFill>
                  <a:srgbClr val="0070C0"/>
                </a:solidFill>
                <a:effectLst/>
              </a:rPr>
              <a:t>it’s for their benefit and development upfront.</a:t>
            </a:r>
          </a:p>
          <a:p>
            <a:endParaRPr lang="en-GB" dirty="0"/>
          </a:p>
        </p:txBody>
      </p:sp>
    </p:spTree>
    <p:extLst>
      <p:ext uri="{BB962C8B-B14F-4D97-AF65-F5344CB8AC3E}">
        <p14:creationId xmlns:p14="http://schemas.microsoft.com/office/powerpoint/2010/main" val="1736516312"/>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1846</Words>
  <Application>Microsoft Office PowerPoint</Application>
  <PresentationFormat>Panoramiczny</PresentationFormat>
  <Paragraphs>94</Paragraphs>
  <Slides>25</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25</vt:i4>
      </vt:variant>
    </vt:vector>
  </HeadingPairs>
  <TitlesOfParts>
    <vt:vector size="29" baseType="lpstr">
      <vt:lpstr>Arial</vt:lpstr>
      <vt:lpstr>Calibri</vt:lpstr>
      <vt:lpstr>Calibri Light</vt:lpstr>
      <vt:lpstr>Motyw pakietu Office</vt:lpstr>
      <vt:lpstr>HUMAN RESOURCES MANAGEMENT</vt:lpstr>
      <vt:lpstr>WHAT IS A WORKPLACE SKILLS ASSESSMENT?</vt:lpstr>
      <vt:lpstr>Prezentacja programu PowerPoint</vt:lpstr>
      <vt:lpstr>Prezentacja programu PowerPoint</vt:lpstr>
      <vt:lpstr>Good assessor</vt:lpstr>
      <vt:lpstr>How can skills assessments be used in the workplace?</vt:lpstr>
      <vt:lpstr>Prezentacja programu PowerPoint</vt:lpstr>
      <vt:lpstr>Prezentacja programu PowerPoint</vt:lpstr>
      <vt:lpstr>Prezentacja programu PowerPoint</vt:lpstr>
      <vt:lpstr>Benefits </vt:lpstr>
      <vt:lpstr>What challenges can skills assessments help organizations overcome?</vt:lpstr>
      <vt:lpstr>Prezentacja programu PowerPoint</vt:lpstr>
      <vt:lpstr>Prezentacja programu PowerPoint</vt:lpstr>
      <vt:lpstr>OBSERVATION</vt:lpstr>
      <vt:lpstr>SIMULATION</vt:lpstr>
      <vt:lpstr>QUESTIONING</vt:lpstr>
      <vt:lpstr>TESTING</vt:lpstr>
      <vt:lpstr>Why do companies use skills assessment tests?</vt:lpstr>
      <vt:lpstr>Types of skills assessment tests</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RESOURCE MANAGEMENT</dc:title>
  <dc:creator>Karina Pilarz</dc:creator>
  <cp:lastModifiedBy>Karina Pilarz</cp:lastModifiedBy>
  <cp:revision>9</cp:revision>
  <dcterms:created xsi:type="dcterms:W3CDTF">2022-01-20T07:23:26Z</dcterms:created>
  <dcterms:modified xsi:type="dcterms:W3CDTF">2023-04-03T12:16:43Z</dcterms:modified>
</cp:coreProperties>
</file>