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media/image4.jpg" ContentType="image/pn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6B8F"/>
    <a:srgbClr val="36B87A"/>
    <a:srgbClr val="F0F0F0"/>
    <a:srgbClr val="B701A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71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9A9DA0-070D-4C1B-9D55-267E82C9ADBF}"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GB"/>
        </a:p>
      </dgm:t>
    </dgm:pt>
    <dgm:pt modelId="{593FCEC2-B9C1-4F32-9DD7-3750A6167A6B}">
      <dgm:prSet custT="1"/>
      <dgm:spPr/>
      <dgm:t>
        <a:bodyPr/>
        <a:lstStyle/>
        <a:p>
          <a:r>
            <a:rPr lang="en-US" sz="4000" b="1" i="0" dirty="0">
              <a:solidFill>
                <a:schemeClr val="tx1"/>
              </a:solidFill>
            </a:rPr>
            <a:t>1. Talk with your supervisor</a:t>
          </a:r>
          <a:endParaRPr lang="pl-PL" sz="4000" dirty="0">
            <a:solidFill>
              <a:schemeClr val="tx1"/>
            </a:solidFill>
          </a:endParaRPr>
        </a:p>
      </dgm:t>
    </dgm:pt>
    <dgm:pt modelId="{D0B60609-AEE2-401F-848D-A63CA3C548F2}" type="parTrans" cxnId="{103BBA76-12BC-4EF2-AA22-8BA87CADBD48}">
      <dgm:prSet/>
      <dgm:spPr/>
      <dgm:t>
        <a:bodyPr/>
        <a:lstStyle/>
        <a:p>
          <a:endParaRPr lang="en-GB"/>
        </a:p>
      </dgm:t>
    </dgm:pt>
    <dgm:pt modelId="{8B99B5D8-2356-41F1-9620-254D4F262A95}" type="sibTrans" cxnId="{103BBA76-12BC-4EF2-AA22-8BA87CADBD48}">
      <dgm:prSet/>
      <dgm:spPr/>
      <dgm:t>
        <a:bodyPr/>
        <a:lstStyle/>
        <a:p>
          <a:endParaRPr lang="en-GB"/>
        </a:p>
      </dgm:t>
    </dgm:pt>
    <dgm:pt modelId="{7B605C1D-0002-41C3-8750-1B76E8D7021D}">
      <dgm:prSet/>
      <dgm:spPr/>
      <dgm:t>
        <a:bodyPr/>
        <a:lstStyle/>
        <a:p>
          <a:r>
            <a:rPr lang="en-US" b="0" i="0" dirty="0">
              <a:solidFill>
                <a:schemeClr val="tx1"/>
              </a:solidFill>
            </a:rPr>
            <a:t>Before starting the internal interview process, </a:t>
          </a:r>
          <a:r>
            <a:rPr lang="en-US" b="1" i="0" u="sng" dirty="0">
              <a:solidFill>
                <a:schemeClr val="tx1"/>
              </a:solidFill>
            </a:rPr>
            <a:t>find a time to tell your supervisor about your application</a:t>
          </a:r>
          <a:r>
            <a:rPr lang="en-US" b="0" i="0" dirty="0">
              <a:solidFill>
                <a:schemeClr val="tx1"/>
              </a:solidFill>
            </a:rPr>
            <a:t>. Having a private conversation with your manager ensures that they learn about your goals from you rather than from the hiring committee. By initiating this conversation, you can also assess how your supervisor considers your contributions to the department, which will be helpful in the interview. They might also be able to provide additional tips and context for you to succeed.</a:t>
          </a:r>
          <a:endParaRPr lang="pl-PL" dirty="0">
            <a:solidFill>
              <a:schemeClr val="tx1"/>
            </a:solidFill>
          </a:endParaRPr>
        </a:p>
      </dgm:t>
    </dgm:pt>
    <dgm:pt modelId="{FC126A39-64FE-4AE5-BAD6-F22CDD3BB12C}" type="parTrans" cxnId="{2557E7B6-55B2-4525-ACD8-873F4CF539EB}">
      <dgm:prSet/>
      <dgm:spPr/>
      <dgm:t>
        <a:bodyPr/>
        <a:lstStyle/>
        <a:p>
          <a:endParaRPr lang="en-GB"/>
        </a:p>
      </dgm:t>
    </dgm:pt>
    <dgm:pt modelId="{2DB052A8-D61F-4F52-B827-7F7BFCE09BC5}" type="sibTrans" cxnId="{2557E7B6-55B2-4525-ACD8-873F4CF539EB}">
      <dgm:prSet/>
      <dgm:spPr/>
      <dgm:t>
        <a:bodyPr/>
        <a:lstStyle/>
        <a:p>
          <a:endParaRPr lang="en-GB"/>
        </a:p>
      </dgm:t>
    </dgm:pt>
    <dgm:pt modelId="{E3CA4EF6-7168-4FBD-A2A5-8A8669265932}">
      <dgm:prSet custT="1"/>
      <dgm:spPr/>
      <dgm:t>
        <a:bodyPr/>
        <a:lstStyle/>
        <a:p>
          <a:r>
            <a:rPr lang="en-US" sz="4400" b="1" i="0" dirty="0">
              <a:solidFill>
                <a:schemeClr val="tx1"/>
              </a:solidFill>
            </a:rPr>
            <a:t>2. Research the position</a:t>
          </a:r>
          <a:endParaRPr lang="pl-PL" sz="4400" dirty="0">
            <a:solidFill>
              <a:schemeClr val="tx1"/>
            </a:solidFill>
          </a:endParaRPr>
        </a:p>
      </dgm:t>
    </dgm:pt>
    <dgm:pt modelId="{880109FA-5390-4CDB-8039-08C26D2FA33F}" type="parTrans" cxnId="{D4187516-7594-4086-94F6-6355978B742D}">
      <dgm:prSet/>
      <dgm:spPr/>
      <dgm:t>
        <a:bodyPr/>
        <a:lstStyle/>
        <a:p>
          <a:endParaRPr lang="en-GB"/>
        </a:p>
      </dgm:t>
    </dgm:pt>
    <dgm:pt modelId="{F6E48665-A2E9-4B33-8F08-B8641EFA48A7}" type="sibTrans" cxnId="{D4187516-7594-4086-94F6-6355978B742D}">
      <dgm:prSet/>
      <dgm:spPr/>
      <dgm:t>
        <a:bodyPr/>
        <a:lstStyle/>
        <a:p>
          <a:endParaRPr lang="en-GB"/>
        </a:p>
      </dgm:t>
    </dgm:pt>
    <dgm:pt modelId="{F8A3ECE2-E816-4C0E-AB45-168530005C14}">
      <dgm:prSet/>
      <dgm:spPr/>
      <dgm:t>
        <a:bodyPr/>
        <a:lstStyle/>
        <a:p>
          <a:r>
            <a:rPr lang="en-US" b="0" i="0" dirty="0">
              <a:solidFill>
                <a:schemeClr val="tx1"/>
              </a:solidFill>
            </a:rPr>
            <a:t>To prepare for your interview, </a:t>
          </a:r>
          <a:r>
            <a:rPr lang="en-US" b="1" i="0" u="sng" dirty="0">
              <a:solidFill>
                <a:schemeClr val="tx1"/>
              </a:solidFill>
            </a:rPr>
            <a:t>research every aspect of the position</a:t>
          </a:r>
          <a:r>
            <a:rPr lang="en-US" b="0" i="0" dirty="0">
              <a:solidFill>
                <a:schemeClr val="tx1"/>
              </a:solidFill>
            </a:rPr>
            <a:t>. Every candidate can read the job description, but as an internal applicant, you have access to more in-depth information. You can inquire with the human resources department about the organizational structure of the department or talk with the hiring committee about expectations for the role. You may want to ask the person leaving the role about their responsibilities, challenges and accomplishments so you can better understand what will be expected of you in the role before you go into the interview.</a:t>
          </a:r>
          <a:endParaRPr lang="pl-PL" dirty="0">
            <a:solidFill>
              <a:schemeClr val="tx1"/>
            </a:solidFill>
          </a:endParaRPr>
        </a:p>
      </dgm:t>
    </dgm:pt>
    <dgm:pt modelId="{52CCBC4B-B2E3-4E54-A287-90B0BB291F69}" type="parTrans" cxnId="{F1CFFC43-EDB1-4470-8AAB-718687F8E1D3}">
      <dgm:prSet/>
      <dgm:spPr/>
      <dgm:t>
        <a:bodyPr/>
        <a:lstStyle/>
        <a:p>
          <a:endParaRPr lang="en-GB"/>
        </a:p>
      </dgm:t>
    </dgm:pt>
    <dgm:pt modelId="{E812042D-E050-4930-ABB5-3F8F8B8B460E}" type="sibTrans" cxnId="{F1CFFC43-EDB1-4470-8AAB-718687F8E1D3}">
      <dgm:prSet/>
      <dgm:spPr/>
      <dgm:t>
        <a:bodyPr/>
        <a:lstStyle/>
        <a:p>
          <a:endParaRPr lang="en-GB"/>
        </a:p>
      </dgm:t>
    </dgm:pt>
    <dgm:pt modelId="{CCC4093D-5836-455F-84D6-075ED99AF6E5}" type="pres">
      <dgm:prSet presAssocID="{199A9DA0-070D-4C1B-9D55-267E82C9ADBF}" presName="linear" presStyleCnt="0">
        <dgm:presLayoutVars>
          <dgm:animLvl val="lvl"/>
          <dgm:resizeHandles val="exact"/>
        </dgm:presLayoutVars>
      </dgm:prSet>
      <dgm:spPr/>
    </dgm:pt>
    <dgm:pt modelId="{62F45E1E-9611-4318-9C24-25B9FFEC5C1A}" type="pres">
      <dgm:prSet presAssocID="{593FCEC2-B9C1-4F32-9DD7-3750A6167A6B}" presName="parentText" presStyleLbl="node1" presStyleIdx="0" presStyleCnt="4">
        <dgm:presLayoutVars>
          <dgm:chMax val="0"/>
          <dgm:bulletEnabled val="1"/>
        </dgm:presLayoutVars>
      </dgm:prSet>
      <dgm:spPr/>
    </dgm:pt>
    <dgm:pt modelId="{750E4CE1-2053-45B9-8CBD-44F78CEE320B}" type="pres">
      <dgm:prSet presAssocID="{8B99B5D8-2356-41F1-9620-254D4F262A95}" presName="spacer" presStyleCnt="0"/>
      <dgm:spPr/>
    </dgm:pt>
    <dgm:pt modelId="{5CD3EAB7-DD2C-4BEE-A3AB-29A8F4CDB3DB}" type="pres">
      <dgm:prSet presAssocID="{7B605C1D-0002-41C3-8750-1B76E8D7021D}" presName="parentText" presStyleLbl="node1" presStyleIdx="1" presStyleCnt="4">
        <dgm:presLayoutVars>
          <dgm:chMax val="0"/>
          <dgm:bulletEnabled val="1"/>
        </dgm:presLayoutVars>
      </dgm:prSet>
      <dgm:spPr/>
    </dgm:pt>
    <dgm:pt modelId="{595CE5FD-174B-47D2-8915-0167952813D5}" type="pres">
      <dgm:prSet presAssocID="{2DB052A8-D61F-4F52-B827-7F7BFCE09BC5}" presName="spacer" presStyleCnt="0"/>
      <dgm:spPr/>
    </dgm:pt>
    <dgm:pt modelId="{4DC34396-9680-491E-95EC-C5B468FFFF65}" type="pres">
      <dgm:prSet presAssocID="{E3CA4EF6-7168-4FBD-A2A5-8A8669265932}" presName="parentText" presStyleLbl="node1" presStyleIdx="2" presStyleCnt="4">
        <dgm:presLayoutVars>
          <dgm:chMax val="0"/>
          <dgm:bulletEnabled val="1"/>
        </dgm:presLayoutVars>
      </dgm:prSet>
      <dgm:spPr/>
    </dgm:pt>
    <dgm:pt modelId="{504B8C48-AE08-4EF4-816E-603AB2453BAA}" type="pres">
      <dgm:prSet presAssocID="{F6E48665-A2E9-4B33-8F08-B8641EFA48A7}" presName="spacer" presStyleCnt="0"/>
      <dgm:spPr/>
    </dgm:pt>
    <dgm:pt modelId="{4E89F8AA-AE1F-43D0-8AC6-040638E60AD7}" type="pres">
      <dgm:prSet presAssocID="{F8A3ECE2-E816-4C0E-AB45-168530005C14}" presName="parentText" presStyleLbl="node1" presStyleIdx="3" presStyleCnt="4">
        <dgm:presLayoutVars>
          <dgm:chMax val="0"/>
          <dgm:bulletEnabled val="1"/>
        </dgm:presLayoutVars>
      </dgm:prSet>
      <dgm:spPr/>
    </dgm:pt>
  </dgm:ptLst>
  <dgm:cxnLst>
    <dgm:cxn modelId="{D4187516-7594-4086-94F6-6355978B742D}" srcId="{199A9DA0-070D-4C1B-9D55-267E82C9ADBF}" destId="{E3CA4EF6-7168-4FBD-A2A5-8A8669265932}" srcOrd="2" destOrd="0" parTransId="{880109FA-5390-4CDB-8039-08C26D2FA33F}" sibTransId="{F6E48665-A2E9-4B33-8F08-B8641EFA48A7}"/>
    <dgm:cxn modelId="{FE2F2A28-7E8F-4475-8DC5-A9E81BD929AA}" type="presOf" srcId="{593FCEC2-B9C1-4F32-9DD7-3750A6167A6B}" destId="{62F45E1E-9611-4318-9C24-25B9FFEC5C1A}" srcOrd="0" destOrd="0" presId="urn:microsoft.com/office/officeart/2005/8/layout/vList2"/>
    <dgm:cxn modelId="{B5B9422D-7E10-41BF-94C6-6A5F72B2172D}" type="presOf" srcId="{E3CA4EF6-7168-4FBD-A2A5-8A8669265932}" destId="{4DC34396-9680-491E-95EC-C5B468FFFF65}" srcOrd="0" destOrd="0" presId="urn:microsoft.com/office/officeart/2005/8/layout/vList2"/>
    <dgm:cxn modelId="{F1CFFC43-EDB1-4470-8AAB-718687F8E1D3}" srcId="{199A9DA0-070D-4C1B-9D55-267E82C9ADBF}" destId="{F8A3ECE2-E816-4C0E-AB45-168530005C14}" srcOrd="3" destOrd="0" parTransId="{52CCBC4B-B2E3-4E54-A287-90B0BB291F69}" sibTransId="{E812042D-E050-4930-ABB5-3F8F8B8B460E}"/>
    <dgm:cxn modelId="{54B2A671-0892-44E8-8E0E-CB43349CD6B1}" type="presOf" srcId="{F8A3ECE2-E816-4C0E-AB45-168530005C14}" destId="{4E89F8AA-AE1F-43D0-8AC6-040638E60AD7}" srcOrd="0" destOrd="0" presId="urn:microsoft.com/office/officeart/2005/8/layout/vList2"/>
    <dgm:cxn modelId="{103BBA76-12BC-4EF2-AA22-8BA87CADBD48}" srcId="{199A9DA0-070D-4C1B-9D55-267E82C9ADBF}" destId="{593FCEC2-B9C1-4F32-9DD7-3750A6167A6B}" srcOrd="0" destOrd="0" parTransId="{D0B60609-AEE2-401F-848D-A63CA3C548F2}" sibTransId="{8B99B5D8-2356-41F1-9620-254D4F262A95}"/>
    <dgm:cxn modelId="{2557E7B6-55B2-4525-ACD8-873F4CF539EB}" srcId="{199A9DA0-070D-4C1B-9D55-267E82C9ADBF}" destId="{7B605C1D-0002-41C3-8750-1B76E8D7021D}" srcOrd="1" destOrd="0" parTransId="{FC126A39-64FE-4AE5-BAD6-F22CDD3BB12C}" sibTransId="{2DB052A8-D61F-4F52-B827-7F7BFCE09BC5}"/>
    <dgm:cxn modelId="{5C07C9BD-F24E-46E3-98EE-5935BDC49B51}" type="presOf" srcId="{199A9DA0-070D-4C1B-9D55-267E82C9ADBF}" destId="{CCC4093D-5836-455F-84D6-075ED99AF6E5}" srcOrd="0" destOrd="0" presId="urn:microsoft.com/office/officeart/2005/8/layout/vList2"/>
    <dgm:cxn modelId="{A9825BFE-15B9-4B6D-B3F9-CBECA55DCDA1}" type="presOf" srcId="{7B605C1D-0002-41C3-8750-1B76E8D7021D}" destId="{5CD3EAB7-DD2C-4BEE-A3AB-29A8F4CDB3DB}" srcOrd="0" destOrd="0" presId="urn:microsoft.com/office/officeart/2005/8/layout/vList2"/>
    <dgm:cxn modelId="{9692DF83-B249-4DBF-93B9-53954E17C7AF}" type="presParOf" srcId="{CCC4093D-5836-455F-84D6-075ED99AF6E5}" destId="{62F45E1E-9611-4318-9C24-25B9FFEC5C1A}" srcOrd="0" destOrd="0" presId="urn:microsoft.com/office/officeart/2005/8/layout/vList2"/>
    <dgm:cxn modelId="{196F1039-597C-4D8C-8151-FFDB2E0EFB34}" type="presParOf" srcId="{CCC4093D-5836-455F-84D6-075ED99AF6E5}" destId="{750E4CE1-2053-45B9-8CBD-44F78CEE320B}" srcOrd="1" destOrd="0" presId="urn:microsoft.com/office/officeart/2005/8/layout/vList2"/>
    <dgm:cxn modelId="{EA64AA0C-F792-46A0-89BB-FE71DDE4B136}" type="presParOf" srcId="{CCC4093D-5836-455F-84D6-075ED99AF6E5}" destId="{5CD3EAB7-DD2C-4BEE-A3AB-29A8F4CDB3DB}" srcOrd="2" destOrd="0" presId="urn:microsoft.com/office/officeart/2005/8/layout/vList2"/>
    <dgm:cxn modelId="{FE347461-2DE0-4619-947C-EA3CACC8F3B6}" type="presParOf" srcId="{CCC4093D-5836-455F-84D6-075ED99AF6E5}" destId="{595CE5FD-174B-47D2-8915-0167952813D5}" srcOrd="3" destOrd="0" presId="urn:microsoft.com/office/officeart/2005/8/layout/vList2"/>
    <dgm:cxn modelId="{86D91A57-D0E9-4CE2-994F-4BFDE2F0DB2A}" type="presParOf" srcId="{CCC4093D-5836-455F-84D6-075ED99AF6E5}" destId="{4DC34396-9680-491E-95EC-C5B468FFFF65}" srcOrd="4" destOrd="0" presId="urn:microsoft.com/office/officeart/2005/8/layout/vList2"/>
    <dgm:cxn modelId="{07ABEC99-583F-42D2-BFD3-9D3A65A171F8}" type="presParOf" srcId="{CCC4093D-5836-455F-84D6-075ED99AF6E5}" destId="{504B8C48-AE08-4EF4-816E-603AB2453BAA}" srcOrd="5" destOrd="0" presId="urn:microsoft.com/office/officeart/2005/8/layout/vList2"/>
    <dgm:cxn modelId="{16F1A120-155B-48EF-A143-1107592F8E6D}" type="presParOf" srcId="{CCC4093D-5836-455F-84D6-075ED99AF6E5}" destId="{4E89F8AA-AE1F-43D0-8AC6-040638E60AD7}"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7E252D4-D9E9-4581-9A9D-25C8681C3218}"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GB"/>
        </a:p>
      </dgm:t>
    </dgm:pt>
    <dgm:pt modelId="{5091CF27-6918-41B2-AF61-BDDB2323C4C1}">
      <dgm:prSet custT="1"/>
      <dgm:spPr/>
      <dgm:t>
        <a:bodyPr/>
        <a:lstStyle/>
        <a:p>
          <a:r>
            <a:rPr lang="en-US" sz="3200" b="1" i="0" dirty="0">
              <a:solidFill>
                <a:schemeClr val="tx1"/>
              </a:solidFill>
            </a:rPr>
            <a:t>3. Make a list of your skills</a:t>
          </a:r>
          <a:endParaRPr lang="pl-PL" sz="3200" dirty="0">
            <a:solidFill>
              <a:schemeClr val="tx1"/>
            </a:solidFill>
          </a:endParaRPr>
        </a:p>
      </dgm:t>
    </dgm:pt>
    <dgm:pt modelId="{A880FC6E-D928-485B-896F-183645E21959}" type="parTrans" cxnId="{8111A04A-E022-4E7E-BC13-4BE9F5301F3F}">
      <dgm:prSet/>
      <dgm:spPr/>
      <dgm:t>
        <a:bodyPr/>
        <a:lstStyle/>
        <a:p>
          <a:endParaRPr lang="en-GB"/>
        </a:p>
      </dgm:t>
    </dgm:pt>
    <dgm:pt modelId="{55B84D46-05F7-489B-8CE7-030FA3AD6795}" type="sibTrans" cxnId="{8111A04A-E022-4E7E-BC13-4BE9F5301F3F}">
      <dgm:prSet/>
      <dgm:spPr/>
      <dgm:t>
        <a:bodyPr/>
        <a:lstStyle/>
        <a:p>
          <a:endParaRPr lang="en-GB"/>
        </a:p>
      </dgm:t>
    </dgm:pt>
    <dgm:pt modelId="{AEA66DC1-4869-46E5-8C17-8FC01D1DA669}">
      <dgm:prSet/>
      <dgm:spPr/>
      <dgm:t>
        <a:bodyPr/>
        <a:lstStyle/>
        <a:p>
          <a:r>
            <a:rPr lang="en-US" b="0" i="0" dirty="0">
              <a:solidFill>
                <a:schemeClr val="tx1"/>
              </a:solidFill>
            </a:rPr>
            <a:t>To position yourself as the best candidate for the job, </a:t>
          </a:r>
          <a:r>
            <a:rPr lang="en-US" b="1" i="0" dirty="0">
              <a:solidFill>
                <a:schemeClr val="tx1"/>
              </a:solidFill>
            </a:rPr>
            <a:t>highlight the skills and experience you can contribute to the role</a:t>
          </a:r>
          <a:r>
            <a:rPr lang="en-US" b="0" i="0" dirty="0">
              <a:solidFill>
                <a:schemeClr val="tx1"/>
              </a:solidFill>
            </a:rPr>
            <a:t>. Try to tailor your list of skills to the job description, and use examples and data from your current role to support your discussion. It is a good idea to introduce yourself as if you were an unknown external candidate to give your interviewers a clear understanding of the benefits of hiring you and to show that you are taking the opportunity seriously.</a:t>
          </a:r>
          <a:endParaRPr lang="pl-PL" dirty="0">
            <a:solidFill>
              <a:schemeClr val="tx1"/>
            </a:solidFill>
          </a:endParaRPr>
        </a:p>
      </dgm:t>
    </dgm:pt>
    <dgm:pt modelId="{46D5B3D2-46F6-4A3B-A42A-21E7F0E7FF6D}" type="parTrans" cxnId="{C4C3A8AE-FB28-4226-9F72-2E04EA778EAB}">
      <dgm:prSet/>
      <dgm:spPr/>
      <dgm:t>
        <a:bodyPr/>
        <a:lstStyle/>
        <a:p>
          <a:endParaRPr lang="en-GB"/>
        </a:p>
      </dgm:t>
    </dgm:pt>
    <dgm:pt modelId="{E5546211-612B-4925-B8E5-A2383EF798A5}" type="sibTrans" cxnId="{C4C3A8AE-FB28-4226-9F72-2E04EA778EAB}">
      <dgm:prSet/>
      <dgm:spPr/>
      <dgm:t>
        <a:bodyPr/>
        <a:lstStyle/>
        <a:p>
          <a:endParaRPr lang="en-GB"/>
        </a:p>
      </dgm:t>
    </dgm:pt>
    <dgm:pt modelId="{586577EC-261A-4B9E-B1A8-35F7E0D7CCEE}">
      <dgm:prSet custT="1"/>
      <dgm:spPr/>
      <dgm:t>
        <a:bodyPr/>
        <a:lstStyle/>
        <a:p>
          <a:r>
            <a:rPr lang="en-US" sz="3600" b="1" i="0" dirty="0">
              <a:solidFill>
                <a:schemeClr val="tx1"/>
              </a:solidFill>
            </a:rPr>
            <a:t>4. Consider how you have improved</a:t>
          </a:r>
          <a:endParaRPr lang="pl-PL" sz="3600" dirty="0">
            <a:solidFill>
              <a:schemeClr val="tx1"/>
            </a:solidFill>
          </a:endParaRPr>
        </a:p>
      </dgm:t>
    </dgm:pt>
    <dgm:pt modelId="{C2418896-8281-4CDF-8780-DFEABA824979}" type="parTrans" cxnId="{A1F9A2E1-B592-49AD-A06D-1D33E06F4DD6}">
      <dgm:prSet/>
      <dgm:spPr/>
      <dgm:t>
        <a:bodyPr/>
        <a:lstStyle/>
        <a:p>
          <a:endParaRPr lang="en-GB"/>
        </a:p>
      </dgm:t>
    </dgm:pt>
    <dgm:pt modelId="{93D787BB-B6EC-4EB5-BB54-D22E8DB0DE95}" type="sibTrans" cxnId="{A1F9A2E1-B592-49AD-A06D-1D33E06F4DD6}">
      <dgm:prSet/>
      <dgm:spPr/>
      <dgm:t>
        <a:bodyPr/>
        <a:lstStyle/>
        <a:p>
          <a:endParaRPr lang="en-GB"/>
        </a:p>
      </dgm:t>
    </dgm:pt>
    <dgm:pt modelId="{DA137ADB-D30E-41A4-90F9-EDC37D9A75D3}">
      <dgm:prSet/>
      <dgm:spPr/>
      <dgm:t>
        <a:bodyPr/>
        <a:lstStyle/>
        <a:p>
          <a:r>
            <a:rPr lang="en-US" b="0" i="0" dirty="0">
              <a:solidFill>
                <a:schemeClr val="tx1"/>
              </a:solidFill>
            </a:rPr>
            <a:t>As an internal candidate, you should be prepared to address any mistakes you’ve made or the challenges you’ve encountered in your current position. </a:t>
          </a:r>
          <a:r>
            <a:rPr lang="en-US" b="1" i="0" dirty="0">
              <a:solidFill>
                <a:schemeClr val="tx1"/>
              </a:solidFill>
            </a:rPr>
            <a:t>It is good to take responsibility and demonstrate a strong sense of accountability.</a:t>
          </a:r>
          <a:r>
            <a:rPr lang="en-US" b="0" i="0" dirty="0">
              <a:solidFill>
                <a:schemeClr val="tx1"/>
              </a:solidFill>
            </a:rPr>
            <a:t> Then, you can focus the conversation on what you learned from the situation and how you improved in your current role.</a:t>
          </a:r>
          <a:endParaRPr lang="pl-PL" dirty="0">
            <a:solidFill>
              <a:schemeClr val="tx1"/>
            </a:solidFill>
          </a:endParaRPr>
        </a:p>
      </dgm:t>
    </dgm:pt>
    <dgm:pt modelId="{B63DBFDC-323A-44FD-B62B-110B29596AB2}" type="parTrans" cxnId="{D950EBDE-2356-43D7-8AF5-B395EE687D21}">
      <dgm:prSet/>
      <dgm:spPr/>
      <dgm:t>
        <a:bodyPr/>
        <a:lstStyle/>
        <a:p>
          <a:endParaRPr lang="en-GB"/>
        </a:p>
      </dgm:t>
    </dgm:pt>
    <dgm:pt modelId="{821F8E8A-2790-4BE0-B288-2EE3B7843DBA}" type="sibTrans" cxnId="{D950EBDE-2356-43D7-8AF5-B395EE687D21}">
      <dgm:prSet/>
      <dgm:spPr/>
      <dgm:t>
        <a:bodyPr/>
        <a:lstStyle/>
        <a:p>
          <a:endParaRPr lang="en-GB"/>
        </a:p>
      </dgm:t>
    </dgm:pt>
    <dgm:pt modelId="{4846014D-70D8-400A-AF08-1AFD991077C2}">
      <dgm:prSet custT="1"/>
      <dgm:spPr/>
      <dgm:t>
        <a:bodyPr/>
        <a:lstStyle/>
        <a:p>
          <a:r>
            <a:rPr lang="en-US" sz="4000" b="1" i="0" dirty="0">
              <a:solidFill>
                <a:schemeClr val="tx1"/>
              </a:solidFill>
            </a:rPr>
            <a:t>5. Ask how others perceive you</a:t>
          </a:r>
          <a:endParaRPr lang="pl-PL" sz="4000" dirty="0">
            <a:solidFill>
              <a:schemeClr val="tx1"/>
            </a:solidFill>
          </a:endParaRPr>
        </a:p>
      </dgm:t>
    </dgm:pt>
    <dgm:pt modelId="{907C7A7F-0680-4BF0-8A69-EBB5D6A7A5C1}" type="parTrans" cxnId="{C7BC2BCD-2354-456E-BD48-FB2EFF69B4DD}">
      <dgm:prSet/>
      <dgm:spPr/>
      <dgm:t>
        <a:bodyPr/>
        <a:lstStyle/>
        <a:p>
          <a:endParaRPr lang="en-GB"/>
        </a:p>
      </dgm:t>
    </dgm:pt>
    <dgm:pt modelId="{5256D142-FA59-465C-8FF5-0C888F3D4581}" type="sibTrans" cxnId="{C7BC2BCD-2354-456E-BD48-FB2EFF69B4DD}">
      <dgm:prSet/>
      <dgm:spPr/>
      <dgm:t>
        <a:bodyPr/>
        <a:lstStyle/>
        <a:p>
          <a:endParaRPr lang="en-GB"/>
        </a:p>
      </dgm:t>
    </dgm:pt>
    <dgm:pt modelId="{8AF6FB1A-5F6C-4351-AFFE-06BC7E512C0D}">
      <dgm:prSet/>
      <dgm:spPr/>
      <dgm:t>
        <a:bodyPr/>
        <a:lstStyle/>
        <a:p>
          <a:r>
            <a:rPr lang="en-US" b="0" i="0" dirty="0">
              <a:solidFill>
                <a:schemeClr val="tx1"/>
              </a:solidFill>
            </a:rPr>
            <a:t>Before your interview, </a:t>
          </a:r>
          <a:r>
            <a:rPr lang="en-US" b="1" i="0" dirty="0">
              <a:solidFill>
                <a:schemeClr val="tx1"/>
              </a:solidFill>
            </a:rPr>
            <a:t>you should take time to research your reputation at work.</a:t>
          </a:r>
          <a:r>
            <a:rPr lang="en-US" b="0" i="0" dirty="0">
              <a:solidFill>
                <a:schemeClr val="tx1"/>
              </a:solidFill>
            </a:rPr>
            <a:t> You can start by asking coworkers and managers in your department and throughout the company how they perceive your abilities. Make a list of any relevant strengths they mention and include them in the discussion of your skills and contributions. Consider any weaknesses that arise, and think about how you can address them in the interview. For example, if your manager has questioned your leadership or your coworker has doubted your communication capabilities, be prepared to bring up examples that highlight your mastery of these skills.</a:t>
          </a:r>
          <a:endParaRPr lang="pl-PL" dirty="0">
            <a:solidFill>
              <a:schemeClr val="tx1"/>
            </a:solidFill>
          </a:endParaRPr>
        </a:p>
      </dgm:t>
    </dgm:pt>
    <dgm:pt modelId="{B36D1D4A-3990-4DAB-83C2-397C6FDBFA31}" type="parTrans" cxnId="{A0D1C72E-2BC2-4940-90FC-95042F602045}">
      <dgm:prSet/>
      <dgm:spPr/>
      <dgm:t>
        <a:bodyPr/>
        <a:lstStyle/>
        <a:p>
          <a:endParaRPr lang="en-GB"/>
        </a:p>
      </dgm:t>
    </dgm:pt>
    <dgm:pt modelId="{3614BA4A-8FEF-4150-8488-B29FE2F3DF77}" type="sibTrans" cxnId="{A0D1C72E-2BC2-4940-90FC-95042F602045}">
      <dgm:prSet/>
      <dgm:spPr/>
      <dgm:t>
        <a:bodyPr/>
        <a:lstStyle/>
        <a:p>
          <a:endParaRPr lang="en-GB"/>
        </a:p>
      </dgm:t>
    </dgm:pt>
    <dgm:pt modelId="{348331B7-5605-46B3-9731-344AFECB99F1}" type="pres">
      <dgm:prSet presAssocID="{17E252D4-D9E9-4581-9A9D-25C8681C3218}" presName="linear" presStyleCnt="0">
        <dgm:presLayoutVars>
          <dgm:animLvl val="lvl"/>
          <dgm:resizeHandles val="exact"/>
        </dgm:presLayoutVars>
      </dgm:prSet>
      <dgm:spPr/>
    </dgm:pt>
    <dgm:pt modelId="{29666F03-E755-4F96-A800-BE7391ECA1A5}" type="pres">
      <dgm:prSet presAssocID="{5091CF27-6918-41B2-AF61-BDDB2323C4C1}" presName="parentText" presStyleLbl="node1" presStyleIdx="0" presStyleCnt="6">
        <dgm:presLayoutVars>
          <dgm:chMax val="0"/>
          <dgm:bulletEnabled val="1"/>
        </dgm:presLayoutVars>
      </dgm:prSet>
      <dgm:spPr/>
    </dgm:pt>
    <dgm:pt modelId="{2D4859F3-C331-489B-9ABE-A71041D245CB}" type="pres">
      <dgm:prSet presAssocID="{55B84D46-05F7-489B-8CE7-030FA3AD6795}" presName="spacer" presStyleCnt="0"/>
      <dgm:spPr/>
    </dgm:pt>
    <dgm:pt modelId="{470EC403-30EF-4F6E-A03B-6039A1C71FDA}" type="pres">
      <dgm:prSet presAssocID="{AEA66DC1-4869-46E5-8C17-8FC01D1DA669}" presName="parentText" presStyleLbl="node1" presStyleIdx="1" presStyleCnt="6">
        <dgm:presLayoutVars>
          <dgm:chMax val="0"/>
          <dgm:bulletEnabled val="1"/>
        </dgm:presLayoutVars>
      </dgm:prSet>
      <dgm:spPr/>
    </dgm:pt>
    <dgm:pt modelId="{C4777614-ECA6-41B9-9A70-A34411CBD392}" type="pres">
      <dgm:prSet presAssocID="{E5546211-612B-4925-B8E5-A2383EF798A5}" presName="spacer" presStyleCnt="0"/>
      <dgm:spPr/>
    </dgm:pt>
    <dgm:pt modelId="{50855B65-C059-4EF2-9CB8-9E31FA37E56B}" type="pres">
      <dgm:prSet presAssocID="{586577EC-261A-4B9E-B1A8-35F7E0D7CCEE}" presName="parentText" presStyleLbl="node1" presStyleIdx="2" presStyleCnt="6">
        <dgm:presLayoutVars>
          <dgm:chMax val="0"/>
          <dgm:bulletEnabled val="1"/>
        </dgm:presLayoutVars>
      </dgm:prSet>
      <dgm:spPr/>
    </dgm:pt>
    <dgm:pt modelId="{876990F0-2368-40E2-AF97-50974E64DDFA}" type="pres">
      <dgm:prSet presAssocID="{93D787BB-B6EC-4EB5-BB54-D22E8DB0DE95}" presName="spacer" presStyleCnt="0"/>
      <dgm:spPr/>
    </dgm:pt>
    <dgm:pt modelId="{E6CA495D-6ADF-4782-B5C8-826184F8FEA8}" type="pres">
      <dgm:prSet presAssocID="{DA137ADB-D30E-41A4-90F9-EDC37D9A75D3}" presName="parentText" presStyleLbl="node1" presStyleIdx="3" presStyleCnt="6">
        <dgm:presLayoutVars>
          <dgm:chMax val="0"/>
          <dgm:bulletEnabled val="1"/>
        </dgm:presLayoutVars>
      </dgm:prSet>
      <dgm:spPr/>
    </dgm:pt>
    <dgm:pt modelId="{9246A7E1-0191-433F-A232-B827B1E94236}" type="pres">
      <dgm:prSet presAssocID="{821F8E8A-2790-4BE0-B288-2EE3B7843DBA}" presName="spacer" presStyleCnt="0"/>
      <dgm:spPr/>
    </dgm:pt>
    <dgm:pt modelId="{3C5FD5A1-A95C-4A9A-9F02-A1A96DFAD4EA}" type="pres">
      <dgm:prSet presAssocID="{4846014D-70D8-400A-AF08-1AFD991077C2}" presName="parentText" presStyleLbl="node1" presStyleIdx="4" presStyleCnt="6">
        <dgm:presLayoutVars>
          <dgm:chMax val="0"/>
          <dgm:bulletEnabled val="1"/>
        </dgm:presLayoutVars>
      </dgm:prSet>
      <dgm:spPr/>
    </dgm:pt>
    <dgm:pt modelId="{A8DEFAAE-9BB8-46B0-A89A-B9340D5E4D9D}" type="pres">
      <dgm:prSet presAssocID="{5256D142-FA59-465C-8FF5-0C888F3D4581}" presName="spacer" presStyleCnt="0"/>
      <dgm:spPr/>
    </dgm:pt>
    <dgm:pt modelId="{513251EB-FC2C-4020-A447-67549FE05A90}" type="pres">
      <dgm:prSet presAssocID="{8AF6FB1A-5F6C-4351-AFFE-06BC7E512C0D}" presName="parentText" presStyleLbl="node1" presStyleIdx="5" presStyleCnt="6">
        <dgm:presLayoutVars>
          <dgm:chMax val="0"/>
          <dgm:bulletEnabled val="1"/>
        </dgm:presLayoutVars>
      </dgm:prSet>
      <dgm:spPr/>
    </dgm:pt>
  </dgm:ptLst>
  <dgm:cxnLst>
    <dgm:cxn modelId="{A0D1C72E-2BC2-4940-90FC-95042F602045}" srcId="{17E252D4-D9E9-4581-9A9D-25C8681C3218}" destId="{8AF6FB1A-5F6C-4351-AFFE-06BC7E512C0D}" srcOrd="5" destOrd="0" parTransId="{B36D1D4A-3990-4DAB-83C2-397C6FDBFA31}" sibTransId="{3614BA4A-8FEF-4150-8488-B29FE2F3DF77}"/>
    <dgm:cxn modelId="{8756B139-E6BE-4332-94F5-007DC634364A}" type="presOf" srcId="{586577EC-261A-4B9E-B1A8-35F7E0D7CCEE}" destId="{50855B65-C059-4EF2-9CB8-9E31FA37E56B}" srcOrd="0" destOrd="0" presId="urn:microsoft.com/office/officeart/2005/8/layout/vList2"/>
    <dgm:cxn modelId="{66D49048-D50C-4AF4-82E4-B3A58E6EE5E0}" type="presOf" srcId="{4846014D-70D8-400A-AF08-1AFD991077C2}" destId="{3C5FD5A1-A95C-4A9A-9F02-A1A96DFAD4EA}" srcOrd="0" destOrd="0" presId="urn:microsoft.com/office/officeart/2005/8/layout/vList2"/>
    <dgm:cxn modelId="{8111A04A-E022-4E7E-BC13-4BE9F5301F3F}" srcId="{17E252D4-D9E9-4581-9A9D-25C8681C3218}" destId="{5091CF27-6918-41B2-AF61-BDDB2323C4C1}" srcOrd="0" destOrd="0" parTransId="{A880FC6E-D928-485B-896F-183645E21959}" sibTransId="{55B84D46-05F7-489B-8CE7-030FA3AD6795}"/>
    <dgm:cxn modelId="{19581488-3296-4B4B-80F3-7F2CBE61EA01}" type="presOf" srcId="{DA137ADB-D30E-41A4-90F9-EDC37D9A75D3}" destId="{E6CA495D-6ADF-4782-B5C8-826184F8FEA8}" srcOrd="0" destOrd="0" presId="urn:microsoft.com/office/officeart/2005/8/layout/vList2"/>
    <dgm:cxn modelId="{91E6928F-B895-4C09-9259-2607D6462466}" type="presOf" srcId="{8AF6FB1A-5F6C-4351-AFFE-06BC7E512C0D}" destId="{513251EB-FC2C-4020-A447-67549FE05A90}" srcOrd="0" destOrd="0" presId="urn:microsoft.com/office/officeart/2005/8/layout/vList2"/>
    <dgm:cxn modelId="{2C94E8AB-96F9-4DDB-9C19-C620C9CA9E73}" type="presOf" srcId="{5091CF27-6918-41B2-AF61-BDDB2323C4C1}" destId="{29666F03-E755-4F96-A800-BE7391ECA1A5}" srcOrd="0" destOrd="0" presId="urn:microsoft.com/office/officeart/2005/8/layout/vList2"/>
    <dgm:cxn modelId="{C4C3A8AE-FB28-4226-9F72-2E04EA778EAB}" srcId="{17E252D4-D9E9-4581-9A9D-25C8681C3218}" destId="{AEA66DC1-4869-46E5-8C17-8FC01D1DA669}" srcOrd="1" destOrd="0" parTransId="{46D5B3D2-46F6-4A3B-A42A-21E7F0E7FF6D}" sibTransId="{E5546211-612B-4925-B8E5-A2383EF798A5}"/>
    <dgm:cxn modelId="{3E789DC7-E5AF-400B-B158-30A92C1A1D86}" type="presOf" srcId="{17E252D4-D9E9-4581-9A9D-25C8681C3218}" destId="{348331B7-5605-46B3-9731-344AFECB99F1}" srcOrd="0" destOrd="0" presId="urn:microsoft.com/office/officeart/2005/8/layout/vList2"/>
    <dgm:cxn modelId="{00BF24CD-3EE4-4FD5-A55D-DD1434505DAD}" type="presOf" srcId="{AEA66DC1-4869-46E5-8C17-8FC01D1DA669}" destId="{470EC403-30EF-4F6E-A03B-6039A1C71FDA}" srcOrd="0" destOrd="0" presId="urn:microsoft.com/office/officeart/2005/8/layout/vList2"/>
    <dgm:cxn modelId="{C7BC2BCD-2354-456E-BD48-FB2EFF69B4DD}" srcId="{17E252D4-D9E9-4581-9A9D-25C8681C3218}" destId="{4846014D-70D8-400A-AF08-1AFD991077C2}" srcOrd="4" destOrd="0" parTransId="{907C7A7F-0680-4BF0-8A69-EBB5D6A7A5C1}" sibTransId="{5256D142-FA59-465C-8FF5-0C888F3D4581}"/>
    <dgm:cxn modelId="{D950EBDE-2356-43D7-8AF5-B395EE687D21}" srcId="{17E252D4-D9E9-4581-9A9D-25C8681C3218}" destId="{DA137ADB-D30E-41A4-90F9-EDC37D9A75D3}" srcOrd="3" destOrd="0" parTransId="{B63DBFDC-323A-44FD-B62B-110B29596AB2}" sibTransId="{821F8E8A-2790-4BE0-B288-2EE3B7843DBA}"/>
    <dgm:cxn modelId="{A1F9A2E1-B592-49AD-A06D-1D33E06F4DD6}" srcId="{17E252D4-D9E9-4581-9A9D-25C8681C3218}" destId="{586577EC-261A-4B9E-B1A8-35F7E0D7CCEE}" srcOrd="2" destOrd="0" parTransId="{C2418896-8281-4CDF-8780-DFEABA824979}" sibTransId="{93D787BB-B6EC-4EB5-BB54-D22E8DB0DE95}"/>
    <dgm:cxn modelId="{536C44EE-65C4-4A30-8F36-57739CB8A92E}" type="presParOf" srcId="{348331B7-5605-46B3-9731-344AFECB99F1}" destId="{29666F03-E755-4F96-A800-BE7391ECA1A5}" srcOrd="0" destOrd="0" presId="urn:microsoft.com/office/officeart/2005/8/layout/vList2"/>
    <dgm:cxn modelId="{54584BEB-009F-4D6A-AF88-BAF51ED0C5B9}" type="presParOf" srcId="{348331B7-5605-46B3-9731-344AFECB99F1}" destId="{2D4859F3-C331-489B-9ABE-A71041D245CB}" srcOrd="1" destOrd="0" presId="urn:microsoft.com/office/officeart/2005/8/layout/vList2"/>
    <dgm:cxn modelId="{5648E16C-4E38-45BD-88A7-A33B0438E43B}" type="presParOf" srcId="{348331B7-5605-46B3-9731-344AFECB99F1}" destId="{470EC403-30EF-4F6E-A03B-6039A1C71FDA}" srcOrd="2" destOrd="0" presId="urn:microsoft.com/office/officeart/2005/8/layout/vList2"/>
    <dgm:cxn modelId="{570A6536-55AB-44BE-8215-326D41E95559}" type="presParOf" srcId="{348331B7-5605-46B3-9731-344AFECB99F1}" destId="{C4777614-ECA6-41B9-9A70-A34411CBD392}" srcOrd="3" destOrd="0" presId="urn:microsoft.com/office/officeart/2005/8/layout/vList2"/>
    <dgm:cxn modelId="{00D8DA08-52BE-445F-A57B-01C939737ACF}" type="presParOf" srcId="{348331B7-5605-46B3-9731-344AFECB99F1}" destId="{50855B65-C059-4EF2-9CB8-9E31FA37E56B}" srcOrd="4" destOrd="0" presId="urn:microsoft.com/office/officeart/2005/8/layout/vList2"/>
    <dgm:cxn modelId="{F118142C-B751-46C7-9031-BB89E5EE54A7}" type="presParOf" srcId="{348331B7-5605-46B3-9731-344AFECB99F1}" destId="{876990F0-2368-40E2-AF97-50974E64DDFA}" srcOrd="5" destOrd="0" presId="urn:microsoft.com/office/officeart/2005/8/layout/vList2"/>
    <dgm:cxn modelId="{DB0AD62B-C697-4CD4-BEF4-B4BF0307072B}" type="presParOf" srcId="{348331B7-5605-46B3-9731-344AFECB99F1}" destId="{E6CA495D-6ADF-4782-B5C8-826184F8FEA8}" srcOrd="6" destOrd="0" presId="urn:microsoft.com/office/officeart/2005/8/layout/vList2"/>
    <dgm:cxn modelId="{EAAD9258-9321-473D-B540-8888A896BFD2}" type="presParOf" srcId="{348331B7-5605-46B3-9731-344AFECB99F1}" destId="{9246A7E1-0191-433F-A232-B827B1E94236}" srcOrd="7" destOrd="0" presId="urn:microsoft.com/office/officeart/2005/8/layout/vList2"/>
    <dgm:cxn modelId="{81133ACA-F582-4276-9C8C-F43780244483}" type="presParOf" srcId="{348331B7-5605-46B3-9731-344AFECB99F1}" destId="{3C5FD5A1-A95C-4A9A-9F02-A1A96DFAD4EA}" srcOrd="8" destOrd="0" presId="urn:microsoft.com/office/officeart/2005/8/layout/vList2"/>
    <dgm:cxn modelId="{686B1098-9566-4E04-A7C2-7882B8EA7F4F}" type="presParOf" srcId="{348331B7-5605-46B3-9731-344AFECB99F1}" destId="{A8DEFAAE-9BB8-46B0-A89A-B9340D5E4D9D}" srcOrd="9" destOrd="0" presId="urn:microsoft.com/office/officeart/2005/8/layout/vList2"/>
    <dgm:cxn modelId="{19663C04-95EC-4A22-8D0D-6CF8F5D2BF4F}" type="presParOf" srcId="{348331B7-5605-46B3-9731-344AFECB99F1}" destId="{513251EB-FC2C-4020-A447-67549FE05A90}"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A22417D-0777-49EA-8C88-6AB9E37DA21A}" type="doc">
      <dgm:prSet loTypeId="urn:microsoft.com/office/officeart/2005/8/layout/hList1" loCatId="list" qsTypeId="urn:microsoft.com/office/officeart/2005/8/quickstyle/simple1" qsCatId="simple" csTypeId="urn:microsoft.com/office/officeart/2005/8/colors/accent6_2" csCatId="accent6"/>
      <dgm:spPr/>
      <dgm:t>
        <a:bodyPr/>
        <a:lstStyle/>
        <a:p>
          <a:endParaRPr lang="en-GB"/>
        </a:p>
      </dgm:t>
    </dgm:pt>
    <dgm:pt modelId="{DFDE7322-476E-46B1-8C91-87119912B728}">
      <dgm:prSet custT="1"/>
      <dgm:spPr/>
      <dgm:t>
        <a:bodyPr/>
        <a:lstStyle/>
        <a:p>
          <a:r>
            <a:rPr lang="en-US" sz="1800" b="0" i="0" dirty="0">
              <a:solidFill>
                <a:schemeClr val="tx1"/>
              </a:solidFill>
            </a:rPr>
            <a:t>Organizational leadership skills are the skills used to inspire individuals to achieve their goals and support the organization's strategic goals. While exact skills may vary for each person, industry and organization, some examples of these skills include:</a:t>
          </a:r>
          <a:endParaRPr lang="pl-PL" sz="1800" dirty="0">
            <a:solidFill>
              <a:schemeClr val="tx1"/>
            </a:solidFill>
          </a:endParaRPr>
        </a:p>
      </dgm:t>
    </dgm:pt>
    <dgm:pt modelId="{FB23B70C-4AE4-4EBF-B6F3-F89D086C45CE}" type="parTrans" cxnId="{728324B9-6BB6-4A7E-AB91-0819F9ED024E}">
      <dgm:prSet/>
      <dgm:spPr/>
      <dgm:t>
        <a:bodyPr/>
        <a:lstStyle/>
        <a:p>
          <a:endParaRPr lang="en-GB"/>
        </a:p>
      </dgm:t>
    </dgm:pt>
    <dgm:pt modelId="{A502C69A-B1D8-4170-985A-4D1B2F3689BF}" type="sibTrans" cxnId="{728324B9-6BB6-4A7E-AB91-0819F9ED024E}">
      <dgm:prSet/>
      <dgm:spPr/>
      <dgm:t>
        <a:bodyPr/>
        <a:lstStyle/>
        <a:p>
          <a:endParaRPr lang="en-GB"/>
        </a:p>
      </dgm:t>
    </dgm:pt>
    <dgm:pt modelId="{550A2E31-CC47-4BC4-AB52-9E7ACAC2C583}">
      <dgm:prSet/>
      <dgm:spPr/>
      <dgm:t>
        <a:bodyPr/>
        <a:lstStyle/>
        <a:p>
          <a:pPr algn="just"/>
          <a:r>
            <a:rPr lang="en-US" b="1" i="0" dirty="0"/>
            <a:t>Ability to influence others:</a:t>
          </a:r>
          <a:r>
            <a:rPr lang="en-US" b="0" i="0" dirty="0"/>
            <a:t> Leaders need to understand how to persuade and influence others. This helps them identify what motivates a specific person and leverage this knowledge to develop trust and inspire them to succeed.</a:t>
          </a:r>
          <a:endParaRPr lang="pl-PL" dirty="0"/>
        </a:p>
      </dgm:t>
    </dgm:pt>
    <dgm:pt modelId="{F1B8CBF7-8643-4093-A156-FC16FAE1D241}" type="parTrans" cxnId="{FFABCFF8-2CF2-4646-A33F-2C0E89F457C5}">
      <dgm:prSet/>
      <dgm:spPr/>
      <dgm:t>
        <a:bodyPr/>
        <a:lstStyle/>
        <a:p>
          <a:endParaRPr lang="en-GB"/>
        </a:p>
      </dgm:t>
    </dgm:pt>
    <dgm:pt modelId="{F62996F8-A74D-442C-A9C4-B4674D6568B7}" type="sibTrans" cxnId="{FFABCFF8-2CF2-4646-A33F-2C0E89F457C5}">
      <dgm:prSet/>
      <dgm:spPr/>
      <dgm:t>
        <a:bodyPr/>
        <a:lstStyle/>
        <a:p>
          <a:endParaRPr lang="en-GB"/>
        </a:p>
      </dgm:t>
    </dgm:pt>
    <dgm:pt modelId="{C28BCD33-6491-48A3-BB8D-5B7F3117195E}">
      <dgm:prSet/>
      <dgm:spPr/>
      <dgm:t>
        <a:bodyPr/>
        <a:lstStyle/>
        <a:p>
          <a:pPr algn="just"/>
          <a:r>
            <a:rPr lang="en-US" b="1" i="0" dirty="0"/>
            <a:t>Communication:</a:t>
          </a:r>
          <a:r>
            <a:rPr lang="en-US" b="0" i="0" dirty="0"/>
            <a:t> Communication skills empower leaders to share critical information, learn more about their peers and develop good relationships. It may be beneficial for leaders to be extroverts.</a:t>
          </a:r>
          <a:endParaRPr lang="pl-PL" dirty="0"/>
        </a:p>
      </dgm:t>
    </dgm:pt>
    <dgm:pt modelId="{04E696EF-F1C3-49A2-B25F-90DF7427BAE5}" type="parTrans" cxnId="{022A03B9-57B3-45B8-84F2-543A89CC95F4}">
      <dgm:prSet/>
      <dgm:spPr/>
      <dgm:t>
        <a:bodyPr/>
        <a:lstStyle/>
        <a:p>
          <a:endParaRPr lang="en-GB"/>
        </a:p>
      </dgm:t>
    </dgm:pt>
    <dgm:pt modelId="{C7168544-96D8-46ED-B0C9-53C15F0EFD90}" type="sibTrans" cxnId="{022A03B9-57B3-45B8-84F2-543A89CC95F4}">
      <dgm:prSet/>
      <dgm:spPr/>
      <dgm:t>
        <a:bodyPr/>
        <a:lstStyle/>
        <a:p>
          <a:endParaRPr lang="en-GB"/>
        </a:p>
      </dgm:t>
    </dgm:pt>
    <dgm:pt modelId="{363080C5-B882-4DA1-86C4-38DC7DBE0410}">
      <dgm:prSet/>
      <dgm:spPr/>
      <dgm:t>
        <a:bodyPr/>
        <a:lstStyle/>
        <a:p>
          <a:pPr algn="just"/>
          <a:r>
            <a:rPr lang="en-US" b="1" i="0" dirty="0"/>
            <a:t>Delegation:</a:t>
          </a:r>
          <a:r>
            <a:rPr lang="en-US" b="0" i="0" dirty="0"/>
            <a:t> Leaders must avoid keeping all work for themselves and micromanaging others. Excellent leaders understand how to delegate work to others, especially giving tasks to people based on what they enjoy and succeed with the most.</a:t>
          </a:r>
          <a:endParaRPr lang="pl-PL" dirty="0"/>
        </a:p>
      </dgm:t>
    </dgm:pt>
    <dgm:pt modelId="{DA21C2A2-D377-45F7-9784-58F5D133B38F}" type="parTrans" cxnId="{AA264BEE-53B3-4A33-8C3B-0571A589D9C5}">
      <dgm:prSet/>
      <dgm:spPr/>
      <dgm:t>
        <a:bodyPr/>
        <a:lstStyle/>
        <a:p>
          <a:endParaRPr lang="en-GB"/>
        </a:p>
      </dgm:t>
    </dgm:pt>
    <dgm:pt modelId="{FA61D5E9-4AD5-453C-863C-1B39520D2219}" type="sibTrans" cxnId="{AA264BEE-53B3-4A33-8C3B-0571A589D9C5}">
      <dgm:prSet/>
      <dgm:spPr/>
      <dgm:t>
        <a:bodyPr/>
        <a:lstStyle/>
        <a:p>
          <a:endParaRPr lang="en-GB"/>
        </a:p>
      </dgm:t>
    </dgm:pt>
    <dgm:pt modelId="{4D63E36B-0BE1-4C9F-B0D6-879F38CC77DF}">
      <dgm:prSet/>
      <dgm:spPr/>
      <dgm:t>
        <a:bodyPr/>
        <a:lstStyle/>
        <a:p>
          <a:pPr algn="just"/>
          <a:r>
            <a:rPr lang="en-US" b="1" i="0" dirty="0"/>
            <a:t>Emotional intelligence:</a:t>
          </a:r>
          <a:r>
            <a:rPr lang="en-US" b="0" i="0" dirty="0"/>
            <a:t> Emotional intelligence helps professionals understand each other and process their own emotions. Leaders may experience a range of challenges during their careers, so they must be able to regulate their emotions and respond appropriately.</a:t>
          </a:r>
          <a:endParaRPr lang="pl-PL" dirty="0"/>
        </a:p>
      </dgm:t>
    </dgm:pt>
    <dgm:pt modelId="{D026D163-2FF1-486D-B4AB-825D280A1ED6}" type="parTrans" cxnId="{7A406106-7BD9-4B27-8C9C-7F1773283734}">
      <dgm:prSet/>
      <dgm:spPr/>
      <dgm:t>
        <a:bodyPr/>
        <a:lstStyle/>
        <a:p>
          <a:endParaRPr lang="en-GB"/>
        </a:p>
      </dgm:t>
    </dgm:pt>
    <dgm:pt modelId="{238C7B93-D876-469C-9594-587F811B327E}" type="sibTrans" cxnId="{7A406106-7BD9-4B27-8C9C-7F1773283734}">
      <dgm:prSet/>
      <dgm:spPr/>
      <dgm:t>
        <a:bodyPr/>
        <a:lstStyle/>
        <a:p>
          <a:endParaRPr lang="en-GB"/>
        </a:p>
      </dgm:t>
    </dgm:pt>
    <dgm:pt modelId="{C817F1A2-43AC-4998-BCC9-E5D2188AC179}">
      <dgm:prSet/>
      <dgm:spPr/>
      <dgm:t>
        <a:bodyPr/>
        <a:lstStyle/>
        <a:p>
          <a:pPr algn="just"/>
          <a:r>
            <a:rPr lang="en-US" b="1" i="0"/>
            <a:t>Practicality:</a:t>
          </a:r>
          <a:r>
            <a:rPr lang="en-US" b="0" i="0"/>
            <a:t> While it's beneficial for leaders to be creative and innovative, it's also important for them to be practical, especially when developing solutions for problems. Organizational leaders often focus on facts to think critically and determine the best evidence-based decisions.</a:t>
          </a:r>
          <a:endParaRPr lang="pl-PL"/>
        </a:p>
      </dgm:t>
    </dgm:pt>
    <dgm:pt modelId="{85AA410F-0665-44AB-B2C9-66A0B60D6F6A}" type="parTrans" cxnId="{352AE902-3F3E-4135-BAAF-4B9919BD07C5}">
      <dgm:prSet/>
      <dgm:spPr/>
      <dgm:t>
        <a:bodyPr/>
        <a:lstStyle/>
        <a:p>
          <a:endParaRPr lang="en-GB"/>
        </a:p>
      </dgm:t>
    </dgm:pt>
    <dgm:pt modelId="{47EDAF46-1D4B-4851-AE8C-221B703027B4}" type="sibTrans" cxnId="{352AE902-3F3E-4135-BAAF-4B9919BD07C5}">
      <dgm:prSet/>
      <dgm:spPr/>
      <dgm:t>
        <a:bodyPr/>
        <a:lstStyle/>
        <a:p>
          <a:endParaRPr lang="en-GB"/>
        </a:p>
      </dgm:t>
    </dgm:pt>
    <dgm:pt modelId="{11F17200-F7AE-4F13-9000-896F071EB401}">
      <dgm:prSet/>
      <dgm:spPr/>
      <dgm:t>
        <a:bodyPr/>
        <a:lstStyle/>
        <a:p>
          <a:pPr algn="just"/>
          <a:r>
            <a:rPr lang="en-US" b="1" i="0"/>
            <a:t>Problem-solving:</a:t>
          </a:r>
          <a:r>
            <a:rPr lang="en-US" b="0" i="0"/>
            <a:t> Problem-solving skills enable leaders to evaluate their options and determine the best solution. This requires performing research, discerning the most beneficial outcomes and choosing the appropriate way to resolve a concern.</a:t>
          </a:r>
          <a:endParaRPr lang="pl-PL"/>
        </a:p>
      </dgm:t>
    </dgm:pt>
    <dgm:pt modelId="{98FB2B78-11CC-4C14-8856-F4C28874D4E0}" type="parTrans" cxnId="{B992F5F1-6587-426B-890D-BD1EEC851F4D}">
      <dgm:prSet/>
      <dgm:spPr/>
      <dgm:t>
        <a:bodyPr/>
        <a:lstStyle/>
        <a:p>
          <a:endParaRPr lang="en-GB"/>
        </a:p>
      </dgm:t>
    </dgm:pt>
    <dgm:pt modelId="{F2C66F3A-C8C0-4804-B426-FF773ACCCD8B}" type="sibTrans" cxnId="{B992F5F1-6587-426B-890D-BD1EEC851F4D}">
      <dgm:prSet/>
      <dgm:spPr/>
      <dgm:t>
        <a:bodyPr/>
        <a:lstStyle/>
        <a:p>
          <a:endParaRPr lang="en-GB"/>
        </a:p>
      </dgm:t>
    </dgm:pt>
    <dgm:pt modelId="{8A94E3A4-8197-42FB-A5F0-C8B1985D5955}">
      <dgm:prSet/>
      <dgm:spPr/>
      <dgm:t>
        <a:bodyPr/>
        <a:lstStyle/>
        <a:p>
          <a:pPr algn="just"/>
          <a:r>
            <a:rPr lang="en-US" b="1" i="0" dirty="0"/>
            <a:t>Self-control:</a:t>
          </a:r>
          <a:r>
            <a:rPr lang="en-US" b="0" i="0" dirty="0"/>
            <a:t> Although it's essential for organizational leaders to maintain a proactive approach to their work, they also understand the importance of pausing, listening and thinking about their tasks. Self-control may also assist with stress management, which may benefit the entire time.</a:t>
          </a:r>
          <a:endParaRPr lang="pl-PL" dirty="0"/>
        </a:p>
      </dgm:t>
    </dgm:pt>
    <dgm:pt modelId="{E5523AB5-A346-4FA9-9BE1-09E24A0F0762}" type="parTrans" cxnId="{626F5245-EC46-4D75-A11E-8A1E15F029EB}">
      <dgm:prSet/>
      <dgm:spPr/>
      <dgm:t>
        <a:bodyPr/>
        <a:lstStyle/>
        <a:p>
          <a:endParaRPr lang="en-GB"/>
        </a:p>
      </dgm:t>
    </dgm:pt>
    <dgm:pt modelId="{1B67E166-7EEF-419A-9304-135CDAB5751F}" type="sibTrans" cxnId="{626F5245-EC46-4D75-A11E-8A1E15F029EB}">
      <dgm:prSet/>
      <dgm:spPr/>
      <dgm:t>
        <a:bodyPr/>
        <a:lstStyle/>
        <a:p>
          <a:endParaRPr lang="en-GB"/>
        </a:p>
      </dgm:t>
    </dgm:pt>
    <dgm:pt modelId="{63FB3233-A422-456C-B3CC-31E94C0D3EC1}" type="pres">
      <dgm:prSet presAssocID="{7A22417D-0777-49EA-8C88-6AB9E37DA21A}" presName="Name0" presStyleCnt="0">
        <dgm:presLayoutVars>
          <dgm:dir/>
          <dgm:animLvl val="lvl"/>
          <dgm:resizeHandles val="exact"/>
        </dgm:presLayoutVars>
      </dgm:prSet>
      <dgm:spPr/>
    </dgm:pt>
    <dgm:pt modelId="{C488F7E0-9DCA-4AE2-9622-7D9395049F03}" type="pres">
      <dgm:prSet presAssocID="{DFDE7322-476E-46B1-8C91-87119912B728}" presName="composite" presStyleCnt="0"/>
      <dgm:spPr/>
    </dgm:pt>
    <dgm:pt modelId="{41109793-A530-43F4-B1E8-54F80CAAD88F}" type="pres">
      <dgm:prSet presAssocID="{DFDE7322-476E-46B1-8C91-87119912B728}" presName="parTx" presStyleLbl="alignNode1" presStyleIdx="0" presStyleCnt="1">
        <dgm:presLayoutVars>
          <dgm:chMax val="0"/>
          <dgm:chPref val="0"/>
          <dgm:bulletEnabled val="1"/>
        </dgm:presLayoutVars>
      </dgm:prSet>
      <dgm:spPr/>
    </dgm:pt>
    <dgm:pt modelId="{FEC0D5A4-60E9-48FA-BF7D-13E8B0D39688}" type="pres">
      <dgm:prSet presAssocID="{DFDE7322-476E-46B1-8C91-87119912B728}" presName="desTx" presStyleLbl="alignAccFollowNode1" presStyleIdx="0" presStyleCnt="1">
        <dgm:presLayoutVars>
          <dgm:bulletEnabled val="1"/>
        </dgm:presLayoutVars>
      </dgm:prSet>
      <dgm:spPr/>
    </dgm:pt>
  </dgm:ptLst>
  <dgm:cxnLst>
    <dgm:cxn modelId="{352AE902-3F3E-4135-BAAF-4B9919BD07C5}" srcId="{DFDE7322-476E-46B1-8C91-87119912B728}" destId="{C817F1A2-43AC-4998-BCC9-E5D2188AC179}" srcOrd="4" destOrd="0" parTransId="{85AA410F-0665-44AB-B2C9-66A0B60D6F6A}" sibTransId="{47EDAF46-1D4B-4851-AE8C-221B703027B4}"/>
    <dgm:cxn modelId="{7A406106-7BD9-4B27-8C9C-7F1773283734}" srcId="{DFDE7322-476E-46B1-8C91-87119912B728}" destId="{4D63E36B-0BE1-4C9F-B0D6-879F38CC77DF}" srcOrd="3" destOrd="0" parTransId="{D026D163-2FF1-486D-B4AB-825D280A1ED6}" sibTransId="{238C7B93-D876-469C-9594-587F811B327E}"/>
    <dgm:cxn modelId="{15C5E107-C74D-43EB-BB39-19033B11D9E4}" type="presOf" srcId="{C28BCD33-6491-48A3-BB8D-5B7F3117195E}" destId="{FEC0D5A4-60E9-48FA-BF7D-13E8B0D39688}" srcOrd="0" destOrd="1" presId="urn:microsoft.com/office/officeart/2005/8/layout/hList1"/>
    <dgm:cxn modelId="{B350BD32-2D46-4B9B-B5C5-DD435BCACCE7}" type="presOf" srcId="{4D63E36B-0BE1-4C9F-B0D6-879F38CC77DF}" destId="{FEC0D5A4-60E9-48FA-BF7D-13E8B0D39688}" srcOrd="0" destOrd="3" presId="urn:microsoft.com/office/officeart/2005/8/layout/hList1"/>
    <dgm:cxn modelId="{676F9741-9AA4-4043-A255-D61C1FDFDB23}" type="presOf" srcId="{7A22417D-0777-49EA-8C88-6AB9E37DA21A}" destId="{63FB3233-A422-456C-B3CC-31E94C0D3EC1}" srcOrd="0" destOrd="0" presId="urn:microsoft.com/office/officeart/2005/8/layout/hList1"/>
    <dgm:cxn modelId="{626F5245-EC46-4D75-A11E-8A1E15F029EB}" srcId="{DFDE7322-476E-46B1-8C91-87119912B728}" destId="{8A94E3A4-8197-42FB-A5F0-C8B1985D5955}" srcOrd="6" destOrd="0" parTransId="{E5523AB5-A346-4FA9-9BE1-09E24A0F0762}" sibTransId="{1B67E166-7EEF-419A-9304-135CDAB5751F}"/>
    <dgm:cxn modelId="{F4758A4D-42CC-4F6A-80E2-F63B58065D85}" type="presOf" srcId="{550A2E31-CC47-4BC4-AB52-9E7ACAC2C583}" destId="{FEC0D5A4-60E9-48FA-BF7D-13E8B0D39688}" srcOrd="0" destOrd="0" presId="urn:microsoft.com/office/officeart/2005/8/layout/hList1"/>
    <dgm:cxn modelId="{D1FF2C78-5768-4DC2-BB1A-A92D752AD4AB}" type="presOf" srcId="{8A94E3A4-8197-42FB-A5F0-C8B1985D5955}" destId="{FEC0D5A4-60E9-48FA-BF7D-13E8B0D39688}" srcOrd="0" destOrd="6" presId="urn:microsoft.com/office/officeart/2005/8/layout/hList1"/>
    <dgm:cxn modelId="{A09C987C-CA22-4D9C-8C10-A0DC52AA90BA}" type="presOf" srcId="{DFDE7322-476E-46B1-8C91-87119912B728}" destId="{41109793-A530-43F4-B1E8-54F80CAAD88F}" srcOrd="0" destOrd="0" presId="urn:microsoft.com/office/officeart/2005/8/layout/hList1"/>
    <dgm:cxn modelId="{4A39E38C-7B88-499C-AA4C-17AF6CE8EE1A}" type="presOf" srcId="{363080C5-B882-4DA1-86C4-38DC7DBE0410}" destId="{FEC0D5A4-60E9-48FA-BF7D-13E8B0D39688}" srcOrd="0" destOrd="2" presId="urn:microsoft.com/office/officeart/2005/8/layout/hList1"/>
    <dgm:cxn modelId="{C10F8CB3-AC7D-4111-A35A-842AC204FDE3}" type="presOf" srcId="{C817F1A2-43AC-4998-BCC9-E5D2188AC179}" destId="{FEC0D5A4-60E9-48FA-BF7D-13E8B0D39688}" srcOrd="0" destOrd="4" presId="urn:microsoft.com/office/officeart/2005/8/layout/hList1"/>
    <dgm:cxn modelId="{022A03B9-57B3-45B8-84F2-543A89CC95F4}" srcId="{DFDE7322-476E-46B1-8C91-87119912B728}" destId="{C28BCD33-6491-48A3-BB8D-5B7F3117195E}" srcOrd="1" destOrd="0" parTransId="{04E696EF-F1C3-49A2-B25F-90DF7427BAE5}" sibTransId="{C7168544-96D8-46ED-B0C9-53C15F0EFD90}"/>
    <dgm:cxn modelId="{728324B9-6BB6-4A7E-AB91-0819F9ED024E}" srcId="{7A22417D-0777-49EA-8C88-6AB9E37DA21A}" destId="{DFDE7322-476E-46B1-8C91-87119912B728}" srcOrd="0" destOrd="0" parTransId="{FB23B70C-4AE4-4EBF-B6F3-F89D086C45CE}" sibTransId="{A502C69A-B1D8-4170-985A-4D1B2F3689BF}"/>
    <dgm:cxn modelId="{4B350DBE-5A8E-4B70-9B0A-2C45063284B5}" type="presOf" srcId="{11F17200-F7AE-4F13-9000-896F071EB401}" destId="{FEC0D5A4-60E9-48FA-BF7D-13E8B0D39688}" srcOrd="0" destOrd="5" presId="urn:microsoft.com/office/officeart/2005/8/layout/hList1"/>
    <dgm:cxn modelId="{AA264BEE-53B3-4A33-8C3B-0571A589D9C5}" srcId="{DFDE7322-476E-46B1-8C91-87119912B728}" destId="{363080C5-B882-4DA1-86C4-38DC7DBE0410}" srcOrd="2" destOrd="0" parTransId="{DA21C2A2-D377-45F7-9784-58F5D133B38F}" sibTransId="{FA61D5E9-4AD5-453C-863C-1B39520D2219}"/>
    <dgm:cxn modelId="{B992F5F1-6587-426B-890D-BD1EEC851F4D}" srcId="{DFDE7322-476E-46B1-8C91-87119912B728}" destId="{11F17200-F7AE-4F13-9000-896F071EB401}" srcOrd="5" destOrd="0" parTransId="{98FB2B78-11CC-4C14-8856-F4C28874D4E0}" sibTransId="{F2C66F3A-C8C0-4804-B426-FF773ACCCD8B}"/>
    <dgm:cxn modelId="{FFABCFF8-2CF2-4646-A33F-2C0E89F457C5}" srcId="{DFDE7322-476E-46B1-8C91-87119912B728}" destId="{550A2E31-CC47-4BC4-AB52-9E7ACAC2C583}" srcOrd="0" destOrd="0" parTransId="{F1B8CBF7-8643-4093-A156-FC16FAE1D241}" sibTransId="{F62996F8-A74D-442C-A9C4-B4674D6568B7}"/>
    <dgm:cxn modelId="{447BF6FA-A8F3-4496-8CF9-8149A029ACA9}" type="presParOf" srcId="{63FB3233-A422-456C-B3CC-31E94C0D3EC1}" destId="{C488F7E0-9DCA-4AE2-9622-7D9395049F03}" srcOrd="0" destOrd="0" presId="urn:microsoft.com/office/officeart/2005/8/layout/hList1"/>
    <dgm:cxn modelId="{0DDB004A-BE46-49F4-9F78-D6915C1FF6BB}" type="presParOf" srcId="{C488F7E0-9DCA-4AE2-9622-7D9395049F03}" destId="{41109793-A530-43F4-B1E8-54F80CAAD88F}" srcOrd="0" destOrd="0" presId="urn:microsoft.com/office/officeart/2005/8/layout/hList1"/>
    <dgm:cxn modelId="{78251E37-0E36-4767-8625-4FDCD09BBE76}" type="presParOf" srcId="{C488F7E0-9DCA-4AE2-9622-7D9395049F03}" destId="{FEC0D5A4-60E9-48FA-BF7D-13E8B0D3968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F45E1E-9611-4318-9C24-25B9FFEC5C1A}">
      <dsp:nvSpPr>
        <dsp:cNvPr id="0" name=""/>
        <dsp:cNvSpPr/>
      </dsp:nvSpPr>
      <dsp:spPr>
        <a:xfrm>
          <a:off x="0" y="461407"/>
          <a:ext cx="11967586" cy="105574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b="1" i="0" kern="1200" dirty="0">
              <a:solidFill>
                <a:schemeClr val="tx1"/>
              </a:solidFill>
            </a:rPr>
            <a:t>1. Talk with your supervisor</a:t>
          </a:r>
          <a:endParaRPr lang="pl-PL" sz="4000" kern="1200" dirty="0">
            <a:solidFill>
              <a:schemeClr val="tx1"/>
            </a:solidFill>
          </a:endParaRPr>
        </a:p>
      </dsp:txBody>
      <dsp:txXfrm>
        <a:off x="51537" y="512944"/>
        <a:ext cx="11864512" cy="952668"/>
      </dsp:txXfrm>
    </dsp:sp>
    <dsp:sp modelId="{5CD3EAB7-DD2C-4BEE-A3AB-29A8F4CDB3DB}">
      <dsp:nvSpPr>
        <dsp:cNvPr id="0" name=""/>
        <dsp:cNvSpPr/>
      </dsp:nvSpPr>
      <dsp:spPr>
        <a:xfrm>
          <a:off x="0" y="1560349"/>
          <a:ext cx="11967586" cy="1055742"/>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0" i="0" kern="1200" dirty="0">
              <a:solidFill>
                <a:schemeClr val="tx1"/>
              </a:solidFill>
            </a:rPr>
            <a:t>Before starting the internal interview process, </a:t>
          </a:r>
          <a:r>
            <a:rPr lang="en-US" sz="1500" b="1" i="0" u="sng" kern="1200" dirty="0">
              <a:solidFill>
                <a:schemeClr val="tx1"/>
              </a:solidFill>
            </a:rPr>
            <a:t>find a time to tell your supervisor about your application</a:t>
          </a:r>
          <a:r>
            <a:rPr lang="en-US" sz="1500" b="0" i="0" kern="1200" dirty="0">
              <a:solidFill>
                <a:schemeClr val="tx1"/>
              </a:solidFill>
            </a:rPr>
            <a:t>. Having a private conversation with your manager ensures that they learn about your goals from you rather than from the hiring committee. By initiating this conversation, you can also assess how your supervisor considers your contributions to the department, which will be helpful in the interview. They might also be able to provide additional tips and context for you to succeed.</a:t>
          </a:r>
          <a:endParaRPr lang="pl-PL" sz="1500" kern="1200" dirty="0">
            <a:solidFill>
              <a:schemeClr val="tx1"/>
            </a:solidFill>
          </a:endParaRPr>
        </a:p>
      </dsp:txBody>
      <dsp:txXfrm>
        <a:off x="51537" y="1611886"/>
        <a:ext cx="11864512" cy="952668"/>
      </dsp:txXfrm>
    </dsp:sp>
    <dsp:sp modelId="{4DC34396-9680-491E-95EC-C5B468FFFF65}">
      <dsp:nvSpPr>
        <dsp:cNvPr id="0" name=""/>
        <dsp:cNvSpPr/>
      </dsp:nvSpPr>
      <dsp:spPr>
        <a:xfrm>
          <a:off x="0" y="2659292"/>
          <a:ext cx="11967586" cy="1055742"/>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l" defTabSz="1955800">
            <a:lnSpc>
              <a:spcPct val="90000"/>
            </a:lnSpc>
            <a:spcBef>
              <a:spcPct val="0"/>
            </a:spcBef>
            <a:spcAft>
              <a:spcPct val="35000"/>
            </a:spcAft>
            <a:buNone/>
          </a:pPr>
          <a:r>
            <a:rPr lang="en-US" sz="4400" b="1" i="0" kern="1200" dirty="0">
              <a:solidFill>
                <a:schemeClr val="tx1"/>
              </a:solidFill>
            </a:rPr>
            <a:t>2. Research the position</a:t>
          </a:r>
          <a:endParaRPr lang="pl-PL" sz="4400" kern="1200" dirty="0">
            <a:solidFill>
              <a:schemeClr val="tx1"/>
            </a:solidFill>
          </a:endParaRPr>
        </a:p>
      </dsp:txBody>
      <dsp:txXfrm>
        <a:off x="51537" y="2710829"/>
        <a:ext cx="11864512" cy="952668"/>
      </dsp:txXfrm>
    </dsp:sp>
    <dsp:sp modelId="{4E89F8AA-AE1F-43D0-8AC6-040638E60AD7}">
      <dsp:nvSpPr>
        <dsp:cNvPr id="0" name=""/>
        <dsp:cNvSpPr/>
      </dsp:nvSpPr>
      <dsp:spPr>
        <a:xfrm>
          <a:off x="0" y="3758234"/>
          <a:ext cx="11967586" cy="1055742"/>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0" i="0" kern="1200" dirty="0">
              <a:solidFill>
                <a:schemeClr val="tx1"/>
              </a:solidFill>
            </a:rPr>
            <a:t>To prepare for your interview, </a:t>
          </a:r>
          <a:r>
            <a:rPr lang="en-US" sz="1500" b="1" i="0" u="sng" kern="1200" dirty="0">
              <a:solidFill>
                <a:schemeClr val="tx1"/>
              </a:solidFill>
            </a:rPr>
            <a:t>research every aspect of the position</a:t>
          </a:r>
          <a:r>
            <a:rPr lang="en-US" sz="1500" b="0" i="0" kern="1200" dirty="0">
              <a:solidFill>
                <a:schemeClr val="tx1"/>
              </a:solidFill>
            </a:rPr>
            <a:t>. Every candidate can read the job description, but as an internal applicant, you have access to more in-depth information. You can inquire with the human resources department about the organizational structure of the department or talk with the hiring committee about expectations for the role. You may want to ask the person leaving the role about their responsibilities, challenges and accomplishments so you can better understand what will be expected of you in the role before you go into the interview.</a:t>
          </a:r>
          <a:endParaRPr lang="pl-PL" sz="1500" kern="1200" dirty="0">
            <a:solidFill>
              <a:schemeClr val="tx1"/>
            </a:solidFill>
          </a:endParaRPr>
        </a:p>
      </dsp:txBody>
      <dsp:txXfrm>
        <a:off x="51537" y="3809771"/>
        <a:ext cx="11864512" cy="9526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666F03-E755-4F96-A800-BE7391ECA1A5}">
      <dsp:nvSpPr>
        <dsp:cNvPr id="0" name=""/>
        <dsp:cNvSpPr/>
      </dsp:nvSpPr>
      <dsp:spPr>
        <a:xfrm>
          <a:off x="0" y="145482"/>
          <a:ext cx="11977635" cy="100480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1" i="0" kern="1200" dirty="0">
              <a:solidFill>
                <a:schemeClr val="tx1"/>
              </a:solidFill>
            </a:rPr>
            <a:t>3. Make a list of your skills</a:t>
          </a:r>
          <a:endParaRPr lang="pl-PL" sz="3200" kern="1200" dirty="0">
            <a:solidFill>
              <a:schemeClr val="tx1"/>
            </a:solidFill>
          </a:endParaRPr>
        </a:p>
      </dsp:txBody>
      <dsp:txXfrm>
        <a:off x="49050" y="194532"/>
        <a:ext cx="11879535" cy="906702"/>
      </dsp:txXfrm>
    </dsp:sp>
    <dsp:sp modelId="{470EC403-30EF-4F6E-A03B-6039A1C71FDA}">
      <dsp:nvSpPr>
        <dsp:cNvPr id="0" name=""/>
        <dsp:cNvSpPr/>
      </dsp:nvSpPr>
      <dsp:spPr>
        <a:xfrm>
          <a:off x="0" y="1190604"/>
          <a:ext cx="11977635" cy="1004802"/>
        </a:xfrm>
        <a:prstGeom prst="round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dirty="0">
              <a:solidFill>
                <a:schemeClr val="tx1"/>
              </a:solidFill>
            </a:rPr>
            <a:t>To position yourself as the best candidate for the job, </a:t>
          </a:r>
          <a:r>
            <a:rPr lang="en-US" sz="1400" b="1" i="0" kern="1200" dirty="0">
              <a:solidFill>
                <a:schemeClr val="tx1"/>
              </a:solidFill>
            </a:rPr>
            <a:t>highlight the skills and experience you can contribute to the role</a:t>
          </a:r>
          <a:r>
            <a:rPr lang="en-US" sz="1400" b="0" i="0" kern="1200" dirty="0">
              <a:solidFill>
                <a:schemeClr val="tx1"/>
              </a:solidFill>
            </a:rPr>
            <a:t>. Try to tailor your list of skills to the job description, and use examples and data from your current role to support your discussion. It is a good idea to introduce yourself as if you were an unknown external candidate to give your interviewers a clear understanding of the benefits of hiring you and to show that you are taking the opportunity seriously.</a:t>
          </a:r>
          <a:endParaRPr lang="pl-PL" sz="1400" kern="1200" dirty="0">
            <a:solidFill>
              <a:schemeClr val="tx1"/>
            </a:solidFill>
          </a:endParaRPr>
        </a:p>
      </dsp:txBody>
      <dsp:txXfrm>
        <a:off x="49050" y="1239654"/>
        <a:ext cx="11879535" cy="906702"/>
      </dsp:txXfrm>
    </dsp:sp>
    <dsp:sp modelId="{50855B65-C059-4EF2-9CB8-9E31FA37E56B}">
      <dsp:nvSpPr>
        <dsp:cNvPr id="0" name=""/>
        <dsp:cNvSpPr/>
      </dsp:nvSpPr>
      <dsp:spPr>
        <a:xfrm>
          <a:off x="0" y="2235727"/>
          <a:ext cx="11977635" cy="1004802"/>
        </a:xfrm>
        <a:prstGeom prst="round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b="1" i="0" kern="1200" dirty="0">
              <a:solidFill>
                <a:schemeClr val="tx1"/>
              </a:solidFill>
            </a:rPr>
            <a:t>4. Consider how you have improved</a:t>
          </a:r>
          <a:endParaRPr lang="pl-PL" sz="3600" kern="1200" dirty="0">
            <a:solidFill>
              <a:schemeClr val="tx1"/>
            </a:solidFill>
          </a:endParaRPr>
        </a:p>
      </dsp:txBody>
      <dsp:txXfrm>
        <a:off x="49050" y="2284777"/>
        <a:ext cx="11879535" cy="906702"/>
      </dsp:txXfrm>
    </dsp:sp>
    <dsp:sp modelId="{E6CA495D-6ADF-4782-B5C8-826184F8FEA8}">
      <dsp:nvSpPr>
        <dsp:cNvPr id="0" name=""/>
        <dsp:cNvSpPr/>
      </dsp:nvSpPr>
      <dsp:spPr>
        <a:xfrm>
          <a:off x="0" y="3280849"/>
          <a:ext cx="11977635" cy="1004802"/>
        </a:xfrm>
        <a:prstGeom prst="round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dirty="0">
              <a:solidFill>
                <a:schemeClr val="tx1"/>
              </a:solidFill>
            </a:rPr>
            <a:t>As an internal candidate, you should be prepared to address any mistakes you’ve made or the challenges you’ve encountered in your current position. </a:t>
          </a:r>
          <a:r>
            <a:rPr lang="en-US" sz="1400" b="1" i="0" kern="1200" dirty="0">
              <a:solidFill>
                <a:schemeClr val="tx1"/>
              </a:solidFill>
            </a:rPr>
            <a:t>It is good to take responsibility and demonstrate a strong sense of accountability.</a:t>
          </a:r>
          <a:r>
            <a:rPr lang="en-US" sz="1400" b="0" i="0" kern="1200" dirty="0">
              <a:solidFill>
                <a:schemeClr val="tx1"/>
              </a:solidFill>
            </a:rPr>
            <a:t> Then, you can focus the conversation on what you learned from the situation and how you improved in your current role.</a:t>
          </a:r>
          <a:endParaRPr lang="pl-PL" sz="1400" kern="1200" dirty="0">
            <a:solidFill>
              <a:schemeClr val="tx1"/>
            </a:solidFill>
          </a:endParaRPr>
        </a:p>
      </dsp:txBody>
      <dsp:txXfrm>
        <a:off x="49050" y="3329899"/>
        <a:ext cx="11879535" cy="906702"/>
      </dsp:txXfrm>
    </dsp:sp>
    <dsp:sp modelId="{3C5FD5A1-A95C-4A9A-9F02-A1A96DFAD4EA}">
      <dsp:nvSpPr>
        <dsp:cNvPr id="0" name=""/>
        <dsp:cNvSpPr/>
      </dsp:nvSpPr>
      <dsp:spPr>
        <a:xfrm>
          <a:off x="0" y="4325972"/>
          <a:ext cx="11977635" cy="1004802"/>
        </a:xfrm>
        <a:prstGeom prst="round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b="1" i="0" kern="1200" dirty="0">
              <a:solidFill>
                <a:schemeClr val="tx1"/>
              </a:solidFill>
            </a:rPr>
            <a:t>5. Ask how others perceive you</a:t>
          </a:r>
          <a:endParaRPr lang="pl-PL" sz="4000" kern="1200" dirty="0">
            <a:solidFill>
              <a:schemeClr val="tx1"/>
            </a:solidFill>
          </a:endParaRPr>
        </a:p>
      </dsp:txBody>
      <dsp:txXfrm>
        <a:off x="49050" y="4375022"/>
        <a:ext cx="11879535" cy="906702"/>
      </dsp:txXfrm>
    </dsp:sp>
    <dsp:sp modelId="{513251EB-FC2C-4020-A447-67549FE05A90}">
      <dsp:nvSpPr>
        <dsp:cNvPr id="0" name=""/>
        <dsp:cNvSpPr/>
      </dsp:nvSpPr>
      <dsp:spPr>
        <a:xfrm>
          <a:off x="0" y="5371095"/>
          <a:ext cx="11977635" cy="1004802"/>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dirty="0">
              <a:solidFill>
                <a:schemeClr val="tx1"/>
              </a:solidFill>
            </a:rPr>
            <a:t>Before your interview, </a:t>
          </a:r>
          <a:r>
            <a:rPr lang="en-US" sz="1400" b="1" i="0" kern="1200" dirty="0">
              <a:solidFill>
                <a:schemeClr val="tx1"/>
              </a:solidFill>
            </a:rPr>
            <a:t>you should take time to research your reputation at work.</a:t>
          </a:r>
          <a:r>
            <a:rPr lang="en-US" sz="1400" b="0" i="0" kern="1200" dirty="0">
              <a:solidFill>
                <a:schemeClr val="tx1"/>
              </a:solidFill>
            </a:rPr>
            <a:t> You can start by asking coworkers and managers in your department and throughout the company how they perceive your abilities. Make a list of any relevant strengths they mention and include them in the discussion of your skills and contributions. Consider any weaknesses that arise, and think about how you can address them in the interview. For example, if your manager has questioned your leadership or your coworker has doubted your communication capabilities, be prepared to bring up examples that highlight your mastery of these skills.</a:t>
          </a:r>
          <a:endParaRPr lang="pl-PL" sz="1400" kern="1200" dirty="0">
            <a:solidFill>
              <a:schemeClr val="tx1"/>
            </a:solidFill>
          </a:endParaRPr>
        </a:p>
      </dsp:txBody>
      <dsp:txXfrm>
        <a:off x="49050" y="5420145"/>
        <a:ext cx="11879535" cy="9067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109793-A530-43F4-B1E8-54F80CAAD88F}">
      <dsp:nvSpPr>
        <dsp:cNvPr id="0" name=""/>
        <dsp:cNvSpPr/>
      </dsp:nvSpPr>
      <dsp:spPr>
        <a:xfrm>
          <a:off x="0" y="124688"/>
          <a:ext cx="11877151" cy="755928"/>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b="0" i="0" kern="1200" dirty="0">
              <a:solidFill>
                <a:schemeClr val="tx1"/>
              </a:solidFill>
            </a:rPr>
            <a:t>Organizational leadership skills are the skills used to inspire individuals to achieve their goals and support the organization's strategic goals. While exact skills may vary for each person, industry and organization, some examples of these skills include:</a:t>
          </a:r>
          <a:endParaRPr lang="pl-PL" sz="1800" kern="1200" dirty="0">
            <a:solidFill>
              <a:schemeClr val="tx1"/>
            </a:solidFill>
          </a:endParaRPr>
        </a:p>
      </dsp:txBody>
      <dsp:txXfrm>
        <a:off x="0" y="124688"/>
        <a:ext cx="11877151" cy="755928"/>
      </dsp:txXfrm>
    </dsp:sp>
    <dsp:sp modelId="{FEC0D5A4-60E9-48FA-BF7D-13E8B0D39688}">
      <dsp:nvSpPr>
        <dsp:cNvPr id="0" name=""/>
        <dsp:cNvSpPr/>
      </dsp:nvSpPr>
      <dsp:spPr>
        <a:xfrm>
          <a:off x="0" y="880616"/>
          <a:ext cx="11877151" cy="4573170"/>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just" defTabSz="755650">
            <a:lnSpc>
              <a:spcPct val="90000"/>
            </a:lnSpc>
            <a:spcBef>
              <a:spcPct val="0"/>
            </a:spcBef>
            <a:spcAft>
              <a:spcPct val="15000"/>
            </a:spcAft>
            <a:buChar char="•"/>
          </a:pPr>
          <a:r>
            <a:rPr lang="en-US" sz="1700" b="1" i="0" kern="1200" dirty="0"/>
            <a:t>Ability to influence others:</a:t>
          </a:r>
          <a:r>
            <a:rPr lang="en-US" sz="1700" b="0" i="0" kern="1200" dirty="0"/>
            <a:t> Leaders need to understand how to persuade and influence others. This helps them identify what motivates a specific person and leverage this knowledge to develop trust and inspire them to succeed.</a:t>
          </a:r>
          <a:endParaRPr lang="pl-PL" sz="1700" kern="1200" dirty="0"/>
        </a:p>
        <a:p>
          <a:pPr marL="171450" lvl="1" indent="-171450" algn="just" defTabSz="755650">
            <a:lnSpc>
              <a:spcPct val="90000"/>
            </a:lnSpc>
            <a:spcBef>
              <a:spcPct val="0"/>
            </a:spcBef>
            <a:spcAft>
              <a:spcPct val="15000"/>
            </a:spcAft>
            <a:buChar char="•"/>
          </a:pPr>
          <a:r>
            <a:rPr lang="en-US" sz="1700" b="1" i="0" kern="1200" dirty="0"/>
            <a:t>Communication:</a:t>
          </a:r>
          <a:r>
            <a:rPr lang="en-US" sz="1700" b="0" i="0" kern="1200" dirty="0"/>
            <a:t> Communication skills empower leaders to share critical information, learn more about their peers and develop good relationships. It may be beneficial for leaders to be extroverts.</a:t>
          </a:r>
          <a:endParaRPr lang="pl-PL" sz="1700" kern="1200" dirty="0"/>
        </a:p>
        <a:p>
          <a:pPr marL="171450" lvl="1" indent="-171450" algn="just" defTabSz="755650">
            <a:lnSpc>
              <a:spcPct val="90000"/>
            </a:lnSpc>
            <a:spcBef>
              <a:spcPct val="0"/>
            </a:spcBef>
            <a:spcAft>
              <a:spcPct val="15000"/>
            </a:spcAft>
            <a:buChar char="•"/>
          </a:pPr>
          <a:r>
            <a:rPr lang="en-US" sz="1700" b="1" i="0" kern="1200" dirty="0"/>
            <a:t>Delegation:</a:t>
          </a:r>
          <a:r>
            <a:rPr lang="en-US" sz="1700" b="0" i="0" kern="1200" dirty="0"/>
            <a:t> Leaders must avoid keeping all work for themselves and micromanaging others. Excellent leaders understand how to delegate work to others, especially giving tasks to people based on what they enjoy and succeed with the most.</a:t>
          </a:r>
          <a:endParaRPr lang="pl-PL" sz="1700" kern="1200" dirty="0"/>
        </a:p>
        <a:p>
          <a:pPr marL="171450" lvl="1" indent="-171450" algn="just" defTabSz="755650">
            <a:lnSpc>
              <a:spcPct val="90000"/>
            </a:lnSpc>
            <a:spcBef>
              <a:spcPct val="0"/>
            </a:spcBef>
            <a:spcAft>
              <a:spcPct val="15000"/>
            </a:spcAft>
            <a:buChar char="•"/>
          </a:pPr>
          <a:r>
            <a:rPr lang="en-US" sz="1700" b="1" i="0" kern="1200" dirty="0"/>
            <a:t>Emotional intelligence:</a:t>
          </a:r>
          <a:r>
            <a:rPr lang="en-US" sz="1700" b="0" i="0" kern="1200" dirty="0"/>
            <a:t> Emotional intelligence helps professionals understand each other and process their own emotions. Leaders may experience a range of challenges during their careers, so they must be able to regulate their emotions and respond appropriately.</a:t>
          </a:r>
          <a:endParaRPr lang="pl-PL" sz="1700" kern="1200" dirty="0"/>
        </a:p>
        <a:p>
          <a:pPr marL="171450" lvl="1" indent="-171450" algn="just" defTabSz="755650">
            <a:lnSpc>
              <a:spcPct val="90000"/>
            </a:lnSpc>
            <a:spcBef>
              <a:spcPct val="0"/>
            </a:spcBef>
            <a:spcAft>
              <a:spcPct val="15000"/>
            </a:spcAft>
            <a:buChar char="•"/>
          </a:pPr>
          <a:r>
            <a:rPr lang="en-US" sz="1700" b="1" i="0" kern="1200"/>
            <a:t>Practicality:</a:t>
          </a:r>
          <a:r>
            <a:rPr lang="en-US" sz="1700" b="0" i="0" kern="1200"/>
            <a:t> While it's beneficial for leaders to be creative and innovative, it's also important for them to be practical, especially when developing solutions for problems. Organizational leaders often focus on facts to think critically and determine the best evidence-based decisions.</a:t>
          </a:r>
          <a:endParaRPr lang="pl-PL" sz="1700" kern="1200"/>
        </a:p>
        <a:p>
          <a:pPr marL="171450" lvl="1" indent="-171450" algn="just" defTabSz="755650">
            <a:lnSpc>
              <a:spcPct val="90000"/>
            </a:lnSpc>
            <a:spcBef>
              <a:spcPct val="0"/>
            </a:spcBef>
            <a:spcAft>
              <a:spcPct val="15000"/>
            </a:spcAft>
            <a:buChar char="•"/>
          </a:pPr>
          <a:r>
            <a:rPr lang="en-US" sz="1700" b="1" i="0" kern="1200"/>
            <a:t>Problem-solving:</a:t>
          </a:r>
          <a:r>
            <a:rPr lang="en-US" sz="1700" b="0" i="0" kern="1200"/>
            <a:t> Problem-solving skills enable leaders to evaluate their options and determine the best solution. This requires performing research, discerning the most beneficial outcomes and choosing the appropriate way to resolve a concern.</a:t>
          </a:r>
          <a:endParaRPr lang="pl-PL" sz="1700" kern="1200"/>
        </a:p>
        <a:p>
          <a:pPr marL="171450" lvl="1" indent="-171450" algn="just" defTabSz="755650">
            <a:lnSpc>
              <a:spcPct val="90000"/>
            </a:lnSpc>
            <a:spcBef>
              <a:spcPct val="0"/>
            </a:spcBef>
            <a:spcAft>
              <a:spcPct val="15000"/>
            </a:spcAft>
            <a:buChar char="•"/>
          </a:pPr>
          <a:r>
            <a:rPr lang="en-US" sz="1700" b="1" i="0" kern="1200" dirty="0"/>
            <a:t>Self-control:</a:t>
          </a:r>
          <a:r>
            <a:rPr lang="en-US" sz="1700" b="0" i="0" kern="1200" dirty="0"/>
            <a:t> Although it's essential for organizational leaders to maintain a proactive approach to their work, they also understand the importance of pausing, listening and thinking about their tasks. Self-control may also assist with stress management, which may benefit the entire time.</a:t>
          </a:r>
          <a:endParaRPr lang="pl-PL" sz="1700" kern="1200" dirty="0"/>
        </a:p>
      </dsp:txBody>
      <dsp:txXfrm>
        <a:off x="0" y="880616"/>
        <a:ext cx="11877151" cy="457317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CAAE9C-7E50-46C8-ACD6-CE5F404CDE61}"/>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endParaRPr lang="en-GB"/>
          </a:p>
        </p:txBody>
      </p:sp>
      <p:sp>
        <p:nvSpPr>
          <p:cNvPr id="3" name="Podtytuł 2">
            <a:extLst>
              <a:ext uri="{FF2B5EF4-FFF2-40B4-BE49-F238E27FC236}">
                <a16:creationId xmlns:a16="http://schemas.microsoft.com/office/drawing/2014/main" id="{DCED41F8-2BD7-42D7-B1E4-8BC2DDC427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GB"/>
          </a:p>
        </p:txBody>
      </p:sp>
      <p:sp>
        <p:nvSpPr>
          <p:cNvPr id="4" name="Symbol zastępczy daty 3">
            <a:extLst>
              <a:ext uri="{FF2B5EF4-FFF2-40B4-BE49-F238E27FC236}">
                <a16:creationId xmlns:a16="http://schemas.microsoft.com/office/drawing/2014/main" id="{AE3BFD7C-3183-47B2-9072-1F21DDC7F58D}"/>
              </a:ext>
            </a:extLst>
          </p:cNvPr>
          <p:cNvSpPr>
            <a:spLocks noGrp="1"/>
          </p:cNvSpPr>
          <p:nvPr>
            <p:ph type="dt" sz="half" idx="10"/>
          </p:nvPr>
        </p:nvSpPr>
        <p:spPr/>
        <p:txBody>
          <a:bodyPr/>
          <a:lstStyle/>
          <a:p>
            <a:fld id="{E2AE7454-68F2-42AA-98E0-629D48992010}" type="datetimeFigureOut">
              <a:rPr lang="en-GB" smtClean="0"/>
              <a:t>04/04/2023</a:t>
            </a:fld>
            <a:endParaRPr lang="en-GB"/>
          </a:p>
        </p:txBody>
      </p:sp>
      <p:sp>
        <p:nvSpPr>
          <p:cNvPr id="5" name="Symbol zastępczy stopki 4">
            <a:extLst>
              <a:ext uri="{FF2B5EF4-FFF2-40B4-BE49-F238E27FC236}">
                <a16:creationId xmlns:a16="http://schemas.microsoft.com/office/drawing/2014/main" id="{CAA79DDC-4126-4866-8E8A-2612170FA2ED}"/>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77E12664-CCA1-4A93-8BC3-D6A82C7A94DC}"/>
              </a:ext>
            </a:extLst>
          </p:cNvPr>
          <p:cNvSpPr>
            <a:spLocks noGrp="1"/>
          </p:cNvSpPr>
          <p:nvPr>
            <p:ph type="sldNum" sz="quarter" idx="12"/>
          </p:nvPr>
        </p:nvSpPr>
        <p:spPr/>
        <p:txBody>
          <a:bodyPr/>
          <a:lstStyle/>
          <a:p>
            <a:fld id="{8B977359-03AF-4834-BBB2-58232778C834}" type="slidenum">
              <a:rPr lang="en-GB" smtClean="0"/>
              <a:t>‹#›</a:t>
            </a:fld>
            <a:endParaRPr lang="en-GB"/>
          </a:p>
        </p:txBody>
      </p:sp>
    </p:spTree>
    <p:extLst>
      <p:ext uri="{BB962C8B-B14F-4D97-AF65-F5344CB8AC3E}">
        <p14:creationId xmlns:p14="http://schemas.microsoft.com/office/powerpoint/2010/main" val="3474359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A6DB8A6-03B9-411A-B0A0-337CB551703A}"/>
              </a:ext>
            </a:extLst>
          </p:cNvPr>
          <p:cNvSpPr>
            <a:spLocks noGrp="1"/>
          </p:cNvSpPr>
          <p:nvPr>
            <p:ph type="title"/>
          </p:nvPr>
        </p:nvSpPr>
        <p:spPr/>
        <p:txBody>
          <a:bodyPr/>
          <a:lstStyle/>
          <a:p>
            <a:r>
              <a:rPr lang="pl-PL"/>
              <a:t>Kliknij, aby edytować styl</a:t>
            </a:r>
            <a:endParaRPr lang="en-GB"/>
          </a:p>
        </p:txBody>
      </p:sp>
      <p:sp>
        <p:nvSpPr>
          <p:cNvPr id="3" name="Symbol zastępczy tytułu pionowego 2">
            <a:extLst>
              <a:ext uri="{FF2B5EF4-FFF2-40B4-BE49-F238E27FC236}">
                <a16:creationId xmlns:a16="http://schemas.microsoft.com/office/drawing/2014/main" id="{230C3224-F6EC-4C82-A803-C380AEEFB9B9}"/>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9182F948-B822-49C3-917F-6A88079E1853}"/>
              </a:ext>
            </a:extLst>
          </p:cNvPr>
          <p:cNvSpPr>
            <a:spLocks noGrp="1"/>
          </p:cNvSpPr>
          <p:nvPr>
            <p:ph type="dt" sz="half" idx="10"/>
          </p:nvPr>
        </p:nvSpPr>
        <p:spPr/>
        <p:txBody>
          <a:bodyPr/>
          <a:lstStyle/>
          <a:p>
            <a:fld id="{E2AE7454-68F2-42AA-98E0-629D48992010}" type="datetimeFigureOut">
              <a:rPr lang="en-GB" smtClean="0"/>
              <a:t>04/04/2023</a:t>
            </a:fld>
            <a:endParaRPr lang="en-GB"/>
          </a:p>
        </p:txBody>
      </p:sp>
      <p:sp>
        <p:nvSpPr>
          <p:cNvPr id="5" name="Symbol zastępczy stopki 4">
            <a:extLst>
              <a:ext uri="{FF2B5EF4-FFF2-40B4-BE49-F238E27FC236}">
                <a16:creationId xmlns:a16="http://schemas.microsoft.com/office/drawing/2014/main" id="{BAFB0F95-91CE-4DE1-B6F7-90EC5BCC6555}"/>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809560C1-1187-4F26-A382-404CE2B186F6}"/>
              </a:ext>
            </a:extLst>
          </p:cNvPr>
          <p:cNvSpPr>
            <a:spLocks noGrp="1"/>
          </p:cNvSpPr>
          <p:nvPr>
            <p:ph type="sldNum" sz="quarter" idx="12"/>
          </p:nvPr>
        </p:nvSpPr>
        <p:spPr/>
        <p:txBody>
          <a:bodyPr/>
          <a:lstStyle/>
          <a:p>
            <a:fld id="{8B977359-03AF-4834-BBB2-58232778C834}" type="slidenum">
              <a:rPr lang="en-GB" smtClean="0"/>
              <a:t>‹#›</a:t>
            </a:fld>
            <a:endParaRPr lang="en-GB"/>
          </a:p>
        </p:txBody>
      </p:sp>
    </p:spTree>
    <p:extLst>
      <p:ext uri="{BB962C8B-B14F-4D97-AF65-F5344CB8AC3E}">
        <p14:creationId xmlns:p14="http://schemas.microsoft.com/office/powerpoint/2010/main" val="3502918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5AF16769-5279-4998-92AC-53E1ECC964B8}"/>
              </a:ext>
            </a:extLst>
          </p:cNvPr>
          <p:cNvSpPr>
            <a:spLocks noGrp="1"/>
          </p:cNvSpPr>
          <p:nvPr>
            <p:ph type="title" orient="vert"/>
          </p:nvPr>
        </p:nvSpPr>
        <p:spPr>
          <a:xfrm>
            <a:off x="8724900" y="365125"/>
            <a:ext cx="2628900" cy="5811838"/>
          </a:xfrm>
        </p:spPr>
        <p:txBody>
          <a:bodyPr vert="eaVert"/>
          <a:lstStyle/>
          <a:p>
            <a:r>
              <a:rPr lang="pl-PL"/>
              <a:t>Kliknij, aby edytować styl</a:t>
            </a:r>
            <a:endParaRPr lang="en-GB"/>
          </a:p>
        </p:txBody>
      </p:sp>
      <p:sp>
        <p:nvSpPr>
          <p:cNvPr id="3" name="Symbol zastępczy tytułu pionowego 2">
            <a:extLst>
              <a:ext uri="{FF2B5EF4-FFF2-40B4-BE49-F238E27FC236}">
                <a16:creationId xmlns:a16="http://schemas.microsoft.com/office/drawing/2014/main" id="{E54D1801-03E9-4091-86E1-10F00692D5FB}"/>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4EAA83BE-8884-4A4C-B76D-CABD0D473918}"/>
              </a:ext>
            </a:extLst>
          </p:cNvPr>
          <p:cNvSpPr>
            <a:spLocks noGrp="1"/>
          </p:cNvSpPr>
          <p:nvPr>
            <p:ph type="dt" sz="half" idx="10"/>
          </p:nvPr>
        </p:nvSpPr>
        <p:spPr/>
        <p:txBody>
          <a:bodyPr/>
          <a:lstStyle/>
          <a:p>
            <a:fld id="{E2AE7454-68F2-42AA-98E0-629D48992010}" type="datetimeFigureOut">
              <a:rPr lang="en-GB" smtClean="0"/>
              <a:t>04/04/2023</a:t>
            </a:fld>
            <a:endParaRPr lang="en-GB"/>
          </a:p>
        </p:txBody>
      </p:sp>
      <p:sp>
        <p:nvSpPr>
          <p:cNvPr id="5" name="Symbol zastępczy stopki 4">
            <a:extLst>
              <a:ext uri="{FF2B5EF4-FFF2-40B4-BE49-F238E27FC236}">
                <a16:creationId xmlns:a16="http://schemas.microsoft.com/office/drawing/2014/main" id="{151AA9E9-057F-4E94-AB6B-02BAC2E9AC44}"/>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8615269D-AAE2-4D04-A22E-F1DE2013BF72}"/>
              </a:ext>
            </a:extLst>
          </p:cNvPr>
          <p:cNvSpPr>
            <a:spLocks noGrp="1"/>
          </p:cNvSpPr>
          <p:nvPr>
            <p:ph type="sldNum" sz="quarter" idx="12"/>
          </p:nvPr>
        </p:nvSpPr>
        <p:spPr/>
        <p:txBody>
          <a:bodyPr/>
          <a:lstStyle/>
          <a:p>
            <a:fld id="{8B977359-03AF-4834-BBB2-58232778C834}" type="slidenum">
              <a:rPr lang="en-GB" smtClean="0"/>
              <a:t>‹#›</a:t>
            </a:fld>
            <a:endParaRPr lang="en-GB"/>
          </a:p>
        </p:txBody>
      </p:sp>
    </p:spTree>
    <p:extLst>
      <p:ext uri="{BB962C8B-B14F-4D97-AF65-F5344CB8AC3E}">
        <p14:creationId xmlns:p14="http://schemas.microsoft.com/office/powerpoint/2010/main" val="1905685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4F9615A-B834-4122-B303-678599721DFD}"/>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2A8CE07E-473F-49D3-A945-9A069D01EFA2}"/>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3122A80A-A15A-4A5F-9E44-612D1E4D5E18}"/>
              </a:ext>
            </a:extLst>
          </p:cNvPr>
          <p:cNvSpPr>
            <a:spLocks noGrp="1"/>
          </p:cNvSpPr>
          <p:nvPr>
            <p:ph type="dt" sz="half" idx="10"/>
          </p:nvPr>
        </p:nvSpPr>
        <p:spPr/>
        <p:txBody>
          <a:bodyPr/>
          <a:lstStyle/>
          <a:p>
            <a:fld id="{E2AE7454-68F2-42AA-98E0-629D48992010}" type="datetimeFigureOut">
              <a:rPr lang="en-GB" smtClean="0"/>
              <a:t>04/04/2023</a:t>
            </a:fld>
            <a:endParaRPr lang="en-GB"/>
          </a:p>
        </p:txBody>
      </p:sp>
      <p:sp>
        <p:nvSpPr>
          <p:cNvPr id="5" name="Symbol zastępczy stopki 4">
            <a:extLst>
              <a:ext uri="{FF2B5EF4-FFF2-40B4-BE49-F238E27FC236}">
                <a16:creationId xmlns:a16="http://schemas.microsoft.com/office/drawing/2014/main" id="{388E5050-C372-4297-9687-B3B9BA137B48}"/>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BB9BEB8B-2149-458C-8939-6236E9C66943}"/>
              </a:ext>
            </a:extLst>
          </p:cNvPr>
          <p:cNvSpPr>
            <a:spLocks noGrp="1"/>
          </p:cNvSpPr>
          <p:nvPr>
            <p:ph type="sldNum" sz="quarter" idx="12"/>
          </p:nvPr>
        </p:nvSpPr>
        <p:spPr/>
        <p:txBody>
          <a:bodyPr/>
          <a:lstStyle/>
          <a:p>
            <a:fld id="{8B977359-03AF-4834-BBB2-58232778C834}" type="slidenum">
              <a:rPr lang="en-GB" smtClean="0"/>
              <a:t>‹#›</a:t>
            </a:fld>
            <a:endParaRPr lang="en-GB"/>
          </a:p>
        </p:txBody>
      </p:sp>
    </p:spTree>
    <p:extLst>
      <p:ext uri="{BB962C8B-B14F-4D97-AF65-F5344CB8AC3E}">
        <p14:creationId xmlns:p14="http://schemas.microsoft.com/office/powerpoint/2010/main" val="1728949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C22A0CE-7FB4-4896-ACAF-FEAF3382659C}"/>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endParaRPr lang="en-GB"/>
          </a:p>
        </p:txBody>
      </p:sp>
      <p:sp>
        <p:nvSpPr>
          <p:cNvPr id="3" name="Symbol zastępczy tekstu 2">
            <a:extLst>
              <a:ext uri="{FF2B5EF4-FFF2-40B4-BE49-F238E27FC236}">
                <a16:creationId xmlns:a16="http://schemas.microsoft.com/office/drawing/2014/main" id="{9E334A8F-695D-4C86-9C00-44D62704C5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DF1D7E8F-6DBC-4131-84CE-87B83BCAA5E0}"/>
              </a:ext>
            </a:extLst>
          </p:cNvPr>
          <p:cNvSpPr>
            <a:spLocks noGrp="1"/>
          </p:cNvSpPr>
          <p:nvPr>
            <p:ph type="dt" sz="half" idx="10"/>
          </p:nvPr>
        </p:nvSpPr>
        <p:spPr/>
        <p:txBody>
          <a:bodyPr/>
          <a:lstStyle/>
          <a:p>
            <a:fld id="{E2AE7454-68F2-42AA-98E0-629D48992010}" type="datetimeFigureOut">
              <a:rPr lang="en-GB" smtClean="0"/>
              <a:t>04/04/2023</a:t>
            </a:fld>
            <a:endParaRPr lang="en-GB"/>
          </a:p>
        </p:txBody>
      </p:sp>
      <p:sp>
        <p:nvSpPr>
          <p:cNvPr id="5" name="Symbol zastępczy stopki 4">
            <a:extLst>
              <a:ext uri="{FF2B5EF4-FFF2-40B4-BE49-F238E27FC236}">
                <a16:creationId xmlns:a16="http://schemas.microsoft.com/office/drawing/2014/main" id="{70B08246-7CF8-45AA-AC73-EF19F50BF0E8}"/>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5720B862-E1FC-46E7-BD20-092B2759AD98}"/>
              </a:ext>
            </a:extLst>
          </p:cNvPr>
          <p:cNvSpPr>
            <a:spLocks noGrp="1"/>
          </p:cNvSpPr>
          <p:nvPr>
            <p:ph type="sldNum" sz="quarter" idx="12"/>
          </p:nvPr>
        </p:nvSpPr>
        <p:spPr/>
        <p:txBody>
          <a:bodyPr/>
          <a:lstStyle/>
          <a:p>
            <a:fld id="{8B977359-03AF-4834-BBB2-58232778C834}" type="slidenum">
              <a:rPr lang="en-GB" smtClean="0"/>
              <a:t>‹#›</a:t>
            </a:fld>
            <a:endParaRPr lang="en-GB"/>
          </a:p>
        </p:txBody>
      </p:sp>
    </p:spTree>
    <p:extLst>
      <p:ext uri="{BB962C8B-B14F-4D97-AF65-F5344CB8AC3E}">
        <p14:creationId xmlns:p14="http://schemas.microsoft.com/office/powerpoint/2010/main" val="1004623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0DFFF35-D804-43D7-AC73-CD05E0724B85}"/>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72CCC97C-2EA4-4F11-95DC-05085F9F5821}"/>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zawartości 3">
            <a:extLst>
              <a:ext uri="{FF2B5EF4-FFF2-40B4-BE49-F238E27FC236}">
                <a16:creationId xmlns:a16="http://schemas.microsoft.com/office/drawing/2014/main" id="{3A5DE9B6-AFB0-40A3-B624-68F12F70FDFE}"/>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5" name="Symbol zastępczy daty 4">
            <a:extLst>
              <a:ext uri="{FF2B5EF4-FFF2-40B4-BE49-F238E27FC236}">
                <a16:creationId xmlns:a16="http://schemas.microsoft.com/office/drawing/2014/main" id="{97583C0E-5CC2-4C3B-8D8D-F9D2CA838654}"/>
              </a:ext>
            </a:extLst>
          </p:cNvPr>
          <p:cNvSpPr>
            <a:spLocks noGrp="1"/>
          </p:cNvSpPr>
          <p:nvPr>
            <p:ph type="dt" sz="half" idx="10"/>
          </p:nvPr>
        </p:nvSpPr>
        <p:spPr/>
        <p:txBody>
          <a:bodyPr/>
          <a:lstStyle/>
          <a:p>
            <a:fld id="{E2AE7454-68F2-42AA-98E0-629D48992010}" type="datetimeFigureOut">
              <a:rPr lang="en-GB" smtClean="0"/>
              <a:t>04/04/2023</a:t>
            </a:fld>
            <a:endParaRPr lang="en-GB"/>
          </a:p>
        </p:txBody>
      </p:sp>
      <p:sp>
        <p:nvSpPr>
          <p:cNvPr id="6" name="Symbol zastępczy stopki 5">
            <a:extLst>
              <a:ext uri="{FF2B5EF4-FFF2-40B4-BE49-F238E27FC236}">
                <a16:creationId xmlns:a16="http://schemas.microsoft.com/office/drawing/2014/main" id="{3D5C7997-650D-4ED5-BF5B-4E2185644E33}"/>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3220D5F9-4124-4D17-975D-F3769CA191AA}"/>
              </a:ext>
            </a:extLst>
          </p:cNvPr>
          <p:cNvSpPr>
            <a:spLocks noGrp="1"/>
          </p:cNvSpPr>
          <p:nvPr>
            <p:ph type="sldNum" sz="quarter" idx="12"/>
          </p:nvPr>
        </p:nvSpPr>
        <p:spPr/>
        <p:txBody>
          <a:bodyPr/>
          <a:lstStyle/>
          <a:p>
            <a:fld id="{8B977359-03AF-4834-BBB2-58232778C834}" type="slidenum">
              <a:rPr lang="en-GB" smtClean="0"/>
              <a:t>‹#›</a:t>
            </a:fld>
            <a:endParaRPr lang="en-GB"/>
          </a:p>
        </p:txBody>
      </p:sp>
    </p:spTree>
    <p:extLst>
      <p:ext uri="{BB962C8B-B14F-4D97-AF65-F5344CB8AC3E}">
        <p14:creationId xmlns:p14="http://schemas.microsoft.com/office/powerpoint/2010/main" val="1870197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F2EFB2-8037-41E2-9C8B-6504D02A36CA}"/>
              </a:ext>
            </a:extLst>
          </p:cNvPr>
          <p:cNvSpPr>
            <a:spLocks noGrp="1"/>
          </p:cNvSpPr>
          <p:nvPr>
            <p:ph type="title"/>
          </p:nvPr>
        </p:nvSpPr>
        <p:spPr>
          <a:xfrm>
            <a:off x="839788" y="365125"/>
            <a:ext cx="10515600" cy="1325563"/>
          </a:xfrm>
        </p:spPr>
        <p:txBody>
          <a:bodyPr/>
          <a:lstStyle/>
          <a:p>
            <a:r>
              <a:rPr lang="pl-PL"/>
              <a:t>Kliknij, aby edytować styl</a:t>
            </a:r>
            <a:endParaRPr lang="en-GB"/>
          </a:p>
        </p:txBody>
      </p:sp>
      <p:sp>
        <p:nvSpPr>
          <p:cNvPr id="3" name="Symbol zastępczy tekstu 2">
            <a:extLst>
              <a:ext uri="{FF2B5EF4-FFF2-40B4-BE49-F238E27FC236}">
                <a16:creationId xmlns:a16="http://schemas.microsoft.com/office/drawing/2014/main" id="{656D21DE-7F10-459E-AFEA-9572A0D986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44F6DFA3-78B4-46E6-A89B-98C217795396}"/>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5" name="Symbol zastępczy tekstu 4">
            <a:extLst>
              <a:ext uri="{FF2B5EF4-FFF2-40B4-BE49-F238E27FC236}">
                <a16:creationId xmlns:a16="http://schemas.microsoft.com/office/drawing/2014/main" id="{281D7256-20C9-4D9A-B3DC-C3E4B6C2FC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98FA3392-8E12-4204-93DB-32D5DEDF03AE}"/>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7" name="Symbol zastępczy daty 6">
            <a:extLst>
              <a:ext uri="{FF2B5EF4-FFF2-40B4-BE49-F238E27FC236}">
                <a16:creationId xmlns:a16="http://schemas.microsoft.com/office/drawing/2014/main" id="{08F66302-BF4D-4A44-891B-30688FAA65A1}"/>
              </a:ext>
            </a:extLst>
          </p:cNvPr>
          <p:cNvSpPr>
            <a:spLocks noGrp="1"/>
          </p:cNvSpPr>
          <p:nvPr>
            <p:ph type="dt" sz="half" idx="10"/>
          </p:nvPr>
        </p:nvSpPr>
        <p:spPr/>
        <p:txBody>
          <a:bodyPr/>
          <a:lstStyle/>
          <a:p>
            <a:fld id="{E2AE7454-68F2-42AA-98E0-629D48992010}" type="datetimeFigureOut">
              <a:rPr lang="en-GB" smtClean="0"/>
              <a:t>04/04/2023</a:t>
            </a:fld>
            <a:endParaRPr lang="en-GB"/>
          </a:p>
        </p:txBody>
      </p:sp>
      <p:sp>
        <p:nvSpPr>
          <p:cNvPr id="8" name="Symbol zastępczy stopki 7">
            <a:extLst>
              <a:ext uri="{FF2B5EF4-FFF2-40B4-BE49-F238E27FC236}">
                <a16:creationId xmlns:a16="http://schemas.microsoft.com/office/drawing/2014/main" id="{9946EC4A-BA95-4271-9E5F-486AAF7B3BEB}"/>
              </a:ext>
            </a:extLst>
          </p:cNvPr>
          <p:cNvSpPr>
            <a:spLocks noGrp="1"/>
          </p:cNvSpPr>
          <p:nvPr>
            <p:ph type="ftr" sz="quarter" idx="11"/>
          </p:nvPr>
        </p:nvSpPr>
        <p:spPr/>
        <p:txBody>
          <a:bodyPr/>
          <a:lstStyle/>
          <a:p>
            <a:endParaRPr lang="en-GB"/>
          </a:p>
        </p:txBody>
      </p:sp>
      <p:sp>
        <p:nvSpPr>
          <p:cNvPr id="9" name="Symbol zastępczy numeru slajdu 8">
            <a:extLst>
              <a:ext uri="{FF2B5EF4-FFF2-40B4-BE49-F238E27FC236}">
                <a16:creationId xmlns:a16="http://schemas.microsoft.com/office/drawing/2014/main" id="{4E262297-C0E7-4693-B8B9-E05B26EA66E6}"/>
              </a:ext>
            </a:extLst>
          </p:cNvPr>
          <p:cNvSpPr>
            <a:spLocks noGrp="1"/>
          </p:cNvSpPr>
          <p:nvPr>
            <p:ph type="sldNum" sz="quarter" idx="12"/>
          </p:nvPr>
        </p:nvSpPr>
        <p:spPr/>
        <p:txBody>
          <a:bodyPr/>
          <a:lstStyle/>
          <a:p>
            <a:fld id="{8B977359-03AF-4834-BBB2-58232778C834}" type="slidenum">
              <a:rPr lang="en-GB" smtClean="0"/>
              <a:t>‹#›</a:t>
            </a:fld>
            <a:endParaRPr lang="en-GB"/>
          </a:p>
        </p:txBody>
      </p:sp>
    </p:spTree>
    <p:extLst>
      <p:ext uri="{BB962C8B-B14F-4D97-AF65-F5344CB8AC3E}">
        <p14:creationId xmlns:p14="http://schemas.microsoft.com/office/powerpoint/2010/main" val="4021393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D16D02E-55AE-43F4-980F-BBCA00E471DF}"/>
              </a:ext>
            </a:extLst>
          </p:cNvPr>
          <p:cNvSpPr>
            <a:spLocks noGrp="1"/>
          </p:cNvSpPr>
          <p:nvPr>
            <p:ph type="title"/>
          </p:nvPr>
        </p:nvSpPr>
        <p:spPr/>
        <p:txBody>
          <a:bodyPr/>
          <a:lstStyle/>
          <a:p>
            <a:r>
              <a:rPr lang="pl-PL"/>
              <a:t>Kliknij, aby edytować styl</a:t>
            </a:r>
            <a:endParaRPr lang="en-GB"/>
          </a:p>
        </p:txBody>
      </p:sp>
      <p:sp>
        <p:nvSpPr>
          <p:cNvPr id="3" name="Symbol zastępczy daty 2">
            <a:extLst>
              <a:ext uri="{FF2B5EF4-FFF2-40B4-BE49-F238E27FC236}">
                <a16:creationId xmlns:a16="http://schemas.microsoft.com/office/drawing/2014/main" id="{69964EB6-D230-42F2-B6F9-4EBFBCFBED6D}"/>
              </a:ext>
            </a:extLst>
          </p:cNvPr>
          <p:cNvSpPr>
            <a:spLocks noGrp="1"/>
          </p:cNvSpPr>
          <p:nvPr>
            <p:ph type="dt" sz="half" idx="10"/>
          </p:nvPr>
        </p:nvSpPr>
        <p:spPr/>
        <p:txBody>
          <a:bodyPr/>
          <a:lstStyle/>
          <a:p>
            <a:fld id="{E2AE7454-68F2-42AA-98E0-629D48992010}" type="datetimeFigureOut">
              <a:rPr lang="en-GB" smtClean="0"/>
              <a:t>04/04/2023</a:t>
            </a:fld>
            <a:endParaRPr lang="en-GB"/>
          </a:p>
        </p:txBody>
      </p:sp>
      <p:sp>
        <p:nvSpPr>
          <p:cNvPr id="4" name="Symbol zastępczy stopki 3">
            <a:extLst>
              <a:ext uri="{FF2B5EF4-FFF2-40B4-BE49-F238E27FC236}">
                <a16:creationId xmlns:a16="http://schemas.microsoft.com/office/drawing/2014/main" id="{35CA2ED6-9DB0-42C3-97F5-D266B168C27B}"/>
              </a:ext>
            </a:extLst>
          </p:cNvPr>
          <p:cNvSpPr>
            <a:spLocks noGrp="1"/>
          </p:cNvSpPr>
          <p:nvPr>
            <p:ph type="ftr" sz="quarter" idx="11"/>
          </p:nvPr>
        </p:nvSpPr>
        <p:spPr/>
        <p:txBody>
          <a:bodyPr/>
          <a:lstStyle/>
          <a:p>
            <a:endParaRPr lang="en-GB"/>
          </a:p>
        </p:txBody>
      </p:sp>
      <p:sp>
        <p:nvSpPr>
          <p:cNvPr id="5" name="Symbol zastępczy numeru slajdu 4">
            <a:extLst>
              <a:ext uri="{FF2B5EF4-FFF2-40B4-BE49-F238E27FC236}">
                <a16:creationId xmlns:a16="http://schemas.microsoft.com/office/drawing/2014/main" id="{65329F6F-0350-4297-9D74-4613610D846A}"/>
              </a:ext>
            </a:extLst>
          </p:cNvPr>
          <p:cNvSpPr>
            <a:spLocks noGrp="1"/>
          </p:cNvSpPr>
          <p:nvPr>
            <p:ph type="sldNum" sz="quarter" idx="12"/>
          </p:nvPr>
        </p:nvSpPr>
        <p:spPr/>
        <p:txBody>
          <a:bodyPr/>
          <a:lstStyle/>
          <a:p>
            <a:fld id="{8B977359-03AF-4834-BBB2-58232778C834}" type="slidenum">
              <a:rPr lang="en-GB" smtClean="0"/>
              <a:t>‹#›</a:t>
            </a:fld>
            <a:endParaRPr lang="en-GB"/>
          </a:p>
        </p:txBody>
      </p:sp>
    </p:spTree>
    <p:extLst>
      <p:ext uri="{BB962C8B-B14F-4D97-AF65-F5344CB8AC3E}">
        <p14:creationId xmlns:p14="http://schemas.microsoft.com/office/powerpoint/2010/main" val="4149502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2D46D6C5-2610-480A-8E88-0D42D6060884}"/>
              </a:ext>
            </a:extLst>
          </p:cNvPr>
          <p:cNvSpPr>
            <a:spLocks noGrp="1"/>
          </p:cNvSpPr>
          <p:nvPr>
            <p:ph type="dt" sz="half" idx="10"/>
          </p:nvPr>
        </p:nvSpPr>
        <p:spPr/>
        <p:txBody>
          <a:bodyPr/>
          <a:lstStyle/>
          <a:p>
            <a:fld id="{E2AE7454-68F2-42AA-98E0-629D48992010}" type="datetimeFigureOut">
              <a:rPr lang="en-GB" smtClean="0"/>
              <a:t>04/04/2023</a:t>
            </a:fld>
            <a:endParaRPr lang="en-GB"/>
          </a:p>
        </p:txBody>
      </p:sp>
      <p:sp>
        <p:nvSpPr>
          <p:cNvPr id="3" name="Symbol zastępczy stopki 2">
            <a:extLst>
              <a:ext uri="{FF2B5EF4-FFF2-40B4-BE49-F238E27FC236}">
                <a16:creationId xmlns:a16="http://schemas.microsoft.com/office/drawing/2014/main" id="{7B6653D7-7B67-4B1C-A1BA-97494DB3EF84}"/>
              </a:ext>
            </a:extLst>
          </p:cNvPr>
          <p:cNvSpPr>
            <a:spLocks noGrp="1"/>
          </p:cNvSpPr>
          <p:nvPr>
            <p:ph type="ftr" sz="quarter" idx="11"/>
          </p:nvPr>
        </p:nvSpPr>
        <p:spPr/>
        <p:txBody>
          <a:bodyPr/>
          <a:lstStyle/>
          <a:p>
            <a:endParaRPr lang="en-GB"/>
          </a:p>
        </p:txBody>
      </p:sp>
      <p:sp>
        <p:nvSpPr>
          <p:cNvPr id="4" name="Symbol zastępczy numeru slajdu 3">
            <a:extLst>
              <a:ext uri="{FF2B5EF4-FFF2-40B4-BE49-F238E27FC236}">
                <a16:creationId xmlns:a16="http://schemas.microsoft.com/office/drawing/2014/main" id="{238294A6-FEC9-4FDF-9636-7DB9380C90D9}"/>
              </a:ext>
            </a:extLst>
          </p:cNvPr>
          <p:cNvSpPr>
            <a:spLocks noGrp="1"/>
          </p:cNvSpPr>
          <p:nvPr>
            <p:ph type="sldNum" sz="quarter" idx="12"/>
          </p:nvPr>
        </p:nvSpPr>
        <p:spPr/>
        <p:txBody>
          <a:bodyPr/>
          <a:lstStyle/>
          <a:p>
            <a:fld id="{8B977359-03AF-4834-BBB2-58232778C834}" type="slidenum">
              <a:rPr lang="en-GB" smtClean="0"/>
              <a:t>‹#›</a:t>
            </a:fld>
            <a:endParaRPr lang="en-GB"/>
          </a:p>
        </p:txBody>
      </p:sp>
    </p:spTree>
    <p:extLst>
      <p:ext uri="{BB962C8B-B14F-4D97-AF65-F5344CB8AC3E}">
        <p14:creationId xmlns:p14="http://schemas.microsoft.com/office/powerpoint/2010/main" val="1969232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D57DAFE-0685-4028-AAD8-C0F7C2BA656A}"/>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383DDF83-17F0-47E0-AD8F-1C3C5A1CB6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tekstu 3">
            <a:extLst>
              <a:ext uri="{FF2B5EF4-FFF2-40B4-BE49-F238E27FC236}">
                <a16:creationId xmlns:a16="http://schemas.microsoft.com/office/drawing/2014/main" id="{C7862812-6A02-4FB1-91C1-C0EB3F4C86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334C0CE8-3CCE-4AE2-8AC0-89D22E6939B7}"/>
              </a:ext>
            </a:extLst>
          </p:cNvPr>
          <p:cNvSpPr>
            <a:spLocks noGrp="1"/>
          </p:cNvSpPr>
          <p:nvPr>
            <p:ph type="dt" sz="half" idx="10"/>
          </p:nvPr>
        </p:nvSpPr>
        <p:spPr/>
        <p:txBody>
          <a:bodyPr/>
          <a:lstStyle/>
          <a:p>
            <a:fld id="{E2AE7454-68F2-42AA-98E0-629D48992010}" type="datetimeFigureOut">
              <a:rPr lang="en-GB" smtClean="0"/>
              <a:t>04/04/2023</a:t>
            </a:fld>
            <a:endParaRPr lang="en-GB"/>
          </a:p>
        </p:txBody>
      </p:sp>
      <p:sp>
        <p:nvSpPr>
          <p:cNvPr id="6" name="Symbol zastępczy stopki 5">
            <a:extLst>
              <a:ext uri="{FF2B5EF4-FFF2-40B4-BE49-F238E27FC236}">
                <a16:creationId xmlns:a16="http://schemas.microsoft.com/office/drawing/2014/main" id="{0A647960-8B3F-46BE-B7F3-60FDAB092178}"/>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E9243F97-6962-4055-ABEB-6348D09DACE9}"/>
              </a:ext>
            </a:extLst>
          </p:cNvPr>
          <p:cNvSpPr>
            <a:spLocks noGrp="1"/>
          </p:cNvSpPr>
          <p:nvPr>
            <p:ph type="sldNum" sz="quarter" idx="12"/>
          </p:nvPr>
        </p:nvSpPr>
        <p:spPr/>
        <p:txBody>
          <a:bodyPr/>
          <a:lstStyle/>
          <a:p>
            <a:fld id="{8B977359-03AF-4834-BBB2-58232778C834}" type="slidenum">
              <a:rPr lang="en-GB" smtClean="0"/>
              <a:t>‹#›</a:t>
            </a:fld>
            <a:endParaRPr lang="en-GB"/>
          </a:p>
        </p:txBody>
      </p:sp>
    </p:spTree>
    <p:extLst>
      <p:ext uri="{BB962C8B-B14F-4D97-AF65-F5344CB8AC3E}">
        <p14:creationId xmlns:p14="http://schemas.microsoft.com/office/powerpoint/2010/main" val="134809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B0134C9-97FF-4682-833C-4D91C7883BE0}"/>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obrazu 2">
            <a:extLst>
              <a:ext uri="{FF2B5EF4-FFF2-40B4-BE49-F238E27FC236}">
                <a16:creationId xmlns:a16="http://schemas.microsoft.com/office/drawing/2014/main" id="{DD388A86-339C-40DF-99BD-E7B24305BF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ymbol zastępczy tekstu 3">
            <a:extLst>
              <a:ext uri="{FF2B5EF4-FFF2-40B4-BE49-F238E27FC236}">
                <a16:creationId xmlns:a16="http://schemas.microsoft.com/office/drawing/2014/main" id="{475BF568-B8FC-40FA-AE8F-A8EDDF6FE9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E777C18A-A1F7-4108-8351-2ABACAE2FA76}"/>
              </a:ext>
            </a:extLst>
          </p:cNvPr>
          <p:cNvSpPr>
            <a:spLocks noGrp="1"/>
          </p:cNvSpPr>
          <p:nvPr>
            <p:ph type="dt" sz="half" idx="10"/>
          </p:nvPr>
        </p:nvSpPr>
        <p:spPr/>
        <p:txBody>
          <a:bodyPr/>
          <a:lstStyle/>
          <a:p>
            <a:fld id="{E2AE7454-68F2-42AA-98E0-629D48992010}" type="datetimeFigureOut">
              <a:rPr lang="en-GB" smtClean="0"/>
              <a:t>04/04/2023</a:t>
            </a:fld>
            <a:endParaRPr lang="en-GB"/>
          </a:p>
        </p:txBody>
      </p:sp>
      <p:sp>
        <p:nvSpPr>
          <p:cNvPr id="6" name="Symbol zastępczy stopki 5">
            <a:extLst>
              <a:ext uri="{FF2B5EF4-FFF2-40B4-BE49-F238E27FC236}">
                <a16:creationId xmlns:a16="http://schemas.microsoft.com/office/drawing/2014/main" id="{DEE97C7E-92E8-4E37-A333-782F12D4E8E2}"/>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EF025128-E7A0-41E4-8C43-D7079A9C68CF}"/>
              </a:ext>
            </a:extLst>
          </p:cNvPr>
          <p:cNvSpPr>
            <a:spLocks noGrp="1"/>
          </p:cNvSpPr>
          <p:nvPr>
            <p:ph type="sldNum" sz="quarter" idx="12"/>
          </p:nvPr>
        </p:nvSpPr>
        <p:spPr/>
        <p:txBody>
          <a:bodyPr/>
          <a:lstStyle/>
          <a:p>
            <a:fld id="{8B977359-03AF-4834-BBB2-58232778C834}" type="slidenum">
              <a:rPr lang="en-GB" smtClean="0"/>
              <a:t>‹#›</a:t>
            </a:fld>
            <a:endParaRPr lang="en-GB"/>
          </a:p>
        </p:txBody>
      </p:sp>
    </p:spTree>
    <p:extLst>
      <p:ext uri="{BB962C8B-B14F-4D97-AF65-F5344CB8AC3E}">
        <p14:creationId xmlns:p14="http://schemas.microsoft.com/office/powerpoint/2010/main" val="847327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2996779C-4F69-40BD-9A9E-593139B28C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GB"/>
          </a:p>
        </p:txBody>
      </p:sp>
      <p:sp>
        <p:nvSpPr>
          <p:cNvPr id="3" name="Symbol zastępczy tekstu 2">
            <a:extLst>
              <a:ext uri="{FF2B5EF4-FFF2-40B4-BE49-F238E27FC236}">
                <a16:creationId xmlns:a16="http://schemas.microsoft.com/office/drawing/2014/main" id="{3430892A-BA34-48AF-8176-FF25262037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23CAE54B-C492-43AF-BFB8-9E74A30872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AE7454-68F2-42AA-98E0-629D48992010}" type="datetimeFigureOut">
              <a:rPr lang="en-GB" smtClean="0"/>
              <a:t>04/04/2023</a:t>
            </a:fld>
            <a:endParaRPr lang="en-GB"/>
          </a:p>
        </p:txBody>
      </p:sp>
      <p:sp>
        <p:nvSpPr>
          <p:cNvPr id="5" name="Symbol zastępczy stopki 4">
            <a:extLst>
              <a:ext uri="{FF2B5EF4-FFF2-40B4-BE49-F238E27FC236}">
                <a16:creationId xmlns:a16="http://schemas.microsoft.com/office/drawing/2014/main" id="{B9CF2404-0353-4475-A252-6D01EA2706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ymbol zastępczy numeru slajdu 5">
            <a:extLst>
              <a:ext uri="{FF2B5EF4-FFF2-40B4-BE49-F238E27FC236}">
                <a16:creationId xmlns:a16="http://schemas.microsoft.com/office/drawing/2014/main" id="{424E4526-8FA7-47AE-A6B4-66AC86DB1C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977359-03AF-4834-BBB2-58232778C834}" type="slidenum">
              <a:rPr lang="en-GB" smtClean="0"/>
              <a:t>‹#›</a:t>
            </a:fld>
            <a:endParaRPr lang="en-GB"/>
          </a:p>
        </p:txBody>
      </p:sp>
    </p:spTree>
    <p:extLst>
      <p:ext uri="{BB962C8B-B14F-4D97-AF65-F5344CB8AC3E}">
        <p14:creationId xmlns:p14="http://schemas.microsoft.com/office/powerpoint/2010/main" val="3147886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3" Type="http://schemas.openxmlformats.org/officeDocument/2006/relationships/hyperlink" Target="https://cezarywalenciuk.pl/blog/programing/badz-profesjonalista--kariera-programisty"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creativecommons.org/licenses/by-nc/3.0/"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duperrin.com/english/2018/04/04/culture-engagement-and-leadership-theres-no-app-for-that/" TargetMode="External"/><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hyperlink" Target="https://creativecommons.org/licenses/by-nc-sa/3.0/" TargetMode="Externa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thebluediamondgallery.com/handwriting/c/career-development.html" TargetMode="Externa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hyperlink" Target="https://www.youtube.com/watch?v=IA9A1bVUW6I" TargetMode="External"/><Relationship Id="rId5" Type="http://schemas.openxmlformats.org/officeDocument/2006/relationships/hyperlink" Target="https://www.youtube.com/watch?v=qBQqR_DBwlo" TargetMode="External"/><Relationship Id="rId4" Type="http://schemas.openxmlformats.org/officeDocument/2006/relationships/hyperlink" Target="https://creativecommons.org/licenses/by-sa/3.0/"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peoplematters.in/article/leadership/4-key-leadership-practices-to-improve-your-teams-productivity-19028" TargetMode="External"/><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hyperlink" Target="https://creativecommons.org/licenses/by-nc-sa/3.0/"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5A1428B-8CD2-457B-AE1A-0B2517B45D86}"/>
              </a:ext>
            </a:extLst>
          </p:cNvPr>
          <p:cNvSpPr>
            <a:spLocks noGrp="1"/>
          </p:cNvSpPr>
          <p:nvPr>
            <p:ph type="ctrTitle"/>
          </p:nvPr>
        </p:nvSpPr>
        <p:spPr>
          <a:xfrm>
            <a:off x="1524000" y="2137246"/>
            <a:ext cx="9144000" cy="2387600"/>
          </a:xfrm>
        </p:spPr>
        <p:txBody>
          <a:bodyPr/>
          <a:lstStyle/>
          <a:p>
            <a:r>
              <a:rPr lang="pl-PL" dirty="0"/>
              <a:t>Human Resource Management</a:t>
            </a:r>
            <a:endParaRPr lang="en-GB" dirty="0"/>
          </a:p>
        </p:txBody>
      </p:sp>
      <p:sp>
        <p:nvSpPr>
          <p:cNvPr id="3" name="Podtytuł 2">
            <a:extLst>
              <a:ext uri="{FF2B5EF4-FFF2-40B4-BE49-F238E27FC236}">
                <a16:creationId xmlns:a16="http://schemas.microsoft.com/office/drawing/2014/main" id="{B2ED69DF-D779-482E-B63E-90144909517B}"/>
              </a:ext>
            </a:extLst>
          </p:cNvPr>
          <p:cNvSpPr>
            <a:spLocks noGrp="1"/>
          </p:cNvSpPr>
          <p:nvPr>
            <p:ph type="subTitle" idx="1"/>
          </p:nvPr>
        </p:nvSpPr>
        <p:spPr>
          <a:xfrm>
            <a:off x="1524000" y="6435674"/>
            <a:ext cx="9144000" cy="1655762"/>
          </a:xfrm>
        </p:spPr>
        <p:txBody>
          <a:bodyPr/>
          <a:lstStyle/>
          <a:p>
            <a:r>
              <a:rPr lang="pl-PL"/>
              <a:t>dr Karina </a:t>
            </a:r>
            <a:r>
              <a:rPr lang="pl-PL" dirty="0"/>
              <a:t>Pilarz</a:t>
            </a:r>
            <a:endParaRPr lang="en-GB" dirty="0"/>
          </a:p>
        </p:txBody>
      </p:sp>
    </p:spTree>
    <p:extLst>
      <p:ext uri="{BB962C8B-B14F-4D97-AF65-F5344CB8AC3E}">
        <p14:creationId xmlns:p14="http://schemas.microsoft.com/office/powerpoint/2010/main" val="19964630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210CC3-7640-4B59-B615-A332B48D3CA7}"/>
              </a:ext>
            </a:extLst>
          </p:cNvPr>
          <p:cNvSpPr>
            <a:spLocks noGrp="1"/>
          </p:cNvSpPr>
          <p:nvPr>
            <p:ph type="title"/>
          </p:nvPr>
        </p:nvSpPr>
        <p:spPr/>
        <p:txBody>
          <a:bodyPr>
            <a:normAutofit/>
          </a:bodyPr>
          <a:lstStyle/>
          <a:p>
            <a:r>
              <a:rPr lang="en-US" b="1" i="0" dirty="0">
                <a:solidFill>
                  <a:srgbClr val="2D2D2D"/>
                </a:solidFill>
                <a:effectLst/>
                <a:latin typeface="+mn-lt"/>
              </a:rPr>
              <a:t>Become a positive presence in your workplace</a:t>
            </a:r>
            <a:endParaRPr lang="en-GB" dirty="0">
              <a:latin typeface="+mn-lt"/>
            </a:endParaRPr>
          </a:p>
        </p:txBody>
      </p:sp>
      <p:sp>
        <p:nvSpPr>
          <p:cNvPr id="3" name="Symbol zastępczy zawartości 2">
            <a:extLst>
              <a:ext uri="{FF2B5EF4-FFF2-40B4-BE49-F238E27FC236}">
                <a16:creationId xmlns:a16="http://schemas.microsoft.com/office/drawing/2014/main" id="{12D9CDA4-7ABB-49D4-85FE-F5AFDA3067FC}"/>
              </a:ext>
            </a:extLst>
          </p:cNvPr>
          <p:cNvSpPr>
            <a:spLocks noGrp="1"/>
          </p:cNvSpPr>
          <p:nvPr>
            <p:ph idx="1"/>
          </p:nvPr>
        </p:nvSpPr>
        <p:spPr/>
        <p:txBody>
          <a:bodyPr/>
          <a:lstStyle/>
          <a:p>
            <a:pPr marL="0" indent="0" algn="just">
              <a:buNone/>
            </a:pPr>
            <a:endParaRPr lang="pl-PL" b="1" dirty="0">
              <a:solidFill>
                <a:srgbClr val="F56B8F"/>
              </a:solidFill>
            </a:endParaRPr>
          </a:p>
          <a:p>
            <a:pPr marL="0" indent="0" algn="just">
              <a:buNone/>
            </a:pPr>
            <a:endParaRPr lang="pl-PL" b="1" i="0" dirty="0">
              <a:solidFill>
                <a:srgbClr val="F56B8F"/>
              </a:solidFill>
              <a:effectLst/>
            </a:endParaRPr>
          </a:p>
          <a:p>
            <a:pPr marL="0" indent="0" algn="just">
              <a:buNone/>
            </a:pPr>
            <a:r>
              <a:rPr lang="en-US" b="1" i="0" dirty="0">
                <a:solidFill>
                  <a:srgbClr val="F56B8F"/>
                </a:solidFill>
                <a:effectLst/>
              </a:rPr>
              <a:t>Staying calm and positive under pressure is one of the most essential qualities of a good leader</a:t>
            </a:r>
            <a:r>
              <a:rPr lang="en-US" b="0" i="0" dirty="0">
                <a:solidFill>
                  <a:srgbClr val="2D2D2D"/>
                </a:solidFill>
                <a:effectLst/>
              </a:rPr>
              <a:t>. By keeping your mind clear and focused at all times, you can deliver consistent results and minimize your chances of making mistakes. You will also help your team members be positive, resulting in a more conducive work environment for everyone. </a:t>
            </a:r>
          </a:p>
          <a:p>
            <a:pPr marL="0" indent="0">
              <a:buNone/>
            </a:pPr>
            <a:endParaRPr lang="en-GB" dirty="0"/>
          </a:p>
        </p:txBody>
      </p:sp>
    </p:spTree>
    <p:extLst>
      <p:ext uri="{BB962C8B-B14F-4D97-AF65-F5344CB8AC3E}">
        <p14:creationId xmlns:p14="http://schemas.microsoft.com/office/powerpoint/2010/main" val="3921409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D7F5251-5288-4A72-8350-3BC31E7B1DA5}"/>
              </a:ext>
            </a:extLst>
          </p:cNvPr>
          <p:cNvSpPr>
            <a:spLocks noGrp="1"/>
          </p:cNvSpPr>
          <p:nvPr>
            <p:ph type="title"/>
          </p:nvPr>
        </p:nvSpPr>
        <p:spPr/>
        <p:txBody>
          <a:bodyPr/>
          <a:lstStyle/>
          <a:p>
            <a:r>
              <a:rPr lang="en-US" b="1" i="0" dirty="0">
                <a:solidFill>
                  <a:srgbClr val="2D2D2D"/>
                </a:solidFill>
                <a:effectLst/>
                <a:latin typeface="+mn-lt"/>
              </a:rPr>
              <a:t>Maintain a strong work ethic</a:t>
            </a:r>
            <a:endParaRPr lang="en-GB" dirty="0">
              <a:latin typeface="+mn-lt"/>
            </a:endParaRPr>
          </a:p>
        </p:txBody>
      </p:sp>
      <p:sp>
        <p:nvSpPr>
          <p:cNvPr id="3" name="Symbol zastępczy zawartości 2">
            <a:extLst>
              <a:ext uri="{FF2B5EF4-FFF2-40B4-BE49-F238E27FC236}">
                <a16:creationId xmlns:a16="http://schemas.microsoft.com/office/drawing/2014/main" id="{34D01951-D628-4F43-B345-C06395EA182E}"/>
              </a:ext>
            </a:extLst>
          </p:cNvPr>
          <p:cNvSpPr>
            <a:spLocks noGrp="1"/>
          </p:cNvSpPr>
          <p:nvPr>
            <p:ph idx="1"/>
          </p:nvPr>
        </p:nvSpPr>
        <p:spPr/>
        <p:txBody>
          <a:bodyPr>
            <a:normAutofit fontScale="92500" lnSpcReduction="20000"/>
          </a:bodyPr>
          <a:lstStyle/>
          <a:p>
            <a:pPr marL="0" indent="0" algn="just">
              <a:buNone/>
            </a:pPr>
            <a:r>
              <a:rPr lang="en-US" b="0" i="0" dirty="0">
                <a:effectLst/>
              </a:rPr>
              <a:t>In the end, work performance is the most vital factor in employee promotion. Therefore, </a:t>
            </a:r>
            <a:r>
              <a:rPr lang="en-US" b="1" i="0" dirty="0">
                <a:solidFill>
                  <a:schemeClr val="accent4"/>
                </a:solidFill>
                <a:effectLst/>
              </a:rPr>
              <a:t>you need to continually </a:t>
            </a:r>
            <a:r>
              <a:rPr lang="en-US" b="1" i="0" u="none" strike="noStrike" dirty="0">
                <a:solidFill>
                  <a:schemeClr val="accent4"/>
                </a:solidFill>
                <a:effectLst/>
              </a:rPr>
              <a:t>demonstrate a solid work ethic</a:t>
            </a:r>
            <a:r>
              <a:rPr lang="en-US" b="1" i="0" dirty="0">
                <a:solidFill>
                  <a:schemeClr val="accent4"/>
                </a:solidFill>
                <a:effectLst/>
              </a:rPr>
              <a:t> and strive to become the hardest-working person in every situation. </a:t>
            </a:r>
            <a:r>
              <a:rPr lang="en-US" b="0" i="0" dirty="0">
                <a:effectLst/>
              </a:rPr>
              <a:t>Your work performance should show that you have already mastered your current role and are ready to take on a more challenging position in the company. Take the following steps to maintain your work ethic:</a:t>
            </a:r>
          </a:p>
          <a:p>
            <a:pPr algn="just">
              <a:buFont typeface="Arial" panose="020B0604020202020204" pitchFamily="34" charset="0"/>
              <a:buChar char="•"/>
            </a:pPr>
            <a:r>
              <a:rPr lang="pl-PL" dirty="0"/>
              <a:t>b</a:t>
            </a:r>
            <a:r>
              <a:rPr lang="en-US" b="0" i="0" dirty="0">
                <a:effectLst/>
              </a:rPr>
              <a:t>e prepared to do everything necessary to stand out from your colleagues and impress your employer, such as performing daily work duties with excellence, giving a presentation or interacting with clients</a:t>
            </a:r>
            <a:r>
              <a:rPr lang="pl-PL" b="0" i="0" dirty="0">
                <a:effectLst/>
              </a:rPr>
              <a:t>;</a:t>
            </a:r>
            <a:endParaRPr lang="en-US" b="0" i="0" dirty="0">
              <a:effectLst/>
            </a:endParaRPr>
          </a:p>
          <a:p>
            <a:pPr algn="just">
              <a:buFont typeface="Arial" panose="020B0604020202020204" pitchFamily="34" charset="0"/>
              <a:buChar char="•"/>
            </a:pPr>
            <a:r>
              <a:rPr lang="pl-PL" dirty="0"/>
              <a:t>b</a:t>
            </a:r>
            <a:r>
              <a:rPr lang="en-US" b="0" i="0" dirty="0">
                <a:effectLst/>
              </a:rPr>
              <a:t>e punctual for work, meetings and company events, and meet all your deadlines</a:t>
            </a:r>
            <a:r>
              <a:rPr lang="pl-PL" b="0" i="0" dirty="0">
                <a:effectLst/>
              </a:rPr>
              <a:t>;</a:t>
            </a:r>
            <a:endParaRPr lang="en-US" b="0" i="0" dirty="0">
              <a:effectLst/>
            </a:endParaRPr>
          </a:p>
          <a:p>
            <a:pPr algn="just">
              <a:buFont typeface="Arial" panose="020B0604020202020204" pitchFamily="34" charset="0"/>
              <a:buChar char="•"/>
            </a:pPr>
            <a:r>
              <a:rPr lang="pl-PL" dirty="0"/>
              <a:t>m</a:t>
            </a:r>
            <a:r>
              <a:rPr lang="en-US" b="0" i="0" dirty="0" err="1">
                <a:effectLst/>
              </a:rPr>
              <a:t>anage</a:t>
            </a:r>
            <a:r>
              <a:rPr lang="en-US" b="0" i="0" dirty="0">
                <a:effectLst/>
              </a:rPr>
              <a:t> your current responsibilities competently to prove your value to the company.</a:t>
            </a:r>
          </a:p>
          <a:p>
            <a:pPr marL="0" indent="0">
              <a:buNone/>
            </a:pPr>
            <a:endParaRPr lang="en-GB" dirty="0"/>
          </a:p>
        </p:txBody>
      </p:sp>
    </p:spTree>
    <p:extLst>
      <p:ext uri="{BB962C8B-B14F-4D97-AF65-F5344CB8AC3E}">
        <p14:creationId xmlns:p14="http://schemas.microsoft.com/office/powerpoint/2010/main" val="3865604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3CA96D0-0CF7-45C6-AD16-3174EE9FECF6}"/>
              </a:ext>
            </a:extLst>
          </p:cNvPr>
          <p:cNvSpPr>
            <a:spLocks noGrp="1"/>
          </p:cNvSpPr>
          <p:nvPr>
            <p:ph type="title"/>
          </p:nvPr>
        </p:nvSpPr>
        <p:spPr/>
        <p:txBody>
          <a:bodyPr/>
          <a:lstStyle/>
          <a:p>
            <a:r>
              <a:rPr lang="en-US" b="1" i="0" dirty="0">
                <a:solidFill>
                  <a:srgbClr val="2D2D2D"/>
                </a:solidFill>
                <a:effectLst/>
                <a:latin typeface="+mn-lt"/>
              </a:rPr>
              <a:t>Motivate yourself constantly</a:t>
            </a:r>
            <a:endParaRPr lang="en-GB" dirty="0">
              <a:latin typeface="+mn-lt"/>
            </a:endParaRPr>
          </a:p>
        </p:txBody>
      </p:sp>
      <p:sp>
        <p:nvSpPr>
          <p:cNvPr id="3" name="Symbol zastępczy zawartości 2">
            <a:extLst>
              <a:ext uri="{FF2B5EF4-FFF2-40B4-BE49-F238E27FC236}">
                <a16:creationId xmlns:a16="http://schemas.microsoft.com/office/drawing/2014/main" id="{9B22835D-3064-4526-AAE6-5BB55A471438}"/>
              </a:ext>
            </a:extLst>
          </p:cNvPr>
          <p:cNvSpPr>
            <a:spLocks noGrp="1"/>
          </p:cNvSpPr>
          <p:nvPr>
            <p:ph idx="1"/>
          </p:nvPr>
        </p:nvSpPr>
        <p:spPr/>
        <p:txBody>
          <a:bodyPr>
            <a:normAutofit fontScale="47500" lnSpcReduction="20000"/>
          </a:bodyPr>
          <a:lstStyle/>
          <a:p>
            <a:pPr algn="just"/>
            <a:r>
              <a:rPr lang="en-US" sz="4400" b="0" i="0" dirty="0">
                <a:effectLst/>
              </a:rPr>
              <a:t>Staff promotion does not always occur frequently; for some people, it may take several years to achieve this goal. </a:t>
            </a:r>
            <a:r>
              <a:rPr lang="en-US" sz="4400" b="1" i="0" dirty="0">
                <a:solidFill>
                  <a:srgbClr val="92D050"/>
                </a:solidFill>
                <a:effectLst/>
              </a:rPr>
              <a:t>You need to be continuously motivated to maintain the necessary effort to stay in the right direction toward promotion.</a:t>
            </a:r>
          </a:p>
          <a:p>
            <a:pPr algn="just"/>
            <a:r>
              <a:rPr lang="en-US" sz="4400" b="0" i="0" dirty="0">
                <a:effectLst/>
              </a:rPr>
              <a:t>Whenever you are in doubt, ask yourself why you want to be promoted and why you should get promoted. Recalling the reasons you want a promotion can motivate you to work harder toward your goal. You can find meaning for yourself by creating a list of reasons why a promotion would benefit your career, including:</a:t>
            </a:r>
          </a:p>
          <a:p>
            <a:pPr algn="just">
              <a:buFont typeface="Arial" panose="020B0604020202020204" pitchFamily="34" charset="0"/>
              <a:buChar char="•"/>
            </a:pPr>
            <a:r>
              <a:rPr lang="pl-PL" sz="4400" dirty="0"/>
              <a:t>p</a:t>
            </a:r>
            <a:r>
              <a:rPr lang="en-US" sz="4400" b="0" i="0" dirty="0">
                <a:effectLst/>
              </a:rPr>
              <a:t>roving to yourself that you are capable of greater things</a:t>
            </a:r>
            <a:r>
              <a:rPr lang="pl-PL" sz="4400" b="0" i="0" dirty="0">
                <a:effectLst/>
              </a:rPr>
              <a:t>;</a:t>
            </a:r>
            <a:endParaRPr lang="en-US" sz="4400" b="0" i="0" dirty="0">
              <a:effectLst/>
            </a:endParaRPr>
          </a:p>
          <a:p>
            <a:pPr algn="just">
              <a:buFont typeface="Arial" panose="020B0604020202020204" pitchFamily="34" charset="0"/>
              <a:buChar char="•"/>
            </a:pPr>
            <a:r>
              <a:rPr lang="pl-PL" sz="4400" dirty="0"/>
              <a:t>h</a:t>
            </a:r>
            <a:r>
              <a:rPr lang="en-US" sz="4400" b="0" i="0" dirty="0" err="1">
                <a:effectLst/>
              </a:rPr>
              <a:t>aving</a:t>
            </a:r>
            <a:r>
              <a:rPr lang="en-US" sz="4400" b="0" i="0" dirty="0">
                <a:effectLst/>
              </a:rPr>
              <a:t> a plan for your family in which earning a promotion is an essential milestone</a:t>
            </a:r>
            <a:r>
              <a:rPr lang="pl-PL" sz="4400" b="0" i="0" dirty="0">
                <a:effectLst/>
              </a:rPr>
              <a:t>;</a:t>
            </a:r>
            <a:endParaRPr lang="en-US" sz="4400" b="0" i="0" dirty="0">
              <a:effectLst/>
            </a:endParaRPr>
          </a:p>
          <a:p>
            <a:pPr algn="just">
              <a:buFont typeface="Arial" panose="020B0604020202020204" pitchFamily="34" charset="0"/>
              <a:buChar char="•"/>
            </a:pPr>
            <a:r>
              <a:rPr lang="pl-PL" sz="4400" dirty="0"/>
              <a:t>c</a:t>
            </a:r>
            <a:r>
              <a:rPr lang="en-US" sz="4400" b="0" i="0" dirty="0" err="1">
                <a:effectLst/>
              </a:rPr>
              <a:t>ontributing</a:t>
            </a:r>
            <a:r>
              <a:rPr lang="en-US" sz="4400" b="0" i="0" dirty="0">
                <a:effectLst/>
              </a:rPr>
              <a:t> more toward your company’s mission</a:t>
            </a:r>
            <a:r>
              <a:rPr lang="pl-PL" sz="4400" dirty="0"/>
              <a:t>.</a:t>
            </a:r>
            <a:endParaRPr lang="en-US" sz="4400" b="0" i="0" dirty="0">
              <a:effectLst/>
            </a:endParaRPr>
          </a:p>
          <a:p>
            <a:pPr marL="0" indent="0" algn="just">
              <a:buNone/>
            </a:pPr>
            <a:endParaRPr lang="pl-PL" sz="4400" dirty="0"/>
          </a:p>
          <a:p>
            <a:pPr marL="0" indent="0" algn="just">
              <a:buNone/>
            </a:pPr>
            <a:r>
              <a:rPr lang="pl-PL" sz="4400" b="0" i="0" dirty="0">
                <a:effectLst/>
              </a:rPr>
              <a:t>W</a:t>
            </a:r>
            <a:r>
              <a:rPr lang="en-US" sz="4400" b="0" i="0" dirty="0">
                <a:effectLst/>
              </a:rPr>
              <a:t>hen you know exactly why you are striving for a promotion, you may find it easier to work hard. </a:t>
            </a:r>
            <a:r>
              <a:rPr lang="en-US" sz="4400" b="0" i="0" u="none" strike="noStrike" dirty="0">
                <a:effectLst/>
              </a:rPr>
              <a:t>Keep yourself motivated</a:t>
            </a:r>
            <a:r>
              <a:rPr lang="en-US" sz="4400" b="0" i="0" dirty="0">
                <a:effectLst/>
              </a:rPr>
              <a:t> to avoid deviating from your promotion plan.</a:t>
            </a:r>
          </a:p>
          <a:p>
            <a:endParaRPr lang="en-GB" dirty="0"/>
          </a:p>
        </p:txBody>
      </p:sp>
    </p:spTree>
    <p:extLst>
      <p:ext uri="{BB962C8B-B14F-4D97-AF65-F5344CB8AC3E}">
        <p14:creationId xmlns:p14="http://schemas.microsoft.com/office/powerpoint/2010/main" val="432756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8BE489-27A1-453E-8C45-E6212A1F3FBF}"/>
              </a:ext>
            </a:extLst>
          </p:cNvPr>
          <p:cNvSpPr>
            <a:spLocks noGrp="1"/>
          </p:cNvSpPr>
          <p:nvPr>
            <p:ph type="title"/>
          </p:nvPr>
        </p:nvSpPr>
        <p:spPr/>
        <p:txBody>
          <a:bodyPr>
            <a:normAutofit/>
          </a:bodyPr>
          <a:lstStyle/>
          <a:p>
            <a:r>
              <a:rPr lang="pl-PL" b="1" dirty="0">
                <a:solidFill>
                  <a:srgbClr val="2D2D2D"/>
                </a:solidFill>
                <a:latin typeface="+mn-lt"/>
              </a:rPr>
              <a:t>P</a:t>
            </a:r>
            <a:r>
              <a:rPr lang="en-US" b="1" i="0" dirty="0" err="1">
                <a:solidFill>
                  <a:srgbClr val="2D2D2D"/>
                </a:solidFill>
                <a:effectLst/>
                <a:latin typeface="+mn-lt"/>
              </a:rPr>
              <a:t>romotion</a:t>
            </a:r>
            <a:r>
              <a:rPr lang="en-US" b="1" i="0" dirty="0">
                <a:solidFill>
                  <a:srgbClr val="2D2D2D"/>
                </a:solidFill>
                <a:effectLst/>
                <a:latin typeface="+mn-lt"/>
              </a:rPr>
              <a:t> interview</a:t>
            </a:r>
            <a:endParaRPr lang="en-GB" dirty="0">
              <a:latin typeface="+mn-lt"/>
            </a:endParaRPr>
          </a:p>
        </p:txBody>
      </p:sp>
      <p:sp>
        <p:nvSpPr>
          <p:cNvPr id="3" name="Symbol zastępczy zawartości 2">
            <a:extLst>
              <a:ext uri="{FF2B5EF4-FFF2-40B4-BE49-F238E27FC236}">
                <a16:creationId xmlns:a16="http://schemas.microsoft.com/office/drawing/2014/main" id="{06A326F1-6E04-4AD1-9F18-144017DB81C9}"/>
              </a:ext>
            </a:extLst>
          </p:cNvPr>
          <p:cNvSpPr>
            <a:spLocks noGrp="1"/>
          </p:cNvSpPr>
          <p:nvPr>
            <p:ph idx="1"/>
          </p:nvPr>
        </p:nvSpPr>
        <p:spPr/>
        <p:txBody>
          <a:bodyPr>
            <a:normAutofit fontScale="85000" lnSpcReduction="10000"/>
          </a:bodyPr>
          <a:lstStyle/>
          <a:p>
            <a:pPr algn="just"/>
            <a:r>
              <a:rPr lang="en-US" b="0" i="0" dirty="0">
                <a:solidFill>
                  <a:srgbClr val="2D2D2D"/>
                </a:solidFill>
                <a:effectLst/>
              </a:rPr>
              <a:t>Completing a promotion interview successfully </a:t>
            </a:r>
            <a:r>
              <a:rPr lang="en-US" b="1" i="0" u="sng" dirty="0">
                <a:solidFill>
                  <a:srgbClr val="36B87A"/>
                </a:solidFill>
                <a:effectLst/>
              </a:rPr>
              <a:t>can allow you to earn a raise, take on a leadership role and advance your career within your current company.</a:t>
            </a:r>
            <a:r>
              <a:rPr lang="en-US" b="0" i="0" dirty="0">
                <a:solidFill>
                  <a:srgbClr val="2D2D2D"/>
                </a:solidFill>
                <a:effectLst/>
              </a:rPr>
              <a:t> Although this type of meeting might appear similar to a standard job interview with a new company, an in-house conversation often requires special preparation.</a:t>
            </a:r>
            <a:endParaRPr lang="pl-PL" b="0" i="0" dirty="0">
              <a:solidFill>
                <a:srgbClr val="2D2D2D"/>
              </a:solidFill>
              <a:effectLst/>
            </a:endParaRPr>
          </a:p>
          <a:p>
            <a:pPr algn="just"/>
            <a:r>
              <a:rPr lang="en-US" b="1" i="0" dirty="0">
                <a:solidFill>
                  <a:srgbClr val="F56B8F"/>
                </a:solidFill>
                <a:effectLst/>
              </a:rPr>
              <a:t>Also known as an internal interview, a promotion meeting occurs when you are an in-house applicant for a higher position or a different position within your organization. </a:t>
            </a:r>
            <a:r>
              <a:rPr lang="en-US" b="0" i="0" dirty="0">
                <a:solidFill>
                  <a:srgbClr val="2D2D2D"/>
                </a:solidFill>
                <a:effectLst/>
              </a:rPr>
              <a:t>Many organizations prefer to hire internal candidates because they already know the company’s mission, expectations, goals and processes. Similarly, your organization should already be familiar with your abilities and strengths. Due to this preexisting knowledge, internal job interviews often place higher expectations on candidates and may involve more challenging conversations. Planning how to demonstrate your experience and practicing answers to common questions can help you prepare for an internal interview. </a:t>
            </a:r>
            <a:endParaRPr lang="pl-PL" b="0" i="0" dirty="0">
              <a:solidFill>
                <a:srgbClr val="2D2D2D"/>
              </a:solidFill>
              <a:effectLst/>
            </a:endParaRPr>
          </a:p>
          <a:p>
            <a:endParaRPr lang="en-GB" dirty="0"/>
          </a:p>
        </p:txBody>
      </p:sp>
    </p:spTree>
    <p:extLst>
      <p:ext uri="{BB962C8B-B14F-4D97-AF65-F5344CB8AC3E}">
        <p14:creationId xmlns:p14="http://schemas.microsoft.com/office/powerpoint/2010/main" val="37831823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B48F49F-8C09-4B59-80A7-C69A8F76D9C4}"/>
              </a:ext>
            </a:extLst>
          </p:cNvPr>
          <p:cNvSpPr>
            <a:spLocks noGrp="1"/>
          </p:cNvSpPr>
          <p:nvPr>
            <p:ph type="title"/>
          </p:nvPr>
        </p:nvSpPr>
        <p:spPr/>
        <p:txBody>
          <a:bodyPr/>
          <a:lstStyle/>
          <a:p>
            <a:r>
              <a:rPr lang="en-US" b="1" i="0" dirty="0">
                <a:solidFill>
                  <a:srgbClr val="2D2D2D"/>
                </a:solidFill>
                <a:effectLst/>
                <a:latin typeface="+mn-lt"/>
              </a:rPr>
              <a:t>How to prepare for a promotion interview</a:t>
            </a:r>
            <a:r>
              <a:rPr lang="pl-PL" b="1" i="0" dirty="0">
                <a:solidFill>
                  <a:srgbClr val="2D2D2D"/>
                </a:solidFill>
                <a:effectLst/>
                <a:latin typeface="+mn-lt"/>
              </a:rPr>
              <a:t>?</a:t>
            </a:r>
            <a:endParaRPr lang="en-GB" dirty="0"/>
          </a:p>
        </p:txBody>
      </p:sp>
      <p:graphicFrame>
        <p:nvGraphicFramePr>
          <p:cNvPr id="4" name="Symbol zastępczy zawartości 3">
            <a:extLst>
              <a:ext uri="{FF2B5EF4-FFF2-40B4-BE49-F238E27FC236}">
                <a16:creationId xmlns:a16="http://schemas.microsoft.com/office/drawing/2014/main" id="{1B8D8449-79BC-4AA4-86AE-4D007EF781D2}"/>
              </a:ext>
            </a:extLst>
          </p:cNvPr>
          <p:cNvGraphicFramePr>
            <a:graphicFrameLocks noGrp="1"/>
          </p:cNvGraphicFramePr>
          <p:nvPr>
            <p:ph idx="1"/>
            <p:extLst>
              <p:ext uri="{D42A27DB-BD31-4B8C-83A1-F6EECF244321}">
                <p14:modId xmlns:p14="http://schemas.microsoft.com/office/powerpoint/2010/main" val="948055895"/>
              </p:ext>
            </p:extLst>
          </p:nvPr>
        </p:nvGraphicFramePr>
        <p:xfrm>
          <a:off x="110533" y="1416818"/>
          <a:ext cx="11967586" cy="52753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33697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a:extLst>
              <a:ext uri="{FF2B5EF4-FFF2-40B4-BE49-F238E27FC236}">
                <a16:creationId xmlns:a16="http://schemas.microsoft.com/office/drawing/2014/main" id="{FEF4C5D2-11E4-419C-850E-416F393387DF}"/>
              </a:ext>
            </a:extLst>
          </p:cNvPr>
          <p:cNvGraphicFramePr>
            <a:graphicFrameLocks noGrp="1"/>
          </p:cNvGraphicFramePr>
          <p:nvPr>
            <p:ph idx="1"/>
            <p:extLst>
              <p:ext uri="{D42A27DB-BD31-4B8C-83A1-F6EECF244321}">
                <p14:modId xmlns:p14="http://schemas.microsoft.com/office/powerpoint/2010/main" val="2405252918"/>
              </p:ext>
            </p:extLst>
          </p:nvPr>
        </p:nvGraphicFramePr>
        <p:xfrm>
          <a:off x="120580" y="140678"/>
          <a:ext cx="11977635" cy="65213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94791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Obraz 4">
            <a:extLst>
              <a:ext uri="{FF2B5EF4-FFF2-40B4-BE49-F238E27FC236}">
                <a16:creationId xmlns:a16="http://schemas.microsoft.com/office/drawing/2014/main" id="{F0CB372B-305D-42D5-AB57-D0CACB428602}"/>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3358" r="3312" b="3"/>
          <a:stretch/>
        </p:blipFill>
        <p:spPr>
          <a:xfrm>
            <a:off x="-1" y="10"/>
            <a:ext cx="12192000" cy="6857990"/>
          </a:xfrm>
          <a:prstGeom prst="rect">
            <a:avLst/>
          </a:prstGeom>
        </p:spPr>
      </p:pic>
      <p:sp>
        <p:nvSpPr>
          <p:cNvPr id="11" name="Freeform 5">
            <a:extLst>
              <a:ext uri="{FF2B5EF4-FFF2-40B4-BE49-F238E27FC236}">
                <a16:creationId xmlns:a16="http://schemas.microsoft.com/office/drawing/2014/main" id="{3CD9DF72-87A3-404E-A828-84CBF11A8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flipH="1">
            <a:off x="0" y="998175"/>
            <a:ext cx="6017172" cy="5859825"/>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5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ytuł 1">
            <a:extLst>
              <a:ext uri="{FF2B5EF4-FFF2-40B4-BE49-F238E27FC236}">
                <a16:creationId xmlns:a16="http://schemas.microsoft.com/office/drawing/2014/main" id="{C116CF17-8FD6-487B-8CD0-ADA5AFE4E846}"/>
              </a:ext>
            </a:extLst>
          </p:cNvPr>
          <p:cNvSpPr>
            <a:spLocks noGrp="1"/>
          </p:cNvSpPr>
          <p:nvPr>
            <p:ph type="title"/>
          </p:nvPr>
        </p:nvSpPr>
        <p:spPr>
          <a:xfrm>
            <a:off x="709448" y="1913950"/>
            <a:ext cx="4204137" cy="1342754"/>
          </a:xfrm>
        </p:spPr>
        <p:txBody>
          <a:bodyPr>
            <a:normAutofit/>
          </a:bodyPr>
          <a:lstStyle/>
          <a:p>
            <a:pPr algn="ctr"/>
            <a:r>
              <a:rPr lang="pl-PL" sz="3600"/>
              <a:t>Task</a:t>
            </a:r>
            <a:endParaRPr lang="en-GB" sz="3600"/>
          </a:p>
        </p:txBody>
      </p:sp>
      <p:cxnSp>
        <p:nvCxnSpPr>
          <p:cNvPr id="13" name="Straight Connector 12">
            <a:extLst>
              <a:ext uri="{FF2B5EF4-FFF2-40B4-BE49-F238E27FC236}">
                <a16:creationId xmlns:a16="http://schemas.microsoft.com/office/drawing/2014/main" id="{20E3A342-4D61-4E3F-AF90-1AB42AEB96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87051" y="3337139"/>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CEBEC4D9-3108-49E9-9941-D7C7A22E4E69}"/>
              </a:ext>
            </a:extLst>
          </p:cNvPr>
          <p:cNvSpPr>
            <a:spLocks noGrp="1"/>
          </p:cNvSpPr>
          <p:nvPr>
            <p:ph idx="1"/>
          </p:nvPr>
        </p:nvSpPr>
        <p:spPr>
          <a:xfrm>
            <a:off x="525516" y="3417573"/>
            <a:ext cx="4593021" cy="2619839"/>
          </a:xfrm>
        </p:spPr>
        <p:txBody>
          <a:bodyPr anchor="ctr">
            <a:normAutofit/>
          </a:bodyPr>
          <a:lstStyle/>
          <a:p>
            <a:r>
              <a:rPr lang="pl-PL" sz="1800" dirty="0" err="1"/>
              <a:t>Prepare</a:t>
            </a:r>
            <a:r>
              <a:rPr lang="pl-PL" sz="1800" dirty="0"/>
              <a:t> </a:t>
            </a:r>
            <a:r>
              <a:rPr lang="pl-PL" sz="1800" dirty="0" err="1"/>
              <a:t>short</a:t>
            </a:r>
            <a:r>
              <a:rPr lang="en-US" sz="1800" i="0" dirty="0">
                <a:effectLst/>
              </a:rPr>
              <a:t> answers to common questions</a:t>
            </a:r>
            <a:r>
              <a:rPr lang="pl-PL" sz="1800" i="0" dirty="0">
                <a:effectLst/>
              </a:rPr>
              <a:t> </a:t>
            </a:r>
            <a:r>
              <a:rPr lang="pl-PL" sz="1800" i="0" dirty="0" err="1">
                <a:effectLst/>
              </a:rPr>
              <a:t>during</a:t>
            </a:r>
            <a:r>
              <a:rPr lang="pl-PL" sz="1800" i="0" dirty="0">
                <a:effectLst/>
              </a:rPr>
              <a:t> </a:t>
            </a:r>
            <a:r>
              <a:rPr lang="pl-PL" sz="1800" i="0" dirty="0" err="1">
                <a:effectLst/>
              </a:rPr>
              <a:t>your</a:t>
            </a:r>
            <a:r>
              <a:rPr lang="pl-PL" sz="1800" i="0" dirty="0">
                <a:effectLst/>
              </a:rPr>
              <a:t> </a:t>
            </a:r>
            <a:r>
              <a:rPr lang="pl-PL" sz="1800" i="0" dirty="0" err="1">
                <a:effectLst/>
              </a:rPr>
              <a:t>promotion</a:t>
            </a:r>
            <a:r>
              <a:rPr lang="pl-PL" sz="1800" i="0" dirty="0">
                <a:effectLst/>
              </a:rPr>
              <a:t> interview:</a:t>
            </a:r>
          </a:p>
          <a:p>
            <a:pPr marL="622300" indent="-441325">
              <a:buFont typeface="Wingdings" panose="05000000000000000000" pitchFamily="2" charset="2"/>
              <a:buChar char="Ø"/>
            </a:pPr>
            <a:r>
              <a:rPr lang="en-US" sz="1800" i="0" dirty="0">
                <a:effectLst/>
              </a:rPr>
              <a:t>Why do you want to change roles or departments?</a:t>
            </a:r>
          </a:p>
          <a:p>
            <a:pPr marL="622300" indent="-441325">
              <a:buFont typeface="Wingdings" panose="05000000000000000000" pitchFamily="2" charset="2"/>
              <a:buChar char="Ø"/>
            </a:pPr>
            <a:r>
              <a:rPr lang="en-US" sz="1800" i="0" dirty="0">
                <a:effectLst/>
              </a:rPr>
              <a:t>How are you different from other candidates?</a:t>
            </a:r>
          </a:p>
          <a:p>
            <a:pPr marL="622300" indent="-441325">
              <a:buFont typeface="Wingdings" panose="05000000000000000000" pitchFamily="2" charset="2"/>
              <a:buChar char="Ø"/>
            </a:pPr>
            <a:r>
              <a:rPr lang="en-US" sz="1800" i="0" dirty="0">
                <a:effectLst/>
              </a:rPr>
              <a:t>What would you do during your first 30 days in this role?</a:t>
            </a:r>
          </a:p>
          <a:p>
            <a:pPr marL="0" indent="0">
              <a:buNone/>
            </a:pPr>
            <a:endParaRPr lang="en-GB" sz="1800" dirty="0"/>
          </a:p>
        </p:txBody>
      </p:sp>
      <p:sp>
        <p:nvSpPr>
          <p:cNvPr id="6" name="pole tekstowe 5">
            <a:extLst>
              <a:ext uri="{FF2B5EF4-FFF2-40B4-BE49-F238E27FC236}">
                <a16:creationId xmlns:a16="http://schemas.microsoft.com/office/drawing/2014/main" id="{C2395BC5-9C00-462C-A733-99D5EBA2B7C2}"/>
              </a:ext>
            </a:extLst>
          </p:cNvPr>
          <p:cNvSpPr txBox="1"/>
          <p:nvPr/>
        </p:nvSpPr>
        <p:spPr>
          <a:xfrm>
            <a:off x="10094951" y="6657945"/>
            <a:ext cx="2097048" cy="200055"/>
          </a:xfrm>
          <a:prstGeom prst="rect">
            <a:avLst/>
          </a:prstGeom>
          <a:solidFill>
            <a:srgbClr val="000000"/>
          </a:solidFill>
        </p:spPr>
        <p:txBody>
          <a:bodyPr wrap="none" rtlCol="0">
            <a:spAutoFit/>
          </a:bodyPr>
          <a:lstStyle/>
          <a:p>
            <a:pPr algn="r">
              <a:spcAft>
                <a:spcPts val="600"/>
              </a:spcAft>
            </a:pPr>
            <a:r>
              <a:rPr lang="en-GB" sz="700">
                <a:solidFill>
                  <a:srgbClr val="FFFFFF"/>
                </a:solidFill>
                <a:hlinkClick r:id="rId3" tooltip="https://cezarywalenciuk.pl/blog/programing/badz-profesjonalista--kariera-programisty">
                  <a:extLst>
                    <a:ext uri="{A12FA001-AC4F-418D-AE19-62706E023703}">
                      <ahyp:hlinkClr xmlns:ahyp="http://schemas.microsoft.com/office/drawing/2018/hyperlinkcolor" val="tx"/>
                    </a:ext>
                  </a:extLst>
                </a:hlinkClick>
              </a:rPr>
              <a:t>To zdjęcie</a:t>
            </a:r>
            <a:r>
              <a:rPr lang="en-GB" sz="700">
                <a:solidFill>
                  <a:srgbClr val="FFFFFF"/>
                </a:solidFill>
              </a:rPr>
              <a:t>, autor: Nieznany autor, licencja: </a:t>
            </a:r>
            <a:r>
              <a:rPr lang="en-GB" sz="700">
                <a:solidFill>
                  <a:srgbClr val="FFFFFF"/>
                </a:solidFill>
                <a:hlinkClick r:id="rId4" tooltip="https://creativecommons.org/licenses/by-nc/3.0/">
                  <a:extLst>
                    <a:ext uri="{A12FA001-AC4F-418D-AE19-62706E023703}">
                      <ahyp:hlinkClr xmlns:ahyp="http://schemas.microsoft.com/office/drawing/2018/hyperlinkcolor" val="tx"/>
                    </a:ext>
                  </a:extLst>
                </a:hlinkClick>
              </a:rPr>
              <a:t>CC BY-NC</a:t>
            </a:r>
            <a:endParaRPr lang="en-GB" sz="700">
              <a:solidFill>
                <a:srgbClr val="FFFFFF"/>
              </a:solidFill>
            </a:endParaRPr>
          </a:p>
        </p:txBody>
      </p:sp>
    </p:spTree>
    <p:extLst>
      <p:ext uri="{BB962C8B-B14F-4D97-AF65-F5344CB8AC3E}">
        <p14:creationId xmlns:p14="http://schemas.microsoft.com/office/powerpoint/2010/main" val="15338368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0">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BDBC136-C4E1-473A-9639-29EF1B7343B0}"/>
              </a:ext>
            </a:extLst>
          </p:cNvPr>
          <p:cNvSpPr>
            <a:spLocks noGrp="1"/>
          </p:cNvSpPr>
          <p:nvPr>
            <p:ph type="title"/>
          </p:nvPr>
        </p:nvSpPr>
        <p:spPr>
          <a:xfrm>
            <a:off x="6513788" y="365125"/>
            <a:ext cx="4840010" cy="1807305"/>
          </a:xfrm>
        </p:spPr>
        <p:txBody>
          <a:bodyPr>
            <a:normAutofit/>
          </a:bodyPr>
          <a:lstStyle/>
          <a:p>
            <a:r>
              <a:rPr lang="en-US" b="1" i="0">
                <a:effectLst/>
                <a:latin typeface="+mn-lt"/>
              </a:rPr>
              <a:t>Organizational leadership </a:t>
            </a:r>
            <a:endParaRPr lang="en-GB" b="1" dirty="0">
              <a:latin typeface="+mn-lt"/>
            </a:endParaRPr>
          </a:p>
        </p:txBody>
      </p:sp>
      <p:pic>
        <p:nvPicPr>
          <p:cNvPr id="5" name="Obraz 4" descr="Obraz zawierający tekst&#10;&#10;Opis wygenerowany automatycznie">
            <a:extLst>
              <a:ext uri="{FF2B5EF4-FFF2-40B4-BE49-F238E27FC236}">
                <a16:creationId xmlns:a16="http://schemas.microsoft.com/office/drawing/2014/main" id="{11EB7AC1-B737-475B-92EF-96004382BEA9}"/>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8383" r="36990" b="1"/>
          <a:stretch/>
        </p:blipFill>
        <p:spPr>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Symbol zastępczy zawartości 2">
            <a:extLst>
              <a:ext uri="{FF2B5EF4-FFF2-40B4-BE49-F238E27FC236}">
                <a16:creationId xmlns:a16="http://schemas.microsoft.com/office/drawing/2014/main" id="{1898E468-C4B3-4C25-9F50-D4D520C501A7}"/>
              </a:ext>
            </a:extLst>
          </p:cNvPr>
          <p:cNvSpPr>
            <a:spLocks noGrp="1"/>
          </p:cNvSpPr>
          <p:nvPr>
            <p:ph idx="1"/>
          </p:nvPr>
        </p:nvSpPr>
        <p:spPr>
          <a:xfrm>
            <a:off x="6513788" y="2333297"/>
            <a:ext cx="4840010" cy="3843666"/>
          </a:xfrm>
        </p:spPr>
        <p:txBody>
          <a:bodyPr>
            <a:normAutofit/>
          </a:bodyPr>
          <a:lstStyle/>
          <a:p>
            <a:pPr marL="0" indent="0" algn="just">
              <a:buNone/>
            </a:pPr>
            <a:r>
              <a:rPr lang="en-US" sz="2000" i="0" dirty="0">
                <a:effectLst/>
              </a:rPr>
              <a:t>Organizational leadership is a leadership method related to establishing strategic goals for an organization. It also involves inspiring an organization's employees to pursue and achieve their own goals to support the organization and its strategic objectives. Demonstrating organizational leadership requires a specific skill set that may be beneficial for many professionals to develop to become more effective in their roles.</a:t>
            </a:r>
            <a:endParaRPr lang="en-GB" sz="2000" dirty="0"/>
          </a:p>
        </p:txBody>
      </p:sp>
      <p:sp>
        <p:nvSpPr>
          <p:cNvPr id="6" name="pole tekstowe 5">
            <a:extLst>
              <a:ext uri="{FF2B5EF4-FFF2-40B4-BE49-F238E27FC236}">
                <a16:creationId xmlns:a16="http://schemas.microsoft.com/office/drawing/2014/main" id="{48BB694B-54CD-4601-9D8A-C4731FCA9207}"/>
              </a:ext>
            </a:extLst>
          </p:cNvPr>
          <p:cNvSpPr txBox="1"/>
          <p:nvPr/>
        </p:nvSpPr>
        <p:spPr>
          <a:xfrm>
            <a:off x="9974726" y="6657945"/>
            <a:ext cx="2217274" cy="200055"/>
          </a:xfrm>
          <a:prstGeom prst="rect">
            <a:avLst/>
          </a:prstGeom>
          <a:solidFill>
            <a:srgbClr val="000000"/>
          </a:solidFill>
        </p:spPr>
        <p:txBody>
          <a:bodyPr wrap="none" rtlCol="0">
            <a:spAutoFit/>
          </a:bodyPr>
          <a:lstStyle/>
          <a:p>
            <a:pPr algn="r">
              <a:spcAft>
                <a:spcPts val="600"/>
              </a:spcAft>
            </a:pPr>
            <a:r>
              <a:rPr lang="en-GB" sz="700">
                <a:solidFill>
                  <a:srgbClr val="FFFFFF"/>
                </a:solidFill>
                <a:hlinkClick r:id="rId3" tooltip="https://www.duperrin.com/english/2018/04/04/culture-engagement-and-leadership-theres-no-app-for-that/">
                  <a:extLst>
                    <a:ext uri="{A12FA001-AC4F-418D-AE19-62706E023703}">
                      <ahyp:hlinkClr xmlns:ahyp="http://schemas.microsoft.com/office/drawing/2018/hyperlinkcolor" val="tx"/>
                    </a:ext>
                  </a:extLst>
                </a:hlinkClick>
              </a:rPr>
              <a:t>To zdjęcie</a:t>
            </a:r>
            <a:r>
              <a:rPr lang="en-GB" sz="700">
                <a:solidFill>
                  <a:srgbClr val="FFFFFF"/>
                </a:solidFill>
              </a:rPr>
              <a:t>, autor: Nieznany autor, licencja: </a:t>
            </a:r>
            <a:r>
              <a:rPr lang="en-GB" sz="700">
                <a:solidFill>
                  <a:srgbClr val="FFFFFF"/>
                </a:solidFill>
                <a:hlinkClick r:id="rId4" tooltip="https://creativecommons.org/licenses/by-nc-sa/3.0/">
                  <a:extLst>
                    <a:ext uri="{A12FA001-AC4F-418D-AE19-62706E023703}">
                      <ahyp:hlinkClr xmlns:ahyp="http://schemas.microsoft.com/office/drawing/2018/hyperlinkcolor" val="tx"/>
                    </a:ext>
                  </a:extLst>
                </a:hlinkClick>
              </a:rPr>
              <a:t>CC BY-SA-NC</a:t>
            </a:r>
            <a:endParaRPr lang="en-GB" sz="700">
              <a:solidFill>
                <a:srgbClr val="FFFFFF"/>
              </a:solidFill>
            </a:endParaRPr>
          </a:p>
        </p:txBody>
      </p:sp>
    </p:spTree>
    <p:extLst>
      <p:ext uri="{BB962C8B-B14F-4D97-AF65-F5344CB8AC3E}">
        <p14:creationId xmlns:p14="http://schemas.microsoft.com/office/powerpoint/2010/main" val="36484075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095C332-78D2-4E2C-BFCE-9DA4EF22A8F2}"/>
              </a:ext>
            </a:extLst>
          </p:cNvPr>
          <p:cNvSpPr>
            <a:spLocks noGrp="1"/>
          </p:cNvSpPr>
          <p:nvPr>
            <p:ph type="title"/>
          </p:nvPr>
        </p:nvSpPr>
        <p:spPr/>
        <p:txBody>
          <a:bodyPr/>
          <a:lstStyle/>
          <a:p>
            <a:endParaRPr lang="en-GB"/>
          </a:p>
        </p:txBody>
      </p:sp>
      <p:graphicFrame>
        <p:nvGraphicFramePr>
          <p:cNvPr id="4" name="Symbol zastępczy zawartości 3">
            <a:extLst>
              <a:ext uri="{FF2B5EF4-FFF2-40B4-BE49-F238E27FC236}">
                <a16:creationId xmlns:a16="http://schemas.microsoft.com/office/drawing/2014/main" id="{C6299386-CCCD-412A-BE9E-6E7892C991B2}"/>
              </a:ext>
            </a:extLst>
          </p:cNvPr>
          <p:cNvGraphicFramePr>
            <a:graphicFrameLocks noGrp="1"/>
          </p:cNvGraphicFramePr>
          <p:nvPr>
            <p:ph idx="1"/>
            <p:extLst>
              <p:ext uri="{D42A27DB-BD31-4B8C-83A1-F6EECF244321}">
                <p14:modId xmlns:p14="http://schemas.microsoft.com/office/powerpoint/2010/main" val="874988004"/>
              </p:ext>
            </p:extLst>
          </p:nvPr>
        </p:nvGraphicFramePr>
        <p:xfrm>
          <a:off x="130629" y="914400"/>
          <a:ext cx="11877151" cy="5578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4268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9ADCE8-E7B5-4F4E-A94D-1A95014EAFE0}"/>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97853826-F6C8-412B-BD43-4ACA20154AE0}"/>
              </a:ext>
            </a:extLst>
          </p:cNvPr>
          <p:cNvSpPr>
            <a:spLocks noGrp="1"/>
          </p:cNvSpPr>
          <p:nvPr>
            <p:ph idx="1"/>
          </p:nvPr>
        </p:nvSpPr>
        <p:spPr/>
        <p:txBody>
          <a:bodyPr/>
          <a:lstStyle/>
          <a:p>
            <a:pPr marL="0" indent="0" algn="just">
              <a:buNone/>
            </a:pPr>
            <a:r>
              <a:rPr lang="en-US" b="0" i="0" dirty="0">
                <a:solidFill>
                  <a:srgbClr val="2D2D2D"/>
                </a:solidFill>
                <a:effectLst/>
              </a:rPr>
              <a:t>Organizational leadership affects the performance and success of an organization. It's important to have strong organizational leadership skills so you're able to lead others effectively to generate excellent results for your company and support it in achieving its goals. Leaders often create an example for others through their behavior, so demonstrating excellent skills may provide employees with good direction for modeling their own behavior. As a result, this creates a stronger, more productive company culture.</a:t>
            </a:r>
            <a:endParaRPr lang="en-GB" dirty="0"/>
          </a:p>
        </p:txBody>
      </p:sp>
    </p:spTree>
    <p:extLst>
      <p:ext uri="{BB962C8B-B14F-4D97-AF65-F5344CB8AC3E}">
        <p14:creationId xmlns:p14="http://schemas.microsoft.com/office/powerpoint/2010/main" val="1759907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az 7" descr="Obraz zawierający tekst, tablica suchościerna&#10;&#10;Opis wygenerowany automatycznie">
            <a:extLst>
              <a:ext uri="{FF2B5EF4-FFF2-40B4-BE49-F238E27FC236}">
                <a16:creationId xmlns:a16="http://schemas.microsoft.com/office/drawing/2014/main" id="{3444983E-42AD-44C8-8459-8D9A423F4D6D}"/>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52500" y="0"/>
            <a:ext cx="10287000" cy="6858000"/>
          </a:xfrm>
          <a:prstGeom prst="rect">
            <a:avLst/>
          </a:prstGeom>
        </p:spPr>
      </p:pic>
      <p:sp>
        <p:nvSpPr>
          <p:cNvPr id="9" name="pole tekstowe 8">
            <a:extLst>
              <a:ext uri="{FF2B5EF4-FFF2-40B4-BE49-F238E27FC236}">
                <a16:creationId xmlns:a16="http://schemas.microsoft.com/office/drawing/2014/main" id="{579A3FF9-8B0D-45E4-BE07-506661967C60}"/>
              </a:ext>
            </a:extLst>
          </p:cNvPr>
          <p:cNvSpPr txBox="1"/>
          <p:nvPr/>
        </p:nvSpPr>
        <p:spPr>
          <a:xfrm>
            <a:off x="952500" y="6858000"/>
            <a:ext cx="10287000" cy="230832"/>
          </a:xfrm>
          <a:prstGeom prst="rect">
            <a:avLst/>
          </a:prstGeom>
          <a:noFill/>
        </p:spPr>
        <p:txBody>
          <a:bodyPr wrap="square" rtlCol="0">
            <a:spAutoFit/>
          </a:bodyPr>
          <a:lstStyle/>
          <a:p>
            <a:r>
              <a:rPr lang="en-GB" sz="900">
                <a:hlinkClick r:id="rId3" tooltip="http://www.thebluediamondgallery.com/handwriting/c/career-development.html"/>
              </a:rPr>
              <a:t>To zdjęcie</a:t>
            </a:r>
            <a:r>
              <a:rPr lang="en-GB" sz="900"/>
              <a:t>, autor: Nieznany autor, licencja: </a:t>
            </a:r>
            <a:r>
              <a:rPr lang="en-GB" sz="900">
                <a:hlinkClick r:id="rId4" tooltip="https://creativecommons.org/licenses/by-sa/3.0/"/>
              </a:rPr>
              <a:t>CC BY-SA</a:t>
            </a:r>
            <a:endParaRPr lang="en-GB" sz="900"/>
          </a:p>
        </p:txBody>
      </p:sp>
      <p:sp>
        <p:nvSpPr>
          <p:cNvPr id="3" name="Symbol zastępczy zawartości 2">
            <a:extLst>
              <a:ext uri="{FF2B5EF4-FFF2-40B4-BE49-F238E27FC236}">
                <a16:creationId xmlns:a16="http://schemas.microsoft.com/office/drawing/2014/main" id="{E7CF3BDB-B66C-453A-83D9-6AC23F3E7A4D}"/>
              </a:ext>
            </a:extLst>
          </p:cNvPr>
          <p:cNvSpPr>
            <a:spLocks noGrp="1"/>
          </p:cNvSpPr>
          <p:nvPr>
            <p:ph idx="1"/>
          </p:nvPr>
        </p:nvSpPr>
        <p:spPr>
          <a:xfrm>
            <a:off x="315686" y="3429000"/>
            <a:ext cx="10515600" cy="4351338"/>
          </a:xfrm>
        </p:spPr>
        <p:txBody>
          <a:bodyPr/>
          <a:lstStyle/>
          <a:p>
            <a:endParaRPr lang="pl-PL" dirty="0">
              <a:hlinkClick r:id="rId5"/>
            </a:endParaRPr>
          </a:p>
          <a:p>
            <a:endParaRPr lang="pl-PL" dirty="0">
              <a:hlinkClick r:id="rId5"/>
            </a:endParaRPr>
          </a:p>
          <a:p>
            <a:r>
              <a:rPr lang="en-GB" dirty="0">
                <a:hlinkClick r:id="rId5"/>
              </a:rPr>
              <a:t>https://www.youtube.com/watch?v=qBQqR_DBwlo</a:t>
            </a:r>
            <a:endParaRPr lang="pl-PL" dirty="0"/>
          </a:p>
          <a:p>
            <a:r>
              <a:rPr lang="en-GB" dirty="0">
                <a:hlinkClick r:id="rId6"/>
              </a:rPr>
              <a:t>https://www.youtube.com/watch?v=IA9A1bVUW6I</a:t>
            </a:r>
            <a:endParaRPr lang="pl-PL" dirty="0"/>
          </a:p>
        </p:txBody>
      </p:sp>
    </p:spTree>
    <p:extLst>
      <p:ext uri="{BB962C8B-B14F-4D97-AF65-F5344CB8AC3E}">
        <p14:creationId xmlns:p14="http://schemas.microsoft.com/office/powerpoint/2010/main" val="36661574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0">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49D06BC-B91D-45C4-9ABC-F6D044CF6AE3}"/>
              </a:ext>
            </a:extLst>
          </p:cNvPr>
          <p:cNvSpPr>
            <a:spLocks noGrp="1"/>
          </p:cNvSpPr>
          <p:nvPr>
            <p:ph type="title"/>
          </p:nvPr>
        </p:nvSpPr>
        <p:spPr>
          <a:xfrm>
            <a:off x="640080" y="325369"/>
            <a:ext cx="4368602" cy="1956841"/>
          </a:xfrm>
        </p:spPr>
        <p:txBody>
          <a:bodyPr anchor="b">
            <a:normAutofit/>
          </a:bodyPr>
          <a:lstStyle/>
          <a:p>
            <a:r>
              <a:rPr lang="en-US" sz="4200" b="1" i="0">
                <a:effectLst/>
                <a:latin typeface="+mn-lt"/>
              </a:rPr>
              <a:t>How to improve organizational leadership skills</a:t>
            </a:r>
            <a:r>
              <a:rPr lang="pl-PL" sz="4200" b="1" i="0">
                <a:effectLst/>
                <a:latin typeface="+mn-lt"/>
              </a:rPr>
              <a:t>?</a:t>
            </a:r>
            <a:endParaRPr lang="en-GB" sz="4200">
              <a:latin typeface="+mn-lt"/>
            </a:endParaRPr>
          </a:p>
        </p:txBody>
      </p:sp>
      <p:sp>
        <p:nvSpPr>
          <p:cNvPr id="16"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0E531120-1924-4545-9DC6-FAF053D58932}"/>
              </a:ext>
            </a:extLst>
          </p:cNvPr>
          <p:cNvSpPr>
            <a:spLocks noGrp="1"/>
          </p:cNvSpPr>
          <p:nvPr>
            <p:ph idx="1"/>
          </p:nvPr>
        </p:nvSpPr>
        <p:spPr>
          <a:xfrm>
            <a:off x="640080" y="2872899"/>
            <a:ext cx="4243589" cy="3320668"/>
          </a:xfrm>
        </p:spPr>
        <p:txBody>
          <a:bodyPr>
            <a:normAutofit/>
          </a:bodyPr>
          <a:lstStyle/>
          <a:p>
            <a:pPr marL="0" indent="0">
              <a:buNone/>
            </a:pPr>
            <a:endParaRPr lang="pl-PL" sz="1900" b="1" i="0">
              <a:effectLst/>
            </a:endParaRPr>
          </a:p>
          <a:p>
            <a:pPr marL="0" indent="0">
              <a:buNone/>
            </a:pPr>
            <a:r>
              <a:rPr lang="en-US" sz="1900" b="1" i="0">
                <a:effectLst/>
              </a:rPr>
              <a:t>1. Evaluate your skills</a:t>
            </a:r>
          </a:p>
          <a:p>
            <a:pPr marL="0" indent="0">
              <a:buNone/>
            </a:pPr>
            <a:r>
              <a:rPr lang="en-US" sz="1900" b="0" i="0">
                <a:effectLst/>
              </a:rPr>
              <a:t>Begin your skill-building process by evaluating your current abilities. Think about your abilities and natural tendencies, and consider completing assessments that provide objective results about your skill levels. This may allow you to identify your strengths and weaknesses and understand what to focus on improving.</a:t>
            </a:r>
          </a:p>
          <a:p>
            <a:endParaRPr lang="en-GB" sz="1900"/>
          </a:p>
        </p:txBody>
      </p:sp>
      <p:pic>
        <p:nvPicPr>
          <p:cNvPr id="5" name="Obraz 4">
            <a:extLst>
              <a:ext uri="{FF2B5EF4-FFF2-40B4-BE49-F238E27FC236}">
                <a16:creationId xmlns:a16="http://schemas.microsoft.com/office/drawing/2014/main" id="{297317F5-B16A-45D7-B950-B17E3703F3E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19645" r="23933" b="-2"/>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
        <p:nvSpPr>
          <p:cNvPr id="6" name="pole tekstowe 5">
            <a:extLst>
              <a:ext uri="{FF2B5EF4-FFF2-40B4-BE49-F238E27FC236}">
                <a16:creationId xmlns:a16="http://schemas.microsoft.com/office/drawing/2014/main" id="{0AF332C0-DD9D-4F6F-B101-DEE491C5C589}"/>
              </a:ext>
            </a:extLst>
          </p:cNvPr>
          <p:cNvSpPr txBox="1"/>
          <p:nvPr/>
        </p:nvSpPr>
        <p:spPr>
          <a:xfrm>
            <a:off x="9974726" y="6657945"/>
            <a:ext cx="2217274" cy="200055"/>
          </a:xfrm>
          <a:prstGeom prst="rect">
            <a:avLst/>
          </a:prstGeom>
          <a:solidFill>
            <a:srgbClr val="000000"/>
          </a:solidFill>
        </p:spPr>
        <p:txBody>
          <a:bodyPr wrap="none" rtlCol="0">
            <a:spAutoFit/>
          </a:bodyPr>
          <a:lstStyle/>
          <a:p>
            <a:pPr algn="r">
              <a:spcAft>
                <a:spcPts val="600"/>
              </a:spcAft>
            </a:pPr>
            <a:r>
              <a:rPr lang="en-GB" sz="700">
                <a:solidFill>
                  <a:srgbClr val="FFFFFF"/>
                </a:solidFill>
                <a:hlinkClick r:id="rId3" tooltip="https://www.peoplematters.in/article/leadership/4-key-leadership-practices-to-improve-your-teams-productivity-19028">
                  <a:extLst>
                    <a:ext uri="{A12FA001-AC4F-418D-AE19-62706E023703}">
                      <ahyp:hlinkClr xmlns:ahyp="http://schemas.microsoft.com/office/drawing/2018/hyperlinkcolor" val="tx"/>
                    </a:ext>
                  </a:extLst>
                </a:hlinkClick>
              </a:rPr>
              <a:t>To zdjęcie</a:t>
            </a:r>
            <a:r>
              <a:rPr lang="en-GB" sz="700">
                <a:solidFill>
                  <a:srgbClr val="FFFFFF"/>
                </a:solidFill>
              </a:rPr>
              <a:t>, autor: Nieznany autor, licencja: </a:t>
            </a:r>
            <a:r>
              <a:rPr lang="en-GB" sz="700">
                <a:solidFill>
                  <a:srgbClr val="FFFFFF"/>
                </a:solidFill>
                <a:hlinkClick r:id="rId4" tooltip="https://creativecommons.org/licenses/by-nc-sa/3.0/">
                  <a:extLst>
                    <a:ext uri="{A12FA001-AC4F-418D-AE19-62706E023703}">
                      <ahyp:hlinkClr xmlns:ahyp="http://schemas.microsoft.com/office/drawing/2018/hyperlinkcolor" val="tx"/>
                    </a:ext>
                  </a:extLst>
                </a:hlinkClick>
              </a:rPr>
              <a:t>CC BY-SA-NC</a:t>
            </a:r>
            <a:endParaRPr lang="en-GB" sz="700">
              <a:solidFill>
                <a:srgbClr val="FFFFFF"/>
              </a:solidFill>
            </a:endParaRPr>
          </a:p>
        </p:txBody>
      </p:sp>
    </p:spTree>
    <p:extLst>
      <p:ext uri="{BB962C8B-B14F-4D97-AF65-F5344CB8AC3E}">
        <p14:creationId xmlns:p14="http://schemas.microsoft.com/office/powerpoint/2010/main" val="11101691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91CE46-CA71-4A0C-A52F-E946815CF4FD}"/>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B193B5D5-85FC-4878-BA39-739A49B1EC4A}"/>
              </a:ext>
            </a:extLst>
          </p:cNvPr>
          <p:cNvSpPr>
            <a:spLocks noGrp="1"/>
          </p:cNvSpPr>
          <p:nvPr>
            <p:ph idx="1"/>
          </p:nvPr>
        </p:nvSpPr>
        <p:spPr/>
        <p:txBody>
          <a:bodyPr/>
          <a:lstStyle/>
          <a:p>
            <a:pPr marL="0" indent="0" algn="just">
              <a:buNone/>
            </a:pPr>
            <a:r>
              <a:rPr lang="en-US" b="1" i="0" dirty="0">
                <a:solidFill>
                  <a:srgbClr val="2D2D2D"/>
                </a:solidFill>
                <a:effectLst/>
              </a:rPr>
              <a:t>2. Pursue training</a:t>
            </a:r>
          </a:p>
          <a:p>
            <a:pPr marL="0" indent="0" algn="just">
              <a:buNone/>
            </a:pPr>
            <a:r>
              <a:rPr lang="en-US" b="0" i="0" dirty="0">
                <a:solidFill>
                  <a:srgbClr val="2D2D2D"/>
                </a:solidFill>
                <a:effectLst/>
              </a:rPr>
              <a:t>Explore training options to improve your skills. Consider pursuing training to develop specific skills through online courses, seminars or reading materials. Another option for improving your organizational leadership skills may be to seek formal education. Think about earning an advanced degree, such as a master's degree in organizational leadership, to help refine your skills.</a:t>
            </a:r>
          </a:p>
          <a:p>
            <a:endParaRPr lang="en-GB" dirty="0"/>
          </a:p>
        </p:txBody>
      </p:sp>
    </p:spTree>
    <p:extLst>
      <p:ext uri="{BB962C8B-B14F-4D97-AF65-F5344CB8AC3E}">
        <p14:creationId xmlns:p14="http://schemas.microsoft.com/office/powerpoint/2010/main" val="335197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5455EE8-3ED5-45E4-9E3B-9417CBB82CCC}"/>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A6159ADC-CBE7-4B8C-A1A2-8AA276703D10}"/>
              </a:ext>
            </a:extLst>
          </p:cNvPr>
          <p:cNvSpPr>
            <a:spLocks noGrp="1"/>
          </p:cNvSpPr>
          <p:nvPr>
            <p:ph idx="1"/>
          </p:nvPr>
        </p:nvSpPr>
        <p:spPr/>
        <p:txBody>
          <a:bodyPr/>
          <a:lstStyle/>
          <a:p>
            <a:pPr marL="0" indent="0" algn="just">
              <a:buNone/>
            </a:pPr>
            <a:endParaRPr lang="pl-PL" b="1" i="0" dirty="0">
              <a:solidFill>
                <a:srgbClr val="2D2D2D"/>
              </a:solidFill>
              <a:effectLst/>
            </a:endParaRPr>
          </a:p>
          <a:p>
            <a:pPr marL="0" indent="0" algn="just">
              <a:buNone/>
            </a:pPr>
            <a:r>
              <a:rPr lang="en-US" b="1" i="0" dirty="0">
                <a:solidFill>
                  <a:srgbClr val="2D2D2D"/>
                </a:solidFill>
                <a:effectLst/>
              </a:rPr>
              <a:t>3. Practice your skills</a:t>
            </a:r>
          </a:p>
          <a:p>
            <a:pPr marL="0" indent="0" algn="just">
              <a:buNone/>
            </a:pPr>
            <a:r>
              <a:rPr lang="en-US" b="0" i="0" dirty="0">
                <a:solidFill>
                  <a:srgbClr val="2D2D2D"/>
                </a:solidFill>
                <a:effectLst/>
              </a:rPr>
              <a:t>Look for opportunities to develop and practice your skills both personally and professionally. If you pursue a degree to help you develop your skills, consider participating in experiential learning. This learning method allows you to apply your skills to practical scenarios, helping you prepare to handle situations within your own organization.</a:t>
            </a:r>
          </a:p>
          <a:p>
            <a:pPr marL="0" indent="0">
              <a:buNone/>
            </a:pPr>
            <a:endParaRPr lang="en-GB" dirty="0"/>
          </a:p>
        </p:txBody>
      </p:sp>
    </p:spTree>
    <p:extLst>
      <p:ext uri="{BB962C8B-B14F-4D97-AF65-F5344CB8AC3E}">
        <p14:creationId xmlns:p14="http://schemas.microsoft.com/office/powerpoint/2010/main" val="2709412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6D99F7F-4731-4CFA-AAEA-C3FF059AC281}"/>
              </a:ext>
            </a:extLst>
          </p:cNvPr>
          <p:cNvSpPr>
            <a:spLocks noGrp="1"/>
          </p:cNvSpPr>
          <p:nvPr>
            <p:ph type="title"/>
          </p:nvPr>
        </p:nvSpPr>
        <p:spPr/>
        <p:txBody>
          <a:bodyPr/>
          <a:lstStyle/>
          <a:p>
            <a:r>
              <a:rPr lang="pl-PL" dirty="0" err="1"/>
              <a:t>Career</a:t>
            </a:r>
            <a:r>
              <a:rPr lang="pl-PL" dirty="0"/>
              <a:t> development</a:t>
            </a:r>
            <a:endParaRPr lang="en-GB" dirty="0"/>
          </a:p>
        </p:txBody>
      </p:sp>
      <p:sp>
        <p:nvSpPr>
          <p:cNvPr id="3" name="Symbol zastępczy zawartości 2">
            <a:extLst>
              <a:ext uri="{FF2B5EF4-FFF2-40B4-BE49-F238E27FC236}">
                <a16:creationId xmlns:a16="http://schemas.microsoft.com/office/drawing/2014/main" id="{63EB1FB7-DE67-47E5-9D07-4968781307C6}"/>
              </a:ext>
            </a:extLst>
          </p:cNvPr>
          <p:cNvSpPr>
            <a:spLocks noGrp="1"/>
          </p:cNvSpPr>
          <p:nvPr>
            <p:ph idx="1"/>
          </p:nvPr>
        </p:nvSpPr>
        <p:spPr/>
        <p:txBody>
          <a:bodyPr/>
          <a:lstStyle/>
          <a:p>
            <a:pPr marL="0" indent="0" algn="just">
              <a:buNone/>
            </a:pPr>
            <a:r>
              <a:rPr lang="en-US" b="0" i="0" dirty="0">
                <a:solidFill>
                  <a:srgbClr val="2D2D2D"/>
                </a:solidFill>
                <a:effectLst/>
              </a:rPr>
              <a:t>Earning a promotion enables you to assume a more important role in your company, earn a higher salary and gain a heightened sense of accomplishment. </a:t>
            </a:r>
            <a:r>
              <a:rPr lang="en-US" b="1" i="0" dirty="0">
                <a:solidFill>
                  <a:srgbClr val="00B050"/>
                </a:solidFill>
                <a:effectLst/>
              </a:rPr>
              <a:t>To effectively advance your career within your company, you will need to have excellent work performance and catch your supervisors’ attention.</a:t>
            </a:r>
            <a:r>
              <a:rPr lang="en-US" b="0" i="0" dirty="0">
                <a:solidFill>
                  <a:srgbClr val="2D2D2D"/>
                </a:solidFill>
                <a:effectLst/>
              </a:rPr>
              <a:t> While performance, experience and skills are common requirements for a job promotion in many workplaces, you can take extra measures to become a prime candidate for your desired position. </a:t>
            </a:r>
            <a:endParaRPr lang="en-GB" dirty="0"/>
          </a:p>
        </p:txBody>
      </p:sp>
    </p:spTree>
    <p:extLst>
      <p:ext uri="{BB962C8B-B14F-4D97-AF65-F5344CB8AC3E}">
        <p14:creationId xmlns:p14="http://schemas.microsoft.com/office/powerpoint/2010/main" val="1307704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F84716-D905-46AE-A29D-C79D66D413F7}"/>
              </a:ext>
            </a:extLst>
          </p:cNvPr>
          <p:cNvSpPr>
            <a:spLocks noGrp="1"/>
          </p:cNvSpPr>
          <p:nvPr>
            <p:ph type="title"/>
          </p:nvPr>
        </p:nvSpPr>
        <p:spPr/>
        <p:txBody>
          <a:bodyPr/>
          <a:lstStyle/>
          <a:p>
            <a:r>
              <a:rPr lang="en-US" b="1" i="0" dirty="0">
                <a:solidFill>
                  <a:srgbClr val="2D2D2D"/>
                </a:solidFill>
                <a:effectLst/>
                <a:latin typeface="+mn-lt"/>
              </a:rPr>
              <a:t>Give more value</a:t>
            </a:r>
            <a:endParaRPr lang="en-GB" dirty="0">
              <a:latin typeface="+mn-lt"/>
            </a:endParaRPr>
          </a:p>
        </p:txBody>
      </p:sp>
      <p:sp>
        <p:nvSpPr>
          <p:cNvPr id="3" name="Symbol zastępczy zawartości 2">
            <a:extLst>
              <a:ext uri="{FF2B5EF4-FFF2-40B4-BE49-F238E27FC236}">
                <a16:creationId xmlns:a16="http://schemas.microsoft.com/office/drawing/2014/main" id="{B00EB730-CA36-4AFC-86E3-5CF7EA233419}"/>
              </a:ext>
            </a:extLst>
          </p:cNvPr>
          <p:cNvSpPr>
            <a:spLocks noGrp="1"/>
          </p:cNvSpPr>
          <p:nvPr>
            <p:ph idx="1"/>
          </p:nvPr>
        </p:nvSpPr>
        <p:spPr/>
        <p:txBody>
          <a:bodyPr>
            <a:normAutofit/>
          </a:bodyPr>
          <a:lstStyle/>
          <a:p>
            <a:pPr marL="0" indent="0" algn="just">
              <a:buNone/>
            </a:pPr>
            <a:r>
              <a:rPr lang="en-US" b="0" i="0" dirty="0">
                <a:solidFill>
                  <a:srgbClr val="2D2D2D"/>
                </a:solidFill>
                <a:effectLst/>
              </a:rPr>
              <a:t>If you want to earn a promotion, you will need to think about </a:t>
            </a:r>
            <a:r>
              <a:rPr lang="en-US" b="1" i="0" dirty="0">
                <a:solidFill>
                  <a:srgbClr val="0070C0"/>
                </a:solidFill>
                <a:effectLst/>
              </a:rPr>
              <a:t>what your company wants from you</a:t>
            </a:r>
            <a:r>
              <a:rPr lang="en-US" b="0" i="0" dirty="0">
                <a:solidFill>
                  <a:srgbClr val="2D2D2D"/>
                </a:solidFill>
                <a:effectLst/>
              </a:rPr>
              <a:t>. Every employer wants their employees to contribute to the value of the company, so making a conscious effort to add value is one of the best ways to get promoted at work. You can increase your value by doing the following: </a:t>
            </a:r>
          </a:p>
          <a:p>
            <a:pPr algn="just">
              <a:buFont typeface="Arial" panose="020B0604020202020204" pitchFamily="34" charset="0"/>
              <a:buChar char="•"/>
            </a:pPr>
            <a:r>
              <a:rPr lang="pl-PL" dirty="0">
                <a:solidFill>
                  <a:srgbClr val="2D2D2D"/>
                </a:solidFill>
              </a:rPr>
              <a:t>i</a:t>
            </a:r>
            <a:r>
              <a:rPr lang="en-US" b="0" i="0" dirty="0" err="1">
                <a:solidFill>
                  <a:srgbClr val="2D2D2D"/>
                </a:solidFill>
                <a:effectLst/>
              </a:rPr>
              <a:t>mprove</a:t>
            </a:r>
            <a:r>
              <a:rPr lang="en-US" b="0" i="0" dirty="0">
                <a:solidFill>
                  <a:srgbClr val="2D2D2D"/>
                </a:solidFill>
                <a:effectLst/>
              </a:rPr>
              <a:t> your skills to deliver increasingly better results for your company</a:t>
            </a:r>
            <a:r>
              <a:rPr lang="pl-PL" b="0" i="0" dirty="0">
                <a:solidFill>
                  <a:srgbClr val="2D2D2D"/>
                </a:solidFill>
                <a:effectLst/>
              </a:rPr>
              <a:t>;</a:t>
            </a:r>
            <a:endParaRPr lang="en-US" b="0" i="0" dirty="0">
              <a:solidFill>
                <a:srgbClr val="2D2D2D"/>
              </a:solidFill>
              <a:effectLst/>
            </a:endParaRPr>
          </a:p>
          <a:p>
            <a:pPr algn="just">
              <a:buFont typeface="Arial" panose="020B0604020202020204" pitchFamily="34" charset="0"/>
              <a:buChar char="•"/>
            </a:pPr>
            <a:r>
              <a:rPr lang="pl-PL" dirty="0">
                <a:solidFill>
                  <a:srgbClr val="2D2D2D"/>
                </a:solidFill>
              </a:rPr>
              <a:t>e</a:t>
            </a:r>
            <a:r>
              <a:rPr lang="en-US" b="0" i="0" dirty="0" err="1">
                <a:solidFill>
                  <a:srgbClr val="2D2D2D"/>
                </a:solidFill>
                <a:effectLst/>
              </a:rPr>
              <a:t>xpose</a:t>
            </a:r>
            <a:r>
              <a:rPr lang="en-US" b="0" i="0" dirty="0">
                <a:solidFill>
                  <a:srgbClr val="2D2D2D"/>
                </a:solidFill>
                <a:effectLst/>
              </a:rPr>
              <a:t> yourself to a broader range of company activities that enable you to broaden your knowledge, skills and experience and find new opportunities for career growth.</a:t>
            </a:r>
          </a:p>
          <a:p>
            <a:endParaRPr lang="en-GB" dirty="0"/>
          </a:p>
        </p:txBody>
      </p:sp>
    </p:spTree>
    <p:extLst>
      <p:ext uri="{BB962C8B-B14F-4D97-AF65-F5344CB8AC3E}">
        <p14:creationId xmlns:p14="http://schemas.microsoft.com/office/powerpoint/2010/main" val="179537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B5BD7B-2D1B-4488-9138-BD786047BC50}"/>
              </a:ext>
            </a:extLst>
          </p:cNvPr>
          <p:cNvSpPr>
            <a:spLocks noGrp="1"/>
          </p:cNvSpPr>
          <p:nvPr>
            <p:ph type="title"/>
          </p:nvPr>
        </p:nvSpPr>
        <p:spPr/>
        <p:txBody>
          <a:bodyPr>
            <a:normAutofit/>
          </a:bodyPr>
          <a:lstStyle/>
          <a:p>
            <a:r>
              <a:rPr lang="en-US" b="1" i="0" dirty="0">
                <a:solidFill>
                  <a:srgbClr val="2D2D2D"/>
                </a:solidFill>
                <a:effectLst/>
                <a:latin typeface="+mn-lt"/>
              </a:rPr>
              <a:t>Pay attention to people who have been promoted</a:t>
            </a:r>
            <a:endParaRPr lang="en-GB" dirty="0">
              <a:latin typeface="+mn-lt"/>
            </a:endParaRPr>
          </a:p>
        </p:txBody>
      </p:sp>
      <p:sp>
        <p:nvSpPr>
          <p:cNvPr id="3" name="Symbol zastępczy zawartości 2">
            <a:extLst>
              <a:ext uri="{FF2B5EF4-FFF2-40B4-BE49-F238E27FC236}">
                <a16:creationId xmlns:a16="http://schemas.microsoft.com/office/drawing/2014/main" id="{9B007524-D7DB-416A-B64D-A8A4DACEF4A6}"/>
              </a:ext>
            </a:extLst>
          </p:cNvPr>
          <p:cNvSpPr>
            <a:spLocks noGrp="1"/>
          </p:cNvSpPr>
          <p:nvPr>
            <p:ph idx="1"/>
          </p:nvPr>
        </p:nvSpPr>
        <p:spPr/>
        <p:txBody>
          <a:bodyPr>
            <a:normAutofit fontScale="92500" lnSpcReduction="20000"/>
          </a:bodyPr>
          <a:lstStyle/>
          <a:p>
            <a:pPr algn="just"/>
            <a:r>
              <a:rPr lang="en-US" b="0" i="0" dirty="0">
                <a:solidFill>
                  <a:srgbClr val="2D2D2D"/>
                </a:solidFill>
                <a:effectLst/>
              </a:rPr>
              <a:t>To identify ways you might get promoted, </a:t>
            </a:r>
            <a:r>
              <a:rPr lang="en-US" b="1" i="0" dirty="0">
                <a:solidFill>
                  <a:schemeClr val="accent4">
                    <a:lumMod val="75000"/>
                  </a:schemeClr>
                </a:solidFill>
                <a:effectLst/>
              </a:rPr>
              <a:t>take a closer look at some of the people in your company who have received a promotion in recent years</a:t>
            </a:r>
            <a:r>
              <a:rPr lang="en-US" b="0" i="0" dirty="0">
                <a:solidFill>
                  <a:srgbClr val="2D2D2D"/>
                </a:solidFill>
                <a:effectLst/>
              </a:rPr>
              <a:t>. Situational awareness is one of the keys to claiming your promotion. Look for common personality traits, achievements and habits among those who have successfully been promoted. These observations may give you a better understanding of what you need to do to get a promotion yourself.</a:t>
            </a:r>
          </a:p>
          <a:p>
            <a:pPr algn="just"/>
            <a:r>
              <a:rPr lang="en-US" b="0" i="0" dirty="0">
                <a:effectLst/>
              </a:rPr>
              <a:t>For example, some employers tend to promote employees who demonstrate good </a:t>
            </a:r>
            <a:r>
              <a:rPr lang="en-US" b="0" i="0" u="none" strike="noStrike" dirty="0">
                <a:effectLst/>
              </a:rPr>
              <a:t>social skills</a:t>
            </a:r>
            <a:r>
              <a:rPr lang="en-US" b="0" i="0" dirty="0">
                <a:effectLst/>
              </a:rPr>
              <a:t> and attend all company parties. If this is the case in your company, you will need to make an effort to socialize more and participate in more company events.</a:t>
            </a:r>
          </a:p>
          <a:p>
            <a:pPr algn="just"/>
            <a:r>
              <a:rPr lang="en-US" b="0" i="0" dirty="0">
                <a:effectLst/>
              </a:rPr>
              <a:t>Some employers want their employees to be team players. In such a situation, showing a willingness to help with team projects can help you </a:t>
            </a:r>
            <a:r>
              <a:rPr lang="en-US" b="0" i="0" u="none" strike="noStrike" dirty="0">
                <a:effectLst/>
              </a:rPr>
              <a:t>build rapport</a:t>
            </a:r>
            <a:r>
              <a:rPr lang="en-US" b="0" i="0" dirty="0">
                <a:effectLst/>
              </a:rPr>
              <a:t> with your supervisor or manager.</a:t>
            </a:r>
          </a:p>
          <a:p>
            <a:endParaRPr lang="en-GB" dirty="0"/>
          </a:p>
        </p:txBody>
      </p:sp>
    </p:spTree>
    <p:extLst>
      <p:ext uri="{BB962C8B-B14F-4D97-AF65-F5344CB8AC3E}">
        <p14:creationId xmlns:p14="http://schemas.microsoft.com/office/powerpoint/2010/main" val="3488554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0BC889E-09DE-4EA1-A7EB-9D2CB3F58A9D}"/>
              </a:ext>
            </a:extLst>
          </p:cNvPr>
          <p:cNvSpPr>
            <a:spLocks noGrp="1"/>
          </p:cNvSpPr>
          <p:nvPr>
            <p:ph type="title"/>
          </p:nvPr>
        </p:nvSpPr>
        <p:spPr/>
        <p:txBody>
          <a:bodyPr>
            <a:normAutofit/>
          </a:bodyPr>
          <a:lstStyle/>
          <a:p>
            <a:r>
              <a:rPr lang="en-US" b="1" i="0" dirty="0">
                <a:solidFill>
                  <a:srgbClr val="2D2D2D"/>
                </a:solidFill>
                <a:effectLst/>
                <a:latin typeface="+mn-lt"/>
              </a:rPr>
              <a:t>Ask for feedback from your supervisor</a:t>
            </a:r>
            <a:endParaRPr lang="en-GB" dirty="0">
              <a:latin typeface="+mn-lt"/>
            </a:endParaRPr>
          </a:p>
        </p:txBody>
      </p:sp>
      <p:sp>
        <p:nvSpPr>
          <p:cNvPr id="3" name="Symbol zastępczy zawartości 2">
            <a:extLst>
              <a:ext uri="{FF2B5EF4-FFF2-40B4-BE49-F238E27FC236}">
                <a16:creationId xmlns:a16="http://schemas.microsoft.com/office/drawing/2014/main" id="{6D92B0C8-9536-4CA4-BA60-BDB50F34E140}"/>
              </a:ext>
            </a:extLst>
          </p:cNvPr>
          <p:cNvSpPr>
            <a:spLocks noGrp="1"/>
          </p:cNvSpPr>
          <p:nvPr>
            <p:ph idx="1"/>
          </p:nvPr>
        </p:nvSpPr>
        <p:spPr/>
        <p:txBody>
          <a:bodyPr>
            <a:normAutofit fontScale="77500" lnSpcReduction="20000"/>
          </a:bodyPr>
          <a:lstStyle/>
          <a:p>
            <a:pPr marL="0" indent="0" algn="just">
              <a:buNone/>
            </a:pPr>
            <a:r>
              <a:rPr lang="en-US" b="0" i="0" dirty="0">
                <a:solidFill>
                  <a:srgbClr val="2D2D2D"/>
                </a:solidFill>
                <a:effectLst/>
              </a:rPr>
              <a:t>If you want to know exactly what it takes to get a promotion, </a:t>
            </a:r>
            <a:r>
              <a:rPr lang="en-US" b="1" i="0" dirty="0">
                <a:solidFill>
                  <a:srgbClr val="B701AA"/>
                </a:solidFill>
                <a:effectLst/>
              </a:rPr>
              <a:t>you can probably find out from your manager or employer</a:t>
            </a:r>
            <a:r>
              <a:rPr lang="en-US" b="0" i="0" dirty="0">
                <a:solidFill>
                  <a:srgbClr val="2D2D2D"/>
                </a:solidFill>
                <a:effectLst/>
              </a:rPr>
              <a:t>. Try these steps to get valuable feedback on your performance:</a:t>
            </a:r>
          </a:p>
          <a:p>
            <a:pPr algn="just">
              <a:buFont typeface="Arial" panose="020B0604020202020204" pitchFamily="34" charset="0"/>
              <a:buChar char="•"/>
            </a:pPr>
            <a:r>
              <a:rPr lang="pl-PL" dirty="0">
                <a:solidFill>
                  <a:srgbClr val="2D2D2D"/>
                </a:solidFill>
              </a:rPr>
              <a:t>p</a:t>
            </a:r>
            <a:r>
              <a:rPr lang="en-US" b="0" i="0" dirty="0">
                <a:solidFill>
                  <a:srgbClr val="2D2D2D"/>
                </a:solidFill>
                <a:effectLst/>
              </a:rPr>
              <a:t>resent your case for promotion to your supervisor as professionally as possible</a:t>
            </a:r>
            <a:r>
              <a:rPr lang="pl-PL" b="0" i="0" dirty="0">
                <a:solidFill>
                  <a:srgbClr val="2D2D2D"/>
                </a:solidFill>
                <a:effectLst/>
              </a:rPr>
              <a:t>;</a:t>
            </a:r>
            <a:endParaRPr lang="en-US" b="0" i="0" dirty="0">
              <a:solidFill>
                <a:srgbClr val="2D2D2D"/>
              </a:solidFill>
              <a:effectLst/>
            </a:endParaRPr>
          </a:p>
          <a:p>
            <a:pPr algn="just">
              <a:buFont typeface="Arial" panose="020B0604020202020204" pitchFamily="34" charset="0"/>
              <a:buChar char="•"/>
            </a:pPr>
            <a:r>
              <a:rPr lang="pl-PL" dirty="0">
                <a:solidFill>
                  <a:srgbClr val="2D2D2D"/>
                </a:solidFill>
              </a:rPr>
              <a:t>c</a:t>
            </a:r>
            <a:r>
              <a:rPr lang="en-US" b="0" i="0" dirty="0" err="1">
                <a:solidFill>
                  <a:srgbClr val="2D2D2D"/>
                </a:solidFill>
                <a:effectLst/>
              </a:rPr>
              <a:t>reate</a:t>
            </a:r>
            <a:r>
              <a:rPr lang="en-US" b="0" i="0" dirty="0">
                <a:solidFill>
                  <a:srgbClr val="2D2D2D"/>
                </a:solidFill>
                <a:effectLst/>
              </a:rPr>
              <a:t> a list of your job responsibilities, achievements and the skills and experience you have acquired</a:t>
            </a:r>
            <a:r>
              <a:rPr lang="pl-PL" dirty="0">
                <a:solidFill>
                  <a:srgbClr val="2D2D2D"/>
                </a:solidFill>
              </a:rPr>
              <a:t>;</a:t>
            </a:r>
            <a:endParaRPr lang="en-US" b="0" i="0" dirty="0">
              <a:solidFill>
                <a:srgbClr val="2D2D2D"/>
              </a:solidFill>
              <a:effectLst/>
            </a:endParaRPr>
          </a:p>
          <a:p>
            <a:pPr algn="just">
              <a:buFont typeface="Arial" panose="020B0604020202020204" pitchFamily="34" charset="0"/>
              <a:buChar char="•"/>
            </a:pPr>
            <a:r>
              <a:rPr lang="pl-PL" dirty="0">
                <a:solidFill>
                  <a:srgbClr val="2D2D2D"/>
                </a:solidFill>
              </a:rPr>
              <a:t>s</a:t>
            </a:r>
            <a:r>
              <a:rPr lang="en-US" b="0" i="0" dirty="0">
                <a:solidFill>
                  <a:srgbClr val="2D2D2D"/>
                </a:solidFill>
                <a:effectLst/>
              </a:rPr>
              <a:t>how how your work has benefited the operations of the company, preferably with numbers or specific examples</a:t>
            </a:r>
            <a:r>
              <a:rPr lang="pl-PL" b="0" i="0" dirty="0">
                <a:solidFill>
                  <a:srgbClr val="2D2D2D"/>
                </a:solidFill>
                <a:effectLst/>
              </a:rPr>
              <a:t>;</a:t>
            </a:r>
            <a:endParaRPr lang="en-US" b="0" i="0" dirty="0">
              <a:solidFill>
                <a:srgbClr val="2D2D2D"/>
              </a:solidFill>
              <a:effectLst/>
            </a:endParaRPr>
          </a:p>
          <a:p>
            <a:pPr algn="just">
              <a:buFont typeface="Arial" panose="020B0604020202020204" pitchFamily="34" charset="0"/>
              <a:buChar char="•"/>
            </a:pPr>
            <a:r>
              <a:rPr lang="pl-PL" dirty="0">
                <a:solidFill>
                  <a:srgbClr val="2D2D2D"/>
                </a:solidFill>
              </a:rPr>
              <a:t>e</a:t>
            </a:r>
            <a:r>
              <a:rPr lang="en-US" b="0" i="0" dirty="0" err="1">
                <a:solidFill>
                  <a:srgbClr val="2D2D2D"/>
                </a:solidFill>
                <a:effectLst/>
              </a:rPr>
              <a:t>xpress</a:t>
            </a:r>
            <a:r>
              <a:rPr lang="en-US" b="0" i="0" dirty="0">
                <a:solidFill>
                  <a:srgbClr val="2D2D2D"/>
                </a:solidFill>
                <a:effectLst/>
              </a:rPr>
              <a:t> your desire to advance your career</a:t>
            </a:r>
            <a:r>
              <a:rPr lang="pl-PL" b="0" i="0" dirty="0">
                <a:solidFill>
                  <a:srgbClr val="2D2D2D"/>
                </a:solidFill>
                <a:effectLst/>
              </a:rPr>
              <a:t>;</a:t>
            </a:r>
            <a:endParaRPr lang="en-US" b="0" i="0" dirty="0">
              <a:solidFill>
                <a:srgbClr val="2D2D2D"/>
              </a:solidFill>
              <a:effectLst/>
            </a:endParaRPr>
          </a:p>
          <a:p>
            <a:pPr algn="just">
              <a:buFont typeface="Arial" panose="020B0604020202020204" pitchFamily="34" charset="0"/>
              <a:buChar char="•"/>
            </a:pPr>
            <a:r>
              <a:rPr lang="pl-PL" b="0" i="0" dirty="0">
                <a:solidFill>
                  <a:srgbClr val="2D2D2D"/>
                </a:solidFill>
                <a:effectLst/>
              </a:rPr>
              <a:t>b</a:t>
            </a:r>
            <a:r>
              <a:rPr lang="en-US" b="0" i="0" dirty="0">
                <a:solidFill>
                  <a:srgbClr val="2D2D2D"/>
                </a:solidFill>
                <a:effectLst/>
              </a:rPr>
              <a:t>e clear and straightforward about your intention by asking questions such as </a:t>
            </a:r>
            <a:r>
              <a:rPr lang="en-US" b="0" i="1" dirty="0">
                <a:solidFill>
                  <a:srgbClr val="2D2D2D"/>
                </a:solidFill>
                <a:effectLst/>
              </a:rPr>
              <a:t>“Will I get a promotion this year?”</a:t>
            </a:r>
            <a:r>
              <a:rPr lang="en-US" b="0" i="0" dirty="0">
                <a:solidFill>
                  <a:srgbClr val="2D2D2D"/>
                </a:solidFill>
                <a:effectLst/>
              </a:rPr>
              <a:t> and </a:t>
            </a:r>
            <a:r>
              <a:rPr lang="en-US" b="0" i="1" dirty="0">
                <a:solidFill>
                  <a:srgbClr val="2D2D2D"/>
                </a:solidFill>
                <a:effectLst/>
              </a:rPr>
              <a:t>“How can I get promoted to manager?”</a:t>
            </a:r>
            <a:r>
              <a:rPr lang="pl-PL" b="0" i="0" dirty="0">
                <a:solidFill>
                  <a:srgbClr val="2D2D2D"/>
                </a:solidFill>
                <a:effectLst/>
              </a:rPr>
              <a:t>;</a:t>
            </a:r>
            <a:endParaRPr lang="en-US" b="0" i="0" dirty="0">
              <a:solidFill>
                <a:srgbClr val="2D2D2D"/>
              </a:solidFill>
              <a:effectLst/>
            </a:endParaRPr>
          </a:p>
          <a:p>
            <a:pPr algn="just">
              <a:buFont typeface="Arial" panose="020B0604020202020204" pitchFamily="34" charset="0"/>
              <a:buChar char="•"/>
            </a:pPr>
            <a:r>
              <a:rPr lang="pl-PL" dirty="0">
                <a:solidFill>
                  <a:srgbClr val="2D2D2D"/>
                </a:solidFill>
              </a:rPr>
              <a:t>b</a:t>
            </a:r>
            <a:r>
              <a:rPr lang="en-US" b="0" i="0" dirty="0">
                <a:solidFill>
                  <a:srgbClr val="2D2D2D"/>
                </a:solidFill>
                <a:effectLst/>
              </a:rPr>
              <a:t>e as specific as you can when asking, and follow your supervisor’s suggestions to increase your chances of a promotion.</a:t>
            </a:r>
          </a:p>
          <a:p>
            <a:endParaRPr lang="en-GB" dirty="0"/>
          </a:p>
        </p:txBody>
      </p:sp>
    </p:spTree>
    <p:extLst>
      <p:ext uri="{BB962C8B-B14F-4D97-AF65-F5344CB8AC3E}">
        <p14:creationId xmlns:p14="http://schemas.microsoft.com/office/powerpoint/2010/main" val="2261841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40FFD2-4EC2-41C6-A6B7-E2D6A3E62978}"/>
              </a:ext>
            </a:extLst>
          </p:cNvPr>
          <p:cNvSpPr>
            <a:spLocks noGrp="1"/>
          </p:cNvSpPr>
          <p:nvPr>
            <p:ph type="title"/>
          </p:nvPr>
        </p:nvSpPr>
        <p:spPr/>
        <p:txBody>
          <a:bodyPr/>
          <a:lstStyle/>
          <a:p>
            <a:r>
              <a:rPr lang="en-US" b="1" i="0" dirty="0">
                <a:solidFill>
                  <a:srgbClr val="2D2D2D"/>
                </a:solidFill>
                <a:effectLst/>
                <a:latin typeface="+mn-lt"/>
              </a:rPr>
              <a:t>Get noticed in your </a:t>
            </a:r>
            <a:r>
              <a:rPr lang="en-US" b="1" i="0" dirty="0" err="1">
                <a:solidFill>
                  <a:srgbClr val="2D2D2D"/>
                </a:solidFill>
                <a:effectLst/>
                <a:latin typeface="+mn-lt"/>
              </a:rPr>
              <a:t>workplac</a:t>
            </a:r>
            <a:r>
              <a:rPr lang="pl-PL" b="1" i="0" dirty="0">
                <a:solidFill>
                  <a:srgbClr val="2D2D2D"/>
                </a:solidFill>
                <a:effectLst/>
                <a:latin typeface="+mn-lt"/>
              </a:rPr>
              <a:t>e</a:t>
            </a:r>
            <a:endParaRPr lang="en-GB" dirty="0">
              <a:latin typeface="+mn-lt"/>
            </a:endParaRPr>
          </a:p>
        </p:txBody>
      </p:sp>
      <p:sp>
        <p:nvSpPr>
          <p:cNvPr id="3" name="Symbol zastępczy zawartości 2">
            <a:extLst>
              <a:ext uri="{FF2B5EF4-FFF2-40B4-BE49-F238E27FC236}">
                <a16:creationId xmlns:a16="http://schemas.microsoft.com/office/drawing/2014/main" id="{42C66FED-DD75-4C2B-972B-FE4D4336AD22}"/>
              </a:ext>
            </a:extLst>
          </p:cNvPr>
          <p:cNvSpPr>
            <a:spLocks noGrp="1"/>
          </p:cNvSpPr>
          <p:nvPr>
            <p:ph idx="1"/>
          </p:nvPr>
        </p:nvSpPr>
        <p:spPr/>
        <p:txBody>
          <a:bodyPr>
            <a:normAutofit fontScale="55000" lnSpcReduction="20000"/>
          </a:bodyPr>
          <a:lstStyle/>
          <a:p>
            <a:pPr marL="0" indent="0" algn="just">
              <a:buNone/>
            </a:pPr>
            <a:r>
              <a:rPr lang="en-US" sz="4500" b="0" i="0" dirty="0">
                <a:solidFill>
                  <a:srgbClr val="2D2D2D"/>
                </a:solidFill>
                <a:effectLst/>
              </a:rPr>
              <a:t>While working hard is important, your efforts may go unnoticed if you never put yourself in a visible position. </a:t>
            </a:r>
            <a:r>
              <a:rPr lang="en-US" sz="4500" b="1" i="0" dirty="0">
                <a:solidFill>
                  <a:schemeClr val="accent2">
                    <a:lumMod val="75000"/>
                  </a:schemeClr>
                </a:solidFill>
                <a:effectLst/>
              </a:rPr>
              <a:t>If you want to show your employer why you deserve a promotion, you need to be noticed for your contributions to the company. </a:t>
            </a:r>
            <a:r>
              <a:rPr lang="en-US" sz="4500" b="0" i="0" dirty="0">
                <a:solidFill>
                  <a:srgbClr val="2D2D2D"/>
                </a:solidFill>
                <a:effectLst/>
              </a:rPr>
              <a:t>Here are ways to catch your employer’s attention:</a:t>
            </a:r>
          </a:p>
          <a:p>
            <a:pPr algn="just">
              <a:buFont typeface="Arial" panose="020B0604020202020204" pitchFamily="34" charset="0"/>
              <a:buChar char="•"/>
            </a:pPr>
            <a:r>
              <a:rPr lang="pl-PL" sz="4500" b="0" i="0" dirty="0">
                <a:solidFill>
                  <a:srgbClr val="2D2D2D"/>
                </a:solidFill>
                <a:effectLst/>
              </a:rPr>
              <a:t>l</a:t>
            </a:r>
            <a:r>
              <a:rPr lang="en-US" sz="4500" b="0" i="0" dirty="0" err="1">
                <a:solidFill>
                  <a:srgbClr val="2D2D2D"/>
                </a:solidFill>
                <a:effectLst/>
              </a:rPr>
              <a:t>ook</a:t>
            </a:r>
            <a:r>
              <a:rPr lang="en-US" sz="4500" b="0" i="0" dirty="0">
                <a:solidFill>
                  <a:srgbClr val="2D2D2D"/>
                </a:solidFill>
                <a:effectLst/>
              </a:rPr>
              <a:t> for opportunities where your knowledge and abilities can be showcased, such as staff meetings or performance reviews</a:t>
            </a:r>
            <a:r>
              <a:rPr lang="pl-PL" sz="4500" b="0" i="0" dirty="0">
                <a:solidFill>
                  <a:srgbClr val="2D2D2D"/>
                </a:solidFill>
                <a:effectLst/>
              </a:rPr>
              <a:t>;</a:t>
            </a:r>
            <a:endParaRPr lang="en-US" sz="4500" b="0" i="0" dirty="0">
              <a:solidFill>
                <a:srgbClr val="2D2D2D"/>
              </a:solidFill>
              <a:effectLst/>
            </a:endParaRPr>
          </a:p>
          <a:p>
            <a:pPr algn="just">
              <a:buFont typeface="Arial" panose="020B0604020202020204" pitchFamily="34" charset="0"/>
              <a:buChar char="•"/>
            </a:pPr>
            <a:r>
              <a:rPr lang="pl-PL" sz="4500" dirty="0">
                <a:solidFill>
                  <a:srgbClr val="2D2D2D"/>
                </a:solidFill>
              </a:rPr>
              <a:t>v</a:t>
            </a:r>
            <a:r>
              <a:rPr lang="en-US" sz="4500" b="0" i="0" dirty="0" err="1">
                <a:solidFill>
                  <a:srgbClr val="2D2D2D"/>
                </a:solidFill>
                <a:effectLst/>
              </a:rPr>
              <a:t>olunteer</a:t>
            </a:r>
            <a:r>
              <a:rPr lang="en-US" sz="4500" b="0" i="0" dirty="0">
                <a:solidFill>
                  <a:srgbClr val="2D2D2D"/>
                </a:solidFill>
                <a:effectLst/>
              </a:rPr>
              <a:t> to get involved in projects in other departments or participate in company-wide events</a:t>
            </a:r>
            <a:r>
              <a:rPr lang="pl-PL" sz="4500" b="0" i="0" dirty="0">
                <a:solidFill>
                  <a:srgbClr val="2D2D2D"/>
                </a:solidFill>
                <a:effectLst/>
              </a:rPr>
              <a:t>;</a:t>
            </a:r>
            <a:endParaRPr lang="en-US" sz="4500" b="0" i="0" dirty="0">
              <a:solidFill>
                <a:srgbClr val="2D2D2D"/>
              </a:solidFill>
              <a:effectLst/>
            </a:endParaRPr>
          </a:p>
          <a:p>
            <a:pPr algn="just">
              <a:buFont typeface="Arial" panose="020B0604020202020204" pitchFamily="34" charset="0"/>
              <a:buChar char="•"/>
            </a:pPr>
            <a:r>
              <a:rPr lang="pl-PL" sz="4500" dirty="0">
                <a:solidFill>
                  <a:srgbClr val="2D2D2D"/>
                </a:solidFill>
              </a:rPr>
              <a:t>c</a:t>
            </a:r>
            <a:r>
              <a:rPr lang="en-US" sz="4500" b="0" i="0" dirty="0">
                <a:solidFill>
                  <a:srgbClr val="2D2D2D"/>
                </a:solidFill>
                <a:effectLst/>
              </a:rPr>
              <a:t>heck in with your employer regularly to find out what they think about your performance, seek advice on how to get promoted or provide suggestions on major projects</a:t>
            </a:r>
            <a:r>
              <a:rPr lang="pl-PL" sz="4500" b="0" i="0" dirty="0">
                <a:solidFill>
                  <a:srgbClr val="2D2D2D"/>
                </a:solidFill>
                <a:effectLst/>
              </a:rPr>
              <a:t>;</a:t>
            </a:r>
            <a:endParaRPr lang="en-US" sz="4500" b="0" i="0" dirty="0">
              <a:solidFill>
                <a:srgbClr val="2D2D2D"/>
              </a:solidFill>
              <a:effectLst/>
            </a:endParaRPr>
          </a:p>
          <a:p>
            <a:pPr algn="just">
              <a:buFont typeface="Arial" panose="020B0604020202020204" pitchFamily="34" charset="0"/>
              <a:buChar char="•"/>
            </a:pPr>
            <a:r>
              <a:rPr lang="pl-PL" sz="4500" dirty="0">
                <a:solidFill>
                  <a:srgbClr val="2D2D2D"/>
                </a:solidFill>
              </a:rPr>
              <a:t>d</a:t>
            </a:r>
            <a:r>
              <a:rPr lang="en-US" sz="4500" b="0" i="0" dirty="0" err="1">
                <a:solidFill>
                  <a:srgbClr val="2D2D2D"/>
                </a:solidFill>
                <a:effectLst/>
              </a:rPr>
              <a:t>ress</a:t>
            </a:r>
            <a:r>
              <a:rPr lang="en-US" sz="4500" b="0" i="0" dirty="0">
                <a:solidFill>
                  <a:srgbClr val="2D2D2D"/>
                </a:solidFill>
                <a:effectLst/>
              </a:rPr>
              <a:t> neatly and professionally to make a positive impression on your employer and coworkers.</a:t>
            </a:r>
          </a:p>
          <a:p>
            <a:endParaRPr lang="en-GB" dirty="0"/>
          </a:p>
        </p:txBody>
      </p:sp>
    </p:spTree>
    <p:extLst>
      <p:ext uri="{BB962C8B-B14F-4D97-AF65-F5344CB8AC3E}">
        <p14:creationId xmlns:p14="http://schemas.microsoft.com/office/powerpoint/2010/main" val="1912477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E3ADE8-C060-4F84-864C-CF76EE1FFB11}"/>
              </a:ext>
            </a:extLst>
          </p:cNvPr>
          <p:cNvSpPr>
            <a:spLocks noGrp="1"/>
          </p:cNvSpPr>
          <p:nvPr>
            <p:ph type="title"/>
          </p:nvPr>
        </p:nvSpPr>
        <p:spPr/>
        <p:txBody>
          <a:bodyPr/>
          <a:lstStyle/>
          <a:p>
            <a:r>
              <a:rPr lang="en-US" b="1" i="0" dirty="0">
                <a:solidFill>
                  <a:srgbClr val="2D2D2D"/>
                </a:solidFill>
                <a:effectLst/>
                <a:latin typeface="+mn-lt"/>
              </a:rPr>
              <a:t>Demonstrate your leadership skills</a:t>
            </a:r>
            <a:endParaRPr lang="en-GB" dirty="0">
              <a:latin typeface="+mn-lt"/>
            </a:endParaRPr>
          </a:p>
        </p:txBody>
      </p:sp>
      <p:sp>
        <p:nvSpPr>
          <p:cNvPr id="3" name="Symbol zastępczy zawartości 2">
            <a:extLst>
              <a:ext uri="{FF2B5EF4-FFF2-40B4-BE49-F238E27FC236}">
                <a16:creationId xmlns:a16="http://schemas.microsoft.com/office/drawing/2014/main" id="{559DFF9D-C40B-4ABF-9D69-94CA56B7CC82}"/>
              </a:ext>
            </a:extLst>
          </p:cNvPr>
          <p:cNvSpPr>
            <a:spLocks noGrp="1"/>
          </p:cNvSpPr>
          <p:nvPr>
            <p:ph idx="1"/>
          </p:nvPr>
        </p:nvSpPr>
        <p:spPr/>
        <p:txBody>
          <a:bodyPr>
            <a:normAutofit fontScale="92500"/>
          </a:bodyPr>
          <a:lstStyle/>
          <a:p>
            <a:pPr marL="0" indent="0" algn="just">
              <a:buNone/>
            </a:pPr>
            <a:r>
              <a:rPr lang="en-US" b="0" i="0" dirty="0">
                <a:effectLst/>
              </a:rPr>
              <a:t>As you move to higher positions, </a:t>
            </a:r>
            <a:r>
              <a:rPr lang="en-US" b="1" i="0" dirty="0">
                <a:solidFill>
                  <a:srgbClr val="7030A0"/>
                </a:solidFill>
                <a:effectLst/>
              </a:rPr>
              <a:t>you will need to continually improve your </a:t>
            </a:r>
            <a:r>
              <a:rPr lang="en-US" b="1" i="0" u="none" strike="noStrike" dirty="0">
                <a:solidFill>
                  <a:srgbClr val="7030A0"/>
                </a:solidFill>
                <a:effectLst/>
              </a:rPr>
              <a:t>leadership skills</a:t>
            </a:r>
            <a:r>
              <a:rPr lang="en-US" b="0" i="0" dirty="0">
                <a:effectLst/>
              </a:rPr>
              <a:t>. The following tips can help you be promoted to a leadership role:</a:t>
            </a:r>
          </a:p>
          <a:p>
            <a:pPr algn="just">
              <a:buFont typeface="Arial" panose="020B0604020202020204" pitchFamily="34" charset="0"/>
              <a:buChar char="•"/>
            </a:pPr>
            <a:r>
              <a:rPr lang="pl-PL" dirty="0"/>
              <a:t>b</a:t>
            </a:r>
            <a:r>
              <a:rPr lang="en-US" b="0" i="0" dirty="0" err="1">
                <a:effectLst/>
              </a:rPr>
              <a:t>ecome</a:t>
            </a:r>
            <a:r>
              <a:rPr lang="en-US" b="0" i="0" dirty="0">
                <a:effectLst/>
              </a:rPr>
              <a:t> a role model for your coworkers and gain their respect through your work performance</a:t>
            </a:r>
            <a:r>
              <a:rPr lang="pl-PL" b="0" i="0" dirty="0">
                <a:effectLst/>
              </a:rPr>
              <a:t>;</a:t>
            </a:r>
            <a:endParaRPr lang="en-US" b="0" i="0" dirty="0">
              <a:effectLst/>
            </a:endParaRPr>
          </a:p>
          <a:p>
            <a:pPr algn="just">
              <a:buFont typeface="Arial" panose="020B0604020202020204" pitchFamily="34" charset="0"/>
              <a:buChar char="•"/>
            </a:pPr>
            <a:r>
              <a:rPr lang="pl-PL" dirty="0"/>
              <a:t>w</a:t>
            </a:r>
            <a:r>
              <a:rPr lang="en-US" b="0" i="0" dirty="0" err="1">
                <a:effectLst/>
              </a:rPr>
              <a:t>henever</a:t>
            </a:r>
            <a:r>
              <a:rPr lang="en-US" b="0" i="0" dirty="0">
                <a:effectLst/>
              </a:rPr>
              <a:t> an opportunity arises, show your supervisor that you can lead and motivate your team members</a:t>
            </a:r>
            <a:r>
              <a:rPr lang="pl-PL" b="0" i="0" dirty="0">
                <a:effectLst/>
              </a:rPr>
              <a:t>;</a:t>
            </a:r>
            <a:endParaRPr lang="en-US" b="0" i="0" dirty="0">
              <a:effectLst/>
            </a:endParaRPr>
          </a:p>
          <a:p>
            <a:pPr algn="just">
              <a:buFont typeface="Arial" panose="020B0604020202020204" pitchFamily="34" charset="0"/>
              <a:buChar char="•"/>
            </a:pPr>
            <a:r>
              <a:rPr lang="pl-PL" dirty="0"/>
              <a:t>p</a:t>
            </a:r>
            <a:r>
              <a:rPr lang="en-US" b="0" i="0" dirty="0" err="1">
                <a:effectLst/>
              </a:rPr>
              <a:t>erform</a:t>
            </a:r>
            <a:r>
              <a:rPr lang="en-US" b="0" i="0" dirty="0">
                <a:effectLst/>
              </a:rPr>
              <a:t> exceedingly well in every project, which will make you </a:t>
            </a:r>
            <a:r>
              <a:rPr lang="en-US" b="0" i="0" u="none" strike="noStrike" dirty="0">
                <a:effectLst/>
              </a:rPr>
              <a:t>indispensable</a:t>
            </a:r>
            <a:r>
              <a:rPr lang="en-US" b="0" i="0" dirty="0">
                <a:effectLst/>
              </a:rPr>
              <a:t> to the company and a prime candidate for promotion</a:t>
            </a:r>
            <a:r>
              <a:rPr lang="pl-PL" b="0" i="0" dirty="0">
                <a:effectLst/>
              </a:rPr>
              <a:t>;</a:t>
            </a:r>
            <a:endParaRPr lang="en-US" b="0" i="0" dirty="0">
              <a:effectLst/>
            </a:endParaRPr>
          </a:p>
          <a:p>
            <a:pPr algn="just">
              <a:buFont typeface="Arial" panose="020B0604020202020204" pitchFamily="34" charset="0"/>
              <a:buChar char="•"/>
            </a:pPr>
            <a:r>
              <a:rPr lang="pl-PL" dirty="0"/>
              <a:t>b</a:t>
            </a:r>
            <a:r>
              <a:rPr lang="en-US" b="0" i="0" dirty="0" err="1">
                <a:effectLst/>
              </a:rPr>
              <a:t>uild</a:t>
            </a:r>
            <a:r>
              <a:rPr lang="en-US" b="0" i="0" dirty="0">
                <a:effectLst/>
              </a:rPr>
              <a:t> on certain qualities that improve your effectiveness as a leader.</a:t>
            </a:r>
          </a:p>
          <a:p>
            <a:endParaRPr lang="en-GB" dirty="0"/>
          </a:p>
        </p:txBody>
      </p:sp>
    </p:spTree>
    <p:extLst>
      <p:ext uri="{BB962C8B-B14F-4D97-AF65-F5344CB8AC3E}">
        <p14:creationId xmlns:p14="http://schemas.microsoft.com/office/powerpoint/2010/main" val="16694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3FD39C-DAD9-43EC-8F60-F73E0F823CE3}"/>
              </a:ext>
            </a:extLst>
          </p:cNvPr>
          <p:cNvSpPr>
            <a:spLocks noGrp="1"/>
          </p:cNvSpPr>
          <p:nvPr>
            <p:ph type="title"/>
          </p:nvPr>
        </p:nvSpPr>
        <p:spPr/>
        <p:txBody>
          <a:bodyPr/>
          <a:lstStyle/>
          <a:p>
            <a:r>
              <a:rPr lang="en-US" b="1" i="0" dirty="0">
                <a:solidFill>
                  <a:srgbClr val="2D2D2D"/>
                </a:solidFill>
                <a:effectLst/>
                <a:latin typeface="+mn-lt"/>
              </a:rPr>
              <a:t>Identify and solve problems</a:t>
            </a:r>
            <a:endParaRPr lang="en-GB" dirty="0">
              <a:latin typeface="+mn-lt"/>
            </a:endParaRPr>
          </a:p>
        </p:txBody>
      </p:sp>
      <p:sp>
        <p:nvSpPr>
          <p:cNvPr id="3" name="Symbol zastępczy zawartości 2">
            <a:extLst>
              <a:ext uri="{FF2B5EF4-FFF2-40B4-BE49-F238E27FC236}">
                <a16:creationId xmlns:a16="http://schemas.microsoft.com/office/drawing/2014/main" id="{BA2EE731-8055-4E8F-BE14-47311F7F1C5E}"/>
              </a:ext>
            </a:extLst>
          </p:cNvPr>
          <p:cNvSpPr>
            <a:spLocks noGrp="1"/>
          </p:cNvSpPr>
          <p:nvPr>
            <p:ph idx="1"/>
          </p:nvPr>
        </p:nvSpPr>
        <p:spPr/>
        <p:txBody>
          <a:bodyPr>
            <a:normAutofit/>
          </a:bodyPr>
          <a:lstStyle/>
          <a:p>
            <a:pPr algn="just"/>
            <a:r>
              <a:rPr lang="en-US" b="0" i="0" dirty="0">
                <a:solidFill>
                  <a:srgbClr val="2D2D2D"/>
                </a:solidFill>
                <a:effectLst/>
              </a:rPr>
              <a:t>Every business has inefficiencies and problems. </a:t>
            </a:r>
            <a:r>
              <a:rPr lang="en-US" b="1" i="0" dirty="0">
                <a:solidFill>
                  <a:schemeClr val="accent6">
                    <a:lumMod val="75000"/>
                  </a:schemeClr>
                </a:solidFill>
                <a:effectLst/>
              </a:rPr>
              <a:t>You can distinguish yourself as an excellent employee or show your leadership potential by taking the initiative to solve them.</a:t>
            </a:r>
          </a:p>
          <a:p>
            <a:pPr algn="just"/>
            <a:r>
              <a:rPr lang="en-US" b="0" i="0" dirty="0">
                <a:effectLst/>
              </a:rPr>
              <a:t>Look around the office for things that are impeding productivity, generating unnecessary costs, undermining workplace safety or preventing the company from achieving its goals. Then, </a:t>
            </a:r>
            <a:r>
              <a:rPr lang="en-US" b="0" i="0" u="none" strike="noStrike" dirty="0">
                <a:effectLst/>
              </a:rPr>
              <a:t>create a plan</a:t>
            </a:r>
            <a:r>
              <a:rPr lang="en-US" b="0" i="0" dirty="0">
                <a:effectLst/>
              </a:rPr>
              <a:t> to improve those areas. Companies hold self-starters in high regard. </a:t>
            </a:r>
            <a:r>
              <a:rPr lang="en-US" b="1" i="0" u="sng" dirty="0">
                <a:effectLst/>
              </a:rPr>
              <a:t>If you decide to take the initiative in areas where your company may be weak, you may have an advantage over other candidates for a promotion.</a:t>
            </a:r>
          </a:p>
          <a:p>
            <a:endParaRPr lang="en-GB" dirty="0"/>
          </a:p>
        </p:txBody>
      </p:sp>
    </p:spTree>
    <p:extLst>
      <p:ext uri="{BB962C8B-B14F-4D97-AF65-F5344CB8AC3E}">
        <p14:creationId xmlns:p14="http://schemas.microsoft.com/office/powerpoint/2010/main" val="2626121971"/>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2689</Words>
  <Application>Microsoft Office PowerPoint</Application>
  <PresentationFormat>Panoramiczny</PresentationFormat>
  <Paragraphs>99</Paragraphs>
  <Slides>22</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22</vt:i4>
      </vt:variant>
    </vt:vector>
  </HeadingPairs>
  <TitlesOfParts>
    <vt:vector size="27" baseType="lpstr">
      <vt:lpstr>Arial</vt:lpstr>
      <vt:lpstr>Calibri</vt:lpstr>
      <vt:lpstr>Calibri Light</vt:lpstr>
      <vt:lpstr>Wingdings</vt:lpstr>
      <vt:lpstr>Motyw pakietu Office</vt:lpstr>
      <vt:lpstr>Human Resource Management</vt:lpstr>
      <vt:lpstr>Prezentacja programu PowerPoint</vt:lpstr>
      <vt:lpstr>Career development</vt:lpstr>
      <vt:lpstr>Give more value</vt:lpstr>
      <vt:lpstr>Pay attention to people who have been promoted</vt:lpstr>
      <vt:lpstr>Ask for feedback from your supervisor</vt:lpstr>
      <vt:lpstr>Get noticed in your workplace</vt:lpstr>
      <vt:lpstr>Demonstrate your leadership skills</vt:lpstr>
      <vt:lpstr>Identify and solve problems</vt:lpstr>
      <vt:lpstr>Become a positive presence in your workplace</vt:lpstr>
      <vt:lpstr>Maintain a strong work ethic</vt:lpstr>
      <vt:lpstr>Motivate yourself constantly</vt:lpstr>
      <vt:lpstr>Promotion interview</vt:lpstr>
      <vt:lpstr>How to prepare for a promotion interview?</vt:lpstr>
      <vt:lpstr>Prezentacja programu PowerPoint</vt:lpstr>
      <vt:lpstr>Task</vt:lpstr>
      <vt:lpstr>Organizational leadership </vt:lpstr>
      <vt:lpstr>Prezentacja programu PowerPoint</vt:lpstr>
      <vt:lpstr>Prezentacja programu PowerPoint</vt:lpstr>
      <vt:lpstr>How to improve organizational leadership skills?</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Karina Pilarz</dc:creator>
  <cp:lastModifiedBy>Karina Pilarz</cp:lastModifiedBy>
  <cp:revision>5</cp:revision>
  <dcterms:created xsi:type="dcterms:W3CDTF">2022-01-24T09:46:03Z</dcterms:created>
  <dcterms:modified xsi:type="dcterms:W3CDTF">2023-04-04T15:30:37Z</dcterms:modified>
</cp:coreProperties>
</file>