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6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Drabik" userId="763655e4-6852-4e30-b8c6-2856213343ea" providerId="ADAL" clId="{4F93EEE3-FB5F-4766-9707-C8DB467B5AE8}"/>
    <pc:docChg chg="modSld">
      <pc:chgData name="Damian Drabik" userId="763655e4-6852-4e30-b8c6-2856213343ea" providerId="ADAL" clId="{4F93EEE3-FB5F-4766-9707-C8DB467B5AE8}" dt="2024-03-19T10:58:37.758" v="24" actId="20577"/>
      <pc:docMkLst>
        <pc:docMk/>
      </pc:docMkLst>
      <pc:sldChg chg="modSp mod">
        <pc:chgData name="Damian Drabik" userId="763655e4-6852-4e30-b8c6-2856213343ea" providerId="ADAL" clId="{4F93EEE3-FB5F-4766-9707-C8DB467B5AE8}" dt="2024-03-19T10:58:37.758" v="24" actId="20577"/>
        <pc:sldMkLst>
          <pc:docMk/>
          <pc:sldMk cId="3304873835" sldId="281"/>
        </pc:sldMkLst>
        <pc:spChg chg="mod">
          <ac:chgData name="Damian Drabik" userId="763655e4-6852-4e30-b8c6-2856213343ea" providerId="ADAL" clId="{4F93EEE3-FB5F-4766-9707-C8DB467B5AE8}" dt="2024-03-19T10:58:37.758" v="24" actId="20577"/>
          <ac:spMkLst>
            <pc:docMk/>
            <pc:sldMk cId="3304873835" sldId="281"/>
            <ac:spMk id="2" creationId="{9712339C-DD5D-D2EF-9D3B-F0D5B5C081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72A3-75E5-411C-A7CA-96CEB057FF9C}" type="datetimeFigureOut">
              <a:rPr lang="pl-PL" smtClean="0"/>
              <a:t>23.03.2024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40E9-67EB-40DD-8D33-68E3FC205F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9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9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436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6846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75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0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751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292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506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12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280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11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DC4764-F656-4735-9820-9886F8DF1D6A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65103-C911-B677-4BA7-4D06AA45B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512" y="1613613"/>
            <a:ext cx="8974975" cy="2528596"/>
          </a:xfrm>
        </p:spPr>
        <p:txBody>
          <a:bodyPr>
            <a:noAutofit/>
          </a:bodyPr>
          <a:lstStyle/>
          <a:p>
            <a:r>
              <a:rPr lang="pl-PL" sz="2400" dirty="0"/>
              <a:t>Okoliczności wyłączające bezprawność czynu (kontratypy)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E615BEB-795B-1C3D-5D8F-8EBA567B5A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/>
          </a:p>
          <a:p>
            <a:r>
              <a:rPr lang="pl-PL" dirty="0"/>
              <a:t>Mgr Damian Drabik</a:t>
            </a:r>
          </a:p>
          <a:p>
            <a:r>
              <a:rPr lang="pl-PL" dirty="0"/>
              <a:t>Katedra Prawa Karnego Materialnego </a:t>
            </a:r>
            <a:r>
              <a:rPr lang="pl-PL" dirty="0" err="1"/>
              <a:t>WPAiE</a:t>
            </a:r>
            <a:r>
              <a:rPr lang="pl-PL" dirty="0"/>
              <a:t> </a:t>
            </a:r>
            <a:r>
              <a:rPr lang="pl-PL" dirty="0" err="1"/>
              <a:t>UWr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34618C-22CF-F136-C057-B65DD6C1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3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Samoistność i subsydiarność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Samoistność obrony oznacza, że zaatakowany ma prawo odpierać zamach kosztem dobra napastnika, nawet jeśli istnieje realna możliwość uniknięcia ataku w inny sposób (np. ratując się ucieczką).</a:t>
            </a:r>
          </a:p>
          <a:p>
            <a:pPr lvl="1" algn="just"/>
            <a:r>
              <a:rPr lang="pl-PL" sz="2300" dirty="0">
                <a:solidFill>
                  <a:srgbClr val="404040"/>
                </a:solidFill>
              </a:rPr>
              <a:t>Zasada subsydiarnego charakteru obrony koniecznej oznacza, że odparcie zamachu kosztem dobra napastnika usprawiedliwione jest wtedy, kiedy nie było innego racjonalnego sposobu uniknięcia zamachu.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Samoistność i subsydiarność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„Obrona konieczna nie ma wprawdzie subsydiarnego charakteru, ale może mieć tylko konieczny charakter, a więc musi być podjęta w taki sposób i takimi środkami, jakie są w konkretnej sytuacji niezbędne do odparcia zamachu. A zatem odpierający bezprawny zamach na dobro chronione prawem powinien wybierać (o ile ma możliwość wyboru) najmniej drastyczne ze skutecznych środków i sposobów obrony”. (Wyrok SA we Wrocławiu z dnia 10 lutego 2015 r., II </a:t>
            </a:r>
            <a:r>
              <a:rPr lang="pl-PL" sz="2300" dirty="0" err="1">
                <a:solidFill>
                  <a:srgbClr val="404040"/>
                </a:solidFill>
              </a:rPr>
              <a:t>AKa</a:t>
            </a:r>
            <a:r>
              <a:rPr lang="pl-PL" sz="2300" dirty="0">
                <a:solidFill>
                  <a:srgbClr val="404040"/>
                </a:solidFill>
              </a:rPr>
              <a:t> 6/15, Lex nr 1661290).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Przekroczenie granic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24942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Przekroczenie granic obrony koniecznej może przybrać postać:</a:t>
            </a:r>
          </a:p>
          <a:p>
            <a:pPr lvl="2" algn="just"/>
            <a:r>
              <a:rPr lang="pl-PL" sz="2400" dirty="0">
                <a:solidFill>
                  <a:srgbClr val="404040"/>
                </a:solidFill>
              </a:rPr>
              <a:t>ekscesu intensywnego, w przypadku którego zastosowany sposób obrony jest niewspółmierny do niebezpieczeństwa zamachu,</a:t>
            </a:r>
          </a:p>
          <a:p>
            <a:pPr lvl="2" algn="just"/>
            <a:r>
              <a:rPr lang="pl-PL" sz="2400" dirty="0">
                <a:solidFill>
                  <a:srgbClr val="404040"/>
                </a:solidFill>
              </a:rPr>
              <a:t>ekscesu ekstensywnego, gdy obrona okaże się przedwczesna </a:t>
            </a:r>
            <a:r>
              <a:rPr lang="pl-PL" sz="2400" i="1" dirty="0">
                <a:solidFill>
                  <a:srgbClr val="404040"/>
                </a:solidFill>
              </a:rPr>
              <a:t>(</a:t>
            </a:r>
            <a:r>
              <a:rPr lang="pl-PL" sz="2400" i="1" dirty="0" err="1">
                <a:solidFill>
                  <a:srgbClr val="404040"/>
                </a:solidFill>
              </a:rPr>
              <a:t>defensio</a:t>
            </a:r>
            <a:r>
              <a:rPr lang="pl-PL" sz="2400" i="1" dirty="0">
                <a:solidFill>
                  <a:srgbClr val="404040"/>
                </a:solidFill>
              </a:rPr>
              <a:t> antecedens)</a:t>
            </a:r>
            <a:r>
              <a:rPr lang="pl-PL" sz="2400" dirty="0">
                <a:solidFill>
                  <a:srgbClr val="404040"/>
                </a:solidFill>
              </a:rPr>
              <a:t> lub spóźniona </a:t>
            </a:r>
            <a:r>
              <a:rPr lang="pl-PL" sz="2400" i="1" dirty="0">
                <a:solidFill>
                  <a:srgbClr val="404040"/>
                </a:solidFill>
              </a:rPr>
              <a:t>(</a:t>
            </a:r>
            <a:r>
              <a:rPr lang="pl-PL" sz="2400" i="1" dirty="0" err="1">
                <a:solidFill>
                  <a:srgbClr val="404040"/>
                </a:solidFill>
              </a:rPr>
              <a:t>defensio</a:t>
            </a:r>
            <a:r>
              <a:rPr lang="pl-PL" sz="2400" i="1" dirty="0">
                <a:solidFill>
                  <a:srgbClr val="404040"/>
                </a:solidFill>
              </a:rPr>
              <a:t> </a:t>
            </a:r>
            <a:r>
              <a:rPr lang="pl-PL" sz="2400" i="1" dirty="0" err="1">
                <a:solidFill>
                  <a:srgbClr val="404040"/>
                </a:solidFill>
              </a:rPr>
              <a:t>subsequens</a:t>
            </a:r>
            <a:r>
              <a:rPr lang="pl-PL" sz="2400" i="1" dirty="0">
                <a:solidFill>
                  <a:srgbClr val="404040"/>
                </a:solidFill>
              </a:rPr>
              <a:t>)</a:t>
            </a:r>
            <a:r>
              <a:rPr lang="pl-PL" sz="2400" dirty="0">
                <a:solidFill>
                  <a:srgbClr val="404040"/>
                </a:solidFill>
              </a:rPr>
              <a:t>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9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Przekroczenie granic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24942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Konsekwencją przekroczenia granic obrony koniecznej jest bezprawność zachowania podjętego przez broniącego się, które – w przypadku stwierdzenia winy – staje się przestępstwem.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Niebezpieczeństwo zamachu należy oceniać w chwili jego wystąpienia oraz w związku z jego przebiegiem (</a:t>
            </a:r>
            <a:r>
              <a:rPr lang="pl-PL" sz="2400" i="1" dirty="0">
                <a:solidFill>
                  <a:srgbClr val="404040"/>
                </a:solidFill>
              </a:rPr>
              <a:t>ex </a:t>
            </a:r>
            <a:r>
              <a:rPr lang="pl-PL" sz="2400" i="1" dirty="0" err="1">
                <a:solidFill>
                  <a:srgbClr val="404040"/>
                </a:solidFill>
              </a:rPr>
              <a:t>ante</a:t>
            </a:r>
            <a:r>
              <a:rPr lang="pl-PL" sz="2400" dirty="0">
                <a:solidFill>
                  <a:srgbClr val="404040"/>
                </a:solidFill>
              </a:rPr>
              <a:t>, a nie </a:t>
            </a:r>
            <a:r>
              <a:rPr lang="pl-PL" sz="2400" i="1" dirty="0">
                <a:solidFill>
                  <a:srgbClr val="404040"/>
                </a:solidFill>
              </a:rPr>
              <a:t>ex post</a:t>
            </a:r>
            <a:r>
              <a:rPr lang="pl-PL" sz="2400" dirty="0">
                <a:solidFill>
                  <a:srgbClr val="404040"/>
                </a:solidFill>
              </a:rPr>
              <a:t>) i nie wolno sugerować się skutkami obrony, nawet jeśli są nimi śmierć napastnika lub ciężkie uszkodzenie ciała.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1400"/>
              <a:t>Przekroczenie granic obrony koniecznej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zrzut ekranu, Czcionka, dokument&#10;&#10;Opis wygenerowany automatycznie">
            <a:extLst>
              <a:ext uri="{FF2B5EF4-FFF2-40B4-BE49-F238E27FC236}">
                <a16:creationId xmlns:a16="http://schemas.microsoft.com/office/drawing/2014/main" id="{FBB5F228-0F37-B790-2D91-D84081C92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874"/>
            <a:ext cx="8046720" cy="5632701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58F3D6-0434-A7E6-50A8-8301F44E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811" y="6315387"/>
            <a:ext cx="5901189" cy="320040"/>
          </a:xfrm>
        </p:spPr>
        <p:txBody>
          <a:bodyPr/>
          <a:lstStyle/>
          <a:p>
            <a:r>
              <a:rPr lang="pl-PL" dirty="0"/>
              <a:t>Źródło: https://www.dziennikwschodni.pl/ryki/tragiczny-final-bojki-sportowiec-z-ryk-oskarzony,n,1000295711.html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36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3" name="Napastnik śmiertelnie raniony nożem w Kobyłce - nagranie z monitoringu">
            <a:hlinkClick r:id="" action="ppaction://media"/>
            <a:extLst>
              <a:ext uri="{FF2B5EF4-FFF2-40B4-BE49-F238E27FC236}">
                <a16:creationId xmlns:a16="http://schemas.microsoft.com/office/drawing/2014/main" id="{FEB28987-A782-3126-8D02-B9D038FFFF0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0359" y="87708"/>
            <a:ext cx="11091282" cy="6238447"/>
          </a:xfrm>
        </p:spPr>
      </p:pic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82829E06-4479-7E0B-B5DA-9D7529D1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6703"/>
            <a:ext cx="5901189" cy="320040"/>
          </a:xfrm>
        </p:spPr>
        <p:txBody>
          <a:bodyPr/>
          <a:lstStyle/>
          <a:p>
            <a:r>
              <a:rPr lang="pl-PL" dirty="0"/>
              <a:t>Źródło: https://www.youtube.com/watch?v=jEqaB9UXWMM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4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1400"/>
              <a:t>Przekroczenie granic obrony koniecznej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5" name="Symbol zastępczy zawartości 4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306310E1-C9F5-65B5-7F3E-C77EE4A44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" y="955040"/>
            <a:ext cx="8126100" cy="4947920"/>
          </a:xfrm>
        </p:spPr>
      </p:pic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121CB75-D83C-174A-937C-CA033F9A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" y="6217920"/>
            <a:ext cx="5901189" cy="320040"/>
          </a:xfrm>
        </p:spPr>
        <p:txBody>
          <a:bodyPr/>
          <a:lstStyle/>
          <a:p>
            <a:r>
              <a:rPr lang="pl-PL" dirty="0"/>
              <a:t>Źródło: https://tvn24.pl/tvnwarszawa/okolice/kobylka-napad-na-sklep-sprawca-ugodzony-nozem-przez-wlasciciela-obrona-konieczna-st7176250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3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Przekroczenie granic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Art. 25 § 2a k.k., odnoszący się do niepodlegania karze przez osobę przekraczającą granice obrony koniecznej, jeśli zamach przybiera postać naruszenia miru domowego spotkał się ze zdecydowaną krytyką.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Słusznie zarzuca się, że przepis ten zwiększa kazuistykę kodeksu karnego, a sytuacje odnoszące się do jego treści, można było rozstrzygać na podstawie obowiązujących wcześniej przepisów.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Przepis ten nie rozszerza granic obrony koniecznej, gdyż odnosi się do osoby, która już przekroczyła jej granice.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Przekroczenie granic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9016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Zgodnie z art. 25 § 3 k.k., nie podlega karze ten, kto przekracza granice obrony koniecznej pod wpływem strachu lub wzburzenia usprawiedliwionych okolicznościami zamachu.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Należy wykazać, że strach lub wzburzenie były powodem przekroczenia granic obrony koniecznej. Strach lub wzburzenie jedynie towarzyszące ekscesowi nie mogą stanowić podstawy do wyłączenia karalności.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Ustalenie tego, czy strach lub wzburzenie były usprawiedliwione okolicznościami zamachu, powinno być oparte na przesłankach obiektywnych, wynikających z ocen etyczno-moralnych.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stan </a:t>
            </a:r>
            <a:r>
              <a:rPr lang="pl-PL"/>
              <a:t>wyższej konieczności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9016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W art. 26 k.k. unormowane zostały dwie funkcje stanu wyższej konieczności: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wyłączającego bezprawność (art. 26 § 1 k.k.),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wyłączającego winę (art. 26 § 2 k.k.).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W sytuacji kolizji dwóch dóbr, stanowiącej istotę stanu wyższej konieczności, warunkiem wyłączenia bezprawności jest poświęcenie dobra mniej wartościowego, dla ratowania dobra cenniejszego. Zachowanie sprawcy jest w takiej sytuacji opłacalne ze społecznego punktu widzenia.</a:t>
            </a:r>
          </a:p>
          <a:p>
            <a:pPr lvl="2" algn="just"/>
            <a:endParaRPr lang="pl-PL" sz="2200" dirty="0">
              <a:solidFill>
                <a:srgbClr val="404040"/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kontratypy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Okoliczności wyłączające bezprawność czynu nazywane są w nauce polskiego prawa karnego kontratypami.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Typizacja czynu zabronionego stanowi wzorzec uzasadniający traktowanie zachowania za czyn karalny, </a:t>
            </a:r>
            <a:r>
              <a:rPr lang="pl-PL" sz="2400" dirty="0" err="1">
                <a:solidFill>
                  <a:srgbClr val="404040"/>
                </a:solidFill>
              </a:rPr>
              <a:t>kontratypizacja</a:t>
            </a:r>
            <a:r>
              <a:rPr lang="pl-PL" sz="2400" dirty="0">
                <a:solidFill>
                  <a:srgbClr val="404040"/>
                </a:solidFill>
              </a:rPr>
              <a:t> natomiast wskazuje wzorzec uzasadniający wyłączenie karalności czynu naruszającego normę sankcjonowaną.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56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Niebezpieczeństwo grożące dobru prawnemu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24942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Niebezpieczeństwo jest pewnym stanem obiektywnym, z którym wiąże się prawdopodobieństwo zniszczenia lub uszczuplenia dobra chronionego prawem.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W porównaniu z zamachem, niebezpieczeństwo jest pojęciem zakresowo szerszym, gdyż jego źródłem może być zarówno zachowanie człowieka, jak i niebezpieczeństwo wywołane działaniem sił przyrody lub atakiem zwierzęcia.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Niebezpieczeństwo grożące dobru prawnemu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3833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Niebezpieczeństwo musi być rzeczywiste, a zatem zachodzić obiektywnie, nie zaś tylko w wyobraźni sprawcy.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Bezpośredniość niebezpieczeństwa oznacza, że wszelka zwłoka w podjęciu czynności ratowniczych mogłaby uczynić je bezprzedmiotowymi.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3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Niebezpieczeństwo grożące dobru prawnemu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Osoba, która własnym zachowaniem sprowadza sytuację niebezpieczną, może następnie uchylić to niebezpieczeństwo działając w stanie wyższej konieczności. Wówczas, pomimo braku odpowiedzialności za poświęcenie dobra prawnego, sprawca może odpowiadać za narażenie dobra prawnego na niebezpieczeństwo.</a:t>
            </a:r>
          </a:p>
          <a:p>
            <a:pPr lvl="1" algn="just"/>
            <a:r>
              <a:rPr lang="pl-PL" sz="2300" dirty="0">
                <a:solidFill>
                  <a:srgbClr val="404040"/>
                </a:solidFill>
              </a:rPr>
              <a:t>Nie będzie mogła powołać się na działanie w stanie wyższej konieczności osoba, która celowo sprowadza niebezpieczeństwo, aby następnie zniszczyć dobro prawne.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0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Zasady poświęcania kolidującego dobra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Zasada subsydiarności pozwala na poświęcenie kolidującego dobra jedynie wówczas, gdy niebezpieczeństwa nie można inaczej uniknąć.</a:t>
            </a:r>
          </a:p>
          <a:p>
            <a:pPr lvl="1" algn="just"/>
            <a:r>
              <a:rPr lang="pl-PL" sz="2300" dirty="0">
                <a:solidFill>
                  <a:srgbClr val="404040"/>
                </a:solidFill>
              </a:rPr>
              <a:t>Zasada proporcjonalności odnosi się do zachowania określonego rodzaju proporcji między dobrem ratowanym a poświęcanym.</a:t>
            </a:r>
          </a:p>
          <a:p>
            <a:pPr lvl="1" algn="just"/>
            <a:r>
              <a:rPr lang="pl-PL" sz="2300" dirty="0">
                <a:solidFill>
                  <a:srgbClr val="404040"/>
                </a:solidFill>
              </a:rPr>
              <a:t>Zasada wyłączenia (tylko do art. 26 § 2 k.k.), wyklucza możliwość poświęcenia dobra, które sprawca ma szczególny obowiązek chronić, nawet z narażeniem się na niebezpieczeństwo osobiste.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3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Dozwolone ryzyko nowatorskie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165506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Przesłanki dozwolonego ryzyka nowatorskiego: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podjęcie ryzykownego działania w celu przeprowadzenia eksperymentu poznawczego, medycznego, technicznego lub ekonomicznego;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przewidywanie wynikającej z eksperymentu korzyści o istotnym znaczeniu poznawczym, medycznym lub gospodarczym;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zasadność w świetle aktualnego stanu wiedzy oczekiwania osiągnięcia korzyści;</a:t>
            </a:r>
          </a:p>
          <a:p>
            <a:pPr lvl="2" algn="just"/>
            <a:r>
              <a:rPr lang="pl-PL" sz="2200" dirty="0">
                <a:solidFill>
                  <a:srgbClr val="404040"/>
                </a:solidFill>
              </a:rPr>
              <a:t>zasadność w świetle aktualnego stanu wiedzy celowości oraz sposobu przeprowadzenia eksperymentu.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1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kontratypy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Podstawą istnienia kontratypów jest kolizja dóbr, która decyduje o konieczności oraz społecznej opłacalności poświęcenia dobra przedstawiającego wartość społeczną.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Nie panuje pełna zgoda co do istnienia tzw. kontratypów pozaustawowych (np. ryzyko sportowe, zgoda pokrzywdzonego, zwyczaj), czyli okoliczności nieuregulowanych w kodeksie karnym.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Obrona konieczna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Obrona konieczna stanowi klasyczny kontratyp w prawie karnym. Jej dopuszczalności upatruje się przede wszystkim w prawie każdego człowieka do obrony swoich dóbr przed bezprawnymi na nie atakami innych osób.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Uzasadnienia kontratypu obrony koniecznej upatruje się w stwierdzeniu, że prawo nie powinno ustępować przed bezprawiem.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Elementy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192826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400" dirty="0">
                <a:solidFill>
                  <a:srgbClr val="404040"/>
                </a:solidFill>
              </a:rPr>
              <a:t>W strukturze kontratypu obrony koniecznej można wyróżnić dwa zasadnicze elementy – zamach oraz następującą po nim obronę.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Zamachem jest zachowanie (działanie lub zaniechanie), które stwarza niebezpieczeństwo dla dobra chronionego prawem.</a:t>
            </a:r>
          </a:p>
          <a:p>
            <a:pPr lvl="1" algn="just"/>
            <a:r>
              <a:rPr lang="pl-PL" sz="2400" dirty="0">
                <a:solidFill>
                  <a:srgbClr val="404040"/>
                </a:solidFill>
              </a:rPr>
              <a:t>Od strony podmiotowej, zamachem będzie zarówno umyślne, jak i nieumyślne stworzenie zagrożenia dla dobra prawnego.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Elementy obrony koniecznej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Zamach musi być:</a:t>
            </a:r>
          </a:p>
          <a:p>
            <a:pPr lvl="2" algn="just"/>
            <a:r>
              <a:rPr lang="pl-PL" sz="2300" dirty="0">
                <a:solidFill>
                  <a:srgbClr val="404040"/>
                </a:solidFill>
              </a:rPr>
              <a:t>rzeczywisty, tzn. musi istnieć w obiektywnej rzeczywistości, a nie tylko w wyobraźni podejmującego obronę;</a:t>
            </a:r>
          </a:p>
          <a:p>
            <a:pPr lvl="2" algn="just"/>
            <a:r>
              <a:rPr lang="pl-PL" sz="2300" dirty="0">
                <a:solidFill>
                  <a:srgbClr val="404040"/>
                </a:solidFill>
              </a:rPr>
              <a:t>bezpośredni, tzn. musi stwarzać takie niebezpieczeństwo dla dobra prawnego, które może się natychmiast zaktualizować;</a:t>
            </a:r>
          </a:p>
          <a:p>
            <a:pPr lvl="2" algn="just"/>
            <a:r>
              <a:rPr lang="pl-PL" sz="2300" dirty="0">
                <a:solidFill>
                  <a:srgbClr val="404040"/>
                </a:solidFill>
              </a:rPr>
              <a:t>bezprawny, co oznacza, że może on pochodzić tylko od człowieka. Zamach nie musi rodzić odpowiedzialności karnej napastnika (np. z uwagi na jego niepoczytalność wyłączającą winę).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Strona podmiotowa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300" dirty="0">
                <a:solidFill>
                  <a:srgbClr val="404040"/>
                </a:solidFill>
              </a:rPr>
              <a:t>Obronie koniecznej towarzyszyć musi świadomość broniącego, że odpiera on bezprawny zamach, jak również zamiar jego odparcia.</a:t>
            </a:r>
          </a:p>
          <a:p>
            <a:pPr lvl="1" algn="just"/>
            <a:r>
              <a:rPr lang="pl-PL" sz="2300" dirty="0">
                <a:solidFill>
                  <a:srgbClr val="404040"/>
                </a:solidFill>
              </a:rPr>
              <a:t>„Dla zaistnienia obrony koniecznej sprawca musi działać z zamiarem obrony bezpośrednio zaatakowanego dobra prawnego. Wszelkie działania przedsięwzięte w celu odwzajemnienia krzywd doznanych uprzednio nie mają charakteru obronnego. Niezbędnym podmiotowym elementem obrony koniecznej jest działanie z woli obrony, a nie z woli odwetu”. (Postanowienie SN z dnia 17 stycznia 2022 r., III KK 460/21, Lex nr 3369845).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Strona podmiotowa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„Dla stwierdzenia działania w obronie koniecznej nie jest wymagane przemyślane działanie nakierowane na odparcie zamachu, a wystarczy działanie instynktowne, bez przemyślenia, nagła reakcja obronna w sytuacji zagrożenia, gdy sprawca obrony uświadamia sobie zamach i z własnej woli podejmuje obronę”. (Wyrok SA w Krakowie z dnia 5 października 2006 r., II </a:t>
            </a:r>
            <a:r>
              <a:rPr lang="pl-PL" sz="2200" dirty="0" err="1">
                <a:solidFill>
                  <a:srgbClr val="404040"/>
                </a:solidFill>
              </a:rPr>
              <a:t>AKa</a:t>
            </a:r>
            <a:r>
              <a:rPr lang="pl-PL" sz="2200" dirty="0">
                <a:solidFill>
                  <a:srgbClr val="404040"/>
                </a:solidFill>
              </a:rPr>
              <a:t> 140/06, Lex nr 227391).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Jeśli osoba świadomie prowokuje inną, aby ta ją zaatakowała, po to, by następnie – pod pozorem obrony koniecznej – naruszyć jej dobro chronione prawem, nie będzie mogła powołać się na obronę konieczną.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32853-4116-AFCA-B0C2-229292DF6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F5EA04-A339-691D-8D15-B620F8AF7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B7D7BF-1596-4133-DEA8-67EDDEB23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1A8BF-7F00-A1D8-2FB7-4BECF016D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712339C-DD5D-D2EF-9D3B-F0D5B5C08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6344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l-PL" dirty="0"/>
              <a:t>Udział w bójce a obrona konieczna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0FFE1F-750D-8073-A3B0-02BC63AE6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2879256"/>
          </a:xfrm>
        </p:spPr>
        <p:txBody>
          <a:bodyPr>
            <a:noAutofit/>
          </a:bodyPr>
          <a:lstStyle/>
          <a:p>
            <a:pPr lvl="1" algn="just"/>
            <a:r>
              <a:rPr lang="pl-PL" sz="2200" dirty="0">
                <a:solidFill>
                  <a:srgbClr val="404040"/>
                </a:solidFill>
              </a:rPr>
              <a:t>Dopóki trwa udział w bójce, dopóty żadnemu z uczestników bójki nie przysługuje prawo do obrony koniecznej.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Działa w obronie koniecznej ten, kto występuje przeciwko bójce w celu jej zakończenia (likwidator bójki). Warunkiem przyjęcia obrony koniecznej jest działanie przeciwko bójce jako całości, a nie przeciwko poszczególnym jej uczestnikom w celu niesienia pomocy pozostałym.</a:t>
            </a:r>
          </a:p>
          <a:p>
            <a:pPr lvl="1" algn="just"/>
            <a:r>
              <a:rPr lang="pl-PL" sz="2200" dirty="0">
                <a:solidFill>
                  <a:srgbClr val="404040"/>
                </a:solidFill>
              </a:rPr>
              <a:t>Prawo do obrony koniecznej będzie przysługiwało dopiero po odstąpieniu od aktywnego uczestnictwa w bójce i przejścia na pozycje wyłącznie obronne.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5AB1-1CF1-F2C5-AE4D-6B3A57D9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90293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czka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zk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zk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837</TotalTime>
  <Words>1446</Words>
  <Application>Microsoft Office PowerPoint</Application>
  <PresentationFormat>Panoramiczny</PresentationFormat>
  <Paragraphs>105</Paragraphs>
  <Slides>24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Aptos</vt:lpstr>
      <vt:lpstr>Arial</vt:lpstr>
      <vt:lpstr>Gill Sans MT</vt:lpstr>
      <vt:lpstr>Paczka</vt:lpstr>
      <vt:lpstr>Okoliczności wyłączające bezprawność czynu (kontratypy)</vt:lpstr>
      <vt:lpstr>kontratypy</vt:lpstr>
      <vt:lpstr>kontratypy</vt:lpstr>
      <vt:lpstr>Obrona konieczna</vt:lpstr>
      <vt:lpstr>Elementy obrony koniecznej</vt:lpstr>
      <vt:lpstr>Elementy obrony koniecznej</vt:lpstr>
      <vt:lpstr>Strona podmiotowa</vt:lpstr>
      <vt:lpstr>Strona podmiotowa</vt:lpstr>
      <vt:lpstr>Udział w bójce a obrona konieczna</vt:lpstr>
      <vt:lpstr>Samoistność i subsydiarność obrony koniecznej</vt:lpstr>
      <vt:lpstr>Samoistność i subsydiarność obrony koniecznej</vt:lpstr>
      <vt:lpstr>Przekroczenie granic obrony koniecznej</vt:lpstr>
      <vt:lpstr>Przekroczenie granic obrony koniecznej</vt:lpstr>
      <vt:lpstr>Przekroczenie granic obrony koniecznej</vt:lpstr>
      <vt:lpstr>Prezentacja programu PowerPoint</vt:lpstr>
      <vt:lpstr>Przekroczenie granic obrony koniecznej</vt:lpstr>
      <vt:lpstr>Przekroczenie granic obrony koniecznej</vt:lpstr>
      <vt:lpstr>Przekroczenie granic obrony koniecznej</vt:lpstr>
      <vt:lpstr>stan wyższej konieczności</vt:lpstr>
      <vt:lpstr>Niebezpieczeństwo grożące dobru prawnemu</vt:lpstr>
      <vt:lpstr>Niebezpieczeństwo grożące dobru prawnemu</vt:lpstr>
      <vt:lpstr>Niebezpieczeństwo grożące dobru prawnemu</vt:lpstr>
      <vt:lpstr>Zasady poświęcania kolidującego dobra</vt:lpstr>
      <vt:lpstr>Dozwolone ryzyko nowatorskie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(nie)zasadności powoływania biegłych na okoliczność stwierdzenia działania pod wpływem silnego wzburzenia usprawiedliwionego okolicznościami (art. 148 § 4 k.k.) w orzecznictwie Sądu Najwyższego</dc:title>
  <dc:creator>Damian Drabik</dc:creator>
  <cp:lastModifiedBy>Damian Drabik</cp:lastModifiedBy>
  <cp:revision>5</cp:revision>
  <dcterms:created xsi:type="dcterms:W3CDTF">2024-02-19T13:53:44Z</dcterms:created>
  <dcterms:modified xsi:type="dcterms:W3CDTF">2024-03-23T06:28:39Z</dcterms:modified>
</cp:coreProperties>
</file>