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3" r:id="rId7"/>
    <p:sldId id="264" r:id="rId8"/>
    <p:sldId id="265" r:id="rId9"/>
    <p:sldId id="261" r:id="rId10"/>
    <p:sldId id="269" r:id="rId11"/>
    <p:sldId id="266" r:id="rId12"/>
    <p:sldId id="262" r:id="rId13"/>
    <p:sldId id="267" r:id="rId14"/>
    <p:sldId id="268"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804"/>
    <p:restoredTop sz="95230"/>
  </p:normalViewPr>
  <p:slideViewPr>
    <p:cSldViewPr snapToGrid="0">
      <p:cViewPr varScale="1">
        <p:scale>
          <a:sx n="91" d="100"/>
          <a:sy n="91" d="100"/>
        </p:scale>
        <p:origin x="216"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pl-PL"/>
              <a:t>Kliknij, aby edytować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3/24/23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pl-PL"/>
              <a:t>Kliknij ikonę, aby dodać obraz</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pl-PL"/>
              <a:t>Kliknij, aby edytować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pl-PL"/>
              <a:t>Kliknij, aby edytować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pl-PL"/>
              <a:t>Kliknij, aby edytować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pl-PL"/>
              <a:t>Kliknij, aby edytować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3/24/23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pl-PL"/>
              <a:t>Kliknij, aby edytować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a:t>Kliknij ikonę, aby dodać obraz</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a:t>Kliknij ikonę, aby dodać obraz</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a:t>Kliknij ikonę, aby dodać obraz</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3/24/23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3/24/23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pl-PL"/>
              <a:t>Kliknij, aby edytować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41410" y="3073397"/>
            <a:ext cx="4878391" cy="2717801"/>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073397"/>
            <a:ext cx="4875210" cy="2717801"/>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3/24/23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3/24/23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F1D1CB-76E0-3767-B49F-7AC1873763CC}"/>
              </a:ext>
            </a:extLst>
          </p:cNvPr>
          <p:cNvSpPr>
            <a:spLocks noGrp="1"/>
          </p:cNvSpPr>
          <p:nvPr>
            <p:ph type="ctrTitle"/>
          </p:nvPr>
        </p:nvSpPr>
        <p:spPr/>
        <p:txBody>
          <a:bodyPr/>
          <a:lstStyle/>
          <a:p>
            <a:r>
              <a:rPr lang="pl-PL" dirty="0"/>
              <a:t>Bezprawność i okoliczności ją wyłączające</a:t>
            </a:r>
          </a:p>
        </p:txBody>
      </p:sp>
      <p:sp>
        <p:nvSpPr>
          <p:cNvPr id="3" name="Podtytuł 2">
            <a:extLst>
              <a:ext uri="{FF2B5EF4-FFF2-40B4-BE49-F238E27FC236}">
                <a16:creationId xmlns:a16="http://schemas.microsoft.com/office/drawing/2014/main" id="{7E1B3C11-81F7-C965-65DA-574366276EF3}"/>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606816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94045A-4ACF-7BE2-96EE-E5D5A7872401}"/>
              </a:ext>
            </a:extLst>
          </p:cNvPr>
          <p:cNvSpPr>
            <a:spLocks noGrp="1"/>
          </p:cNvSpPr>
          <p:nvPr>
            <p:ph type="title"/>
          </p:nvPr>
        </p:nvSpPr>
        <p:spPr/>
        <p:txBody>
          <a:bodyPr/>
          <a:lstStyle/>
          <a:p>
            <a:pPr algn="ctr"/>
            <a:r>
              <a:rPr lang="pl-PL" dirty="0"/>
              <a:t>Interwencyjna obrona konieczna</a:t>
            </a:r>
          </a:p>
        </p:txBody>
      </p:sp>
      <p:sp>
        <p:nvSpPr>
          <p:cNvPr id="3" name="Symbol zastępczy zawartości 2">
            <a:extLst>
              <a:ext uri="{FF2B5EF4-FFF2-40B4-BE49-F238E27FC236}">
                <a16:creationId xmlns:a16="http://schemas.microsoft.com/office/drawing/2014/main" id="{79C7741D-1BDE-600E-F27C-F27C785E1B1F}"/>
              </a:ext>
            </a:extLst>
          </p:cNvPr>
          <p:cNvSpPr>
            <a:spLocks noGrp="1"/>
          </p:cNvSpPr>
          <p:nvPr>
            <p:ph idx="1"/>
          </p:nvPr>
        </p:nvSpPr>
        <p:spPr/>
        <p:txBody>
          <a:bodyPr>
            <a:normAutofit/>
          </a:bodyPr>
          <a:lstStyle/>
          <a:p>
            <a:r>
              <a:rPr lang="pl-PL" dirty="0"/>
              <a:t>Art.. 231b k.k.</a:t>
            </a:r>
          </a:p>
          <a:p>
            <a:pPr marL="0" indent="0" algn="just">
              <a:buNone/>
            </a:pPr>
            <a:r>
              <a:rPr lang="pl-PL" dirty="0"/>
              <a:t>§  1. Osoba, która w obronie koniecznej odpiera zamach na jakiekolwiek cudze dobro chronione prawem, chroniąc bezpieczeństwo lub porządek publiczny, korzysta z ochrony prawnej przewidzianej dla funkcjonariuszy publicznych.</a:t>
            </a:r>
          </a:p>
          <a:p>
            <a:pPr marL="0" indent="0" algn="just">
              <a:buNone/>
            </a:pPr>
            <a:r>
              <a:rPr lang="pl-PL" dirty="0"/>
              <a:t>§  2. Przepisu § 1 nie stosuje się, jeżeli czyn sprawcy zamachu skierowany przeciwko osobie odpierającej zamach godzi wyłącznie w cześć lub godność tej osoby.</a:t>
            </a:r>
          </a:p>
          <a:p>
            <a:endParaRPr lang="pl-PL" dirty="0"/>
          </a:p>
        </p:txBody>
      </p:sp>
    </p:spTree>
    <p:extLst>
      <p:ext uri="{BB962C8B-B14F-4D97-AF65-F5344CB8AC3E}">
        <p14:creationId xmlns:p14="http://schemas.microsoft.com/office/powerpoint/2010/main" val="1793567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338EAB-7920-0B21-FBB0-FAEE089D17B0}"/>
              </a:ext>
            </a:extLst>
          </p:cNvPr>
          <p:cNvSpPr>
            <a:spLocks noGrp="1"/>
          </p:cNvSpPr>
          <p:nvPr>
            <p:ph type="title"/>
          </p:nvPr>
        </p:nvSpPr>
        <p:spPr/>
        <p:txBody>
          <a:bodyPr/>
          <a:lstStyle/>
          <a:p>
            <a:pPr algn="ctr"/>
            <a:r>
              <a:rPr lang="pl-PL" dirty="0"/>
              <a:t>Przekroczenie granic obrony koniecznej</a:t>
            </a:r>
          </a:p>
        </p:txBody>
      </p:sp>
      <p:sp>
        <p:nvSpPr>
          <p:cNvPr id="3" name="Symbol zastępczy zawartości 2">
            <a:extLst>
              <a:ext uri="{FF2B5EF4-FFF2-40B4-BE49-F238E27FC236}">
                <a16:creationId xmlns:a16="http://schemas.microsoft.com/office/drawing/2014/main" id="{97A56C6A-0518-328F-FBF4-5612D5C2CDF3}"/>
              </a:ext>
            </a:extLst>
          </p:cNvPr>
          <p:cNvSpPr>
            <a:spLocks noGrp="1"/>
          </p:cNvSpPr>
          <p:nvPr>
            <p:ph idx="1"/>
          </p:nvPr>
        </p:nvSpPr>
        <p:spPr/>
        <p:txBody>
          <a:bodyPr/>
          <a:lstStyle/>
          <a:p>
            <a:pPr algn="just"/>
            <a:r>
              <a:rPr lang="pl-PL" dirty="0"/>
              <a:t>W zakresie dopuszczalnych rozmiarów obrony koniecznej ustawodawca nie sformułował wprost żadnej zasady proporcjonalności dóbr. Wynika stąd wniosek, że działając w obronie koniecznej, można poświęcić dobro napastnika o wartości wyższej niż wartość dobra chronionego. Ograniczenie dotyczy natomiast sposobu obrony – ma on być współmierny do niebezpieczeństwa zamachu. </a:t>
            </a:r>
          </a:p>
          <a:p>
            <a:endParaRPr lang="pl-PL" dirty="0"/>
          </a:p>
        </p:txBody>
      </p:sp>
    </p:spTree>
    <p:extLst>
      <p:ext uri="{BB962C8B-B14F-4D97-AF65-F5344CB8AC3E}">
        <p14:creationId xmlns:p14="http://schemas.microsoft.com/office/powerpoint/2010/main" val="2418126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7E0A1F0-8EEE-AB4F-495F-31F621A2697F}"/>
              </a:ext>
            </a:extLst>
          </p:cNvPr>
          <p:cNvSpPr>
            <a:spLocks noGrp="1"/>
          </p:cNvSpPr>
          <p:nvPr>
            <p:ph type="title"/>
          </p:nvPr>
        </p:nvSpPr>
        <p:spPr/>
        <p:txBody>
          <a:bodyPr/>
          <a:lstStyle/>
          <a:p>
            <a:pPr algn="ctr"/>
            <a:r>
              <a:rPr lang="pl-PL" dirty="0"/>
              <a:t>Przekroczenie granic obrony koniecznej</a:t>
            </a:r>
          </a:p>
        </p:txBody>
      </p:sp>
      <p:sp>
        <p:nvSpPr>
          <p:cNvPr id="3" name="Symbol zastępczy zawartości 2">
            <a:extLst>
              <a:ext uri="{FF2B5EF4-FFF2-40B4-BE49-F238E27FC236}">
                <a16:creationId xmlns:a16="http://schemas.microsoft.com/office/drawing/2014/main" id="{2CBC7F9F-FC95-3920-A5DC-E0F3DF9AF19F}"/>
              </a:ext>
            </a:extLst>
          </p:cNvPr>
          <p:cNvSpPr>
            <a:spLocks noGrp="1"/>
          </p:cNvSpPr>
          <p:nvPr>
            <p:ph idx="1"/>
          </p:nvPr>
        </p:nvSpPr>
        <p:spPr/>
        <p:txBody>
          <a:bodyPr/>
          <a:lstStyle/>
          <a:p>
            <a:r>
              <a:rPr lang="pl-PL" dirty="0"/>
              <a:t>Eksces intensywny – zastosowanie sposobu obrony niewspółmiernego do niebezpieczeństwa zamachu.</a:t>
            </a:r>
          </a:p>
          <a:p>
            <a:r>
              <a:rPr lang="pl-PL" dirty="0"/>
              <a:t>Eksces ekstensywny – zachodzi, gdy obrona konieczna jest przedwczesna lub spóźniona.</a:t>
            </a:r>
          </a:p>
          <a:p>
            <a:r>
              <a:rPr lang="pl-PL" dirty="0"/>
              <a:t>Należy zwrócić uwagę na stosunkowo nowe uregulowanie art. 25 § 2a k.k. </a:t>
            </a:r>
          </a:p>
          <a:p>
            <a:endParaRPr lang="pl-PL" dirty="0"/>
          </a:p>
        </p:txBody>
      </p:sp>
    </p:spTree>
    <p:extLst>
      <p:ext uri="{BB962C8B-B14F-4D97-AF65-F5344CB8AC3E}">
        <p14:creationId xmlns:p14="http://schemas.microsoft.com/office/powerpoint/2010/main" val="4228375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7DD055-1A4A-2C70-3C2A-4E9FEA19B34D}"/>
              </a:ext>
            </a:extLst>
          </p:cNvPr>
          <p:cNvSpPr>
            <a:spLocks noGrp="1"/>
          </p:cNvSpPr>
          <p:nvPr>
            <p:ph type="title"/>
          </p:nvPr>
        </p:nvSpPr>
        <p:spPr/>
        <p:txBody>
          <a:bodyPr/>
          <a:lstStyle/>
          <a:p>
            <a:pPr algn="ctr"/>
            <a:r>
              <a:rPr lang="pl-PL" dirty="0"/>
              <a:t>Konsekwencje przekroczenia granic obrony koniecznej</a:t>
            </a:r>
          </a:p>
        </p:txBody>
      </p:sp>
      <p:sp>
        <p:nvSpPr>
          <p:cNvPr id="3" name="Symbol zastępczy zawartości 2">
            <a:extLst>
              <a:ext uri="{FF2B5EF4-FFF2-40B4-BE49-F238E27FC236}">
                <a16:creationId xmlns:a16="http://schemas.microsoft.com/office/drawing/2014/main" id="{33E67169-BE86-EA8F-EEDE-07CAADF9DC0A}"/>
              </a:ext>
            </a:extLst>
          </p:cNvPr>
          <p:cNvSpPr>
            <a:spLocks noGrp="1"/>
          </p:cNvSpPr>
          <p:nvPr>
            <p:ph idx="1"/>
          </p:nvPr>
        </p:nvSpPr>
        <p:spPr/>
        <p:txBody>
          <a:bodyPr/>
          <a:lstStyle/>
          <a:p>
            <a:r>
              <a:rPr lang="pl-PL" dirty="0"/>
              <a:t>Bezprawność zachowania broniącego się i nawet odpowiedzialność karna,</a:t>
            </a:r>
          </a:p>
          <a:p>
            <a:r>
              <a:rPr lang="pl-PL" dirty="0"/>
              <a:t>Możliwość nadzwyczajnego złagodzenia kary, a nawet odstąpienia od jej wymierzenia (art. 25 § 2 k.k.),</a:t>
            </a:r>
          </a:p>
          <a:p>
            <a:r>
              <a:rPr lang="pl-PL" dirty="0"/>
              <a:t>Niepodleganie karze (art. 25 § 2a i 3 k.k.)</a:t>
            </a:r>
          </a:p>
        </p:txBody>
      </p:sp>
    </p:spTree>
    <p:extLst>
      <p:ext uri="{BB962C8B-B14F-4D97-AF65-F5344CB8AC3E}">
        <p14:creationId xmlns:p14="http://schemas.microsoft.com/office/powerpoint/2010/main" val="3319395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D30B14-71B9-8BC6-D032-6B896BD31044}"/>
              </a:ext>
            </a:extLst>
          </p:cNvPr>
          <p:cNvSpPr>
            <a:spLocks noGrp="1"/>
          </p:cNvSpPr>
          <p:nvPr>
            <p:ph type="title"/>
          </p:nvPr>
        </p:nvSpPr>
        <p:spPr/>
        <p:txBody>
          <a:bodyPr/>
          <a:lstStyle/>
          <a:p>
            <a:pPr algn="ctr"/>
            <a:r>
              <a:rPr lang="pl-PL" dirty="0"/>
              <a:t>Stan wyższej konieczności</a:t>
            </a:r>
          </a:p>
        </p:txBody>
      </p:sp>
      <p:sp>
        <p:nvSpPr>
          <p:cNvPr id="3" name="Symbol zastępczy zawartości 2">
            <a:extLst>
              <a:ext uri="{FF2B5EF4-FFF2-40B4-BE49-F238E27FC236}">
                <a16:creationId xmlns:a16="http://schemas.microsoft.com/office/drawing/2014/main" id="{159AF543-D0B2-EE01-4968-FCE1E5E0F1CD}"/>
              </a:ext>
            </a:extLst>
          </p:cNvPr>
          <p:cNvSpPr>
            <a:spLocks noGrp="1"/>
          </p:cNvSpPr>
          <p:nvPr>
            <p:ph idx="1"/>
          </p:nvPr>
        </p:nvSpPr>
        <p:spPr/>
        <p:txBody>
          <a:bodyPr/>
          <a:lstStyle/>
          <a:p>
            <a:r>
              <a:rPr lang="pl-PL" dirty="0"/>
              <a:t>Art. 26 § 1 k.k. wyłącza bezprawność.</a:t>
            </a:r>
          </a:p>
          <a:p>
            <a:r>
              <a:rPr lang="pl-PL" dirty="0"/>
              <a:t>U podstaw </a:t>
            </a:r>
            <a:r>
              <a:rPr lang="pl-PL" dirty="0" err="1"/>
              <a:t>kontratypizacji</a:t>
            </a:r>
            <a:r>
              <a:rPr lang="pl-PL" dirty="0"/>
              <a:t> działania w stanie wyższej konieczności leży wyraźnie wysłowiona kolizja dóbr,</a:t>
            </a:r>
          </a:p>
          <a:p>
            <a:r>
              <a:rPr lang="pl-PL" dirty="0"/>
              <a:t>Niebezpieczeństwo grożące dobru prawnemu (ratowanemu) musi być rzeczywiste (mieć charakter obiektywny) i bezpośrednie (może zaktualizować się natychmiast albo nie natychmiast, ale nieuchronnie).</a:t>
            </a:r>
          </a:p>
          <a:p>
            <a:pPr lvl="1"/>
            <a:endParaRPr lang="pl-PL" dirty="0"/>
          </a:p>
        </p:txBody>
      </p:sp>
    </p:spTree>
    <p:extLst>
      <p:ext uri="{BB962C8B-B14F-4D97-AF65-F5344CB8AC3E}">
        <p14:creationId xmlns:p14="http://schemas.microsoft.com/office/powerpoint/2010/main" val="3594923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19EC9D-3061-A7B3-7D3E-BF263D06697B}"/>
              </a:ext>
            </a:extLst>
          </p:cNvPr>
          <p:cNvSpPr>
            <a:spLocks noGrp="1"/>
          </p:cNvSpPr>
          <p:nvPr>
            <p:ph type="title"/>
          </p:nvPr>
        </p:nvSpPr>
        <p:spPr/>
        <p:txBody>
          <a:bodyPr/>
          <a:lstStyle/>
          <a:p>
            <a:pPr algn="ctr"/>
            <a:r>
              <a:rPr lang="pl-PL" dirty="0"/>
              <a:t>Zasady poświęcania kolidującego dobra</a:t>
            </a:r>
          </a:p>
        </p:txBody>
      </p:sp>
      <p:sp>
        <p:nvSpPr>
          <p:cNvPr id="3" name="Symbol zastępczy zawartości 2">
            <a:extLst>
              <a:ext uri="{FF2B5EF4-FFF2-40B4-BE49-F238E27FC236}">
                <a16:creationId xmlns:a16="http://schemas.microsoft.com/office/drawing/2014/main" id="{39B2C4CA-8E89-79F2-DE91-E07CBFD4C4FF}"/>
              </a:ext>
            </a:extLst>
          </p:cNvPr>
          <p:cNvSpPr>
            <a:spLocks noGrp="1"/>
          </p:cNvSpPr>
          <p:nvPr>
            <p:ph idx="1"/>
          </p:nvPr>
        </p:nvSpPr>
        <p:spPr/>
        <p:txBody>
          <a:bodyPr/>
          <a:lstStyle/>
          <a:p>
            <a:r>
              <a:rPr lang="pl-PL" dirty="0"/>
              <a:t>Subsydiarności – tylko, jeżeli nie ma innej możliwości odwrócenia niebezpieczeństwa zagrażającego dobru ratowanemu,</a:t>
            </a:r>
          </a:p>
          <a:p>
            <a:r>
              <a:rPr lang="pl-PL" dirty="0"/>
              <a:t>Proporcjonalności – wymaga zachowania określonego rodzaju proporcji między dobrem ratowanym a poświęcanym (poświęcane musi mieć wartość niższą niż ratowane).</a:t>
            </a:r>
          </a:p>
          <a:p>
            <a:r>
              <a:rPr lang="pl-PL" dirty="0"/>
              <a:t>Naruszenie powyższych zasad oznacza eksces osoby działającej w stanie wyższej konieczności.</a:t>
            </a:r>
          </a:p>
        </p:txBody>
      </p:sp>
    </p:spTree>
    <p:extLst>
      <p:ext uri="{BB962C8B-B14F-4D97-AF65-F5344CB8AC3E}">
        <p14:creationId xmlns:p14="http://schemas.microsoft.com/office/powerpoint/2010/main" val="131471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957BC82-6760-2AD8-5E3B-257AB02730A2}"/>
              </a:ext>
            </a:extLst>
          </p:cNvPr>
          <p:cNvSpPr>
            <a:spLocks noGrp="1"/>
          </p:cNvSpPr>
          <p:nvPr>
            <p:ph idx="1"/>
          </p:nvPr>
        </p:nvSpPr>
        <p:spPr>
          <a:xfrm>
            <a:off x="1141412" y="1227909"/>
            <a:ext cx="9905999" cy="4563292"/>
          </a:xfrm>
        </p:spPr>
        <p:txBody>
          <a:bodyPr/>
          <a:lstStyle/>
          <a:p>
            <a:pPr algn="just"/>
            <a:r>
              <a:rPr lang="pl-PL" dirty="0"/>
              <a:t>Konsekwencje ekscesu:</a:t>
            </a:r>
          </a:p>
          <a:p>
            <a:pPr lvl="1" algn="just"/>
            <a:r>
              <a:rPr lang="pl-PL" dirty="0"/>
              <a:t>bezprawność zachowania skutkujące nawet odpowiedzialnością karną,</a:t>
            </a:r>
          </a:p>
          <a:p>
            <a:pPr lvl="1" algn="just"/>
            <a:r>
              <a:rPr lang="pl-PL" dirty="0"/>
              <a:t>sąd może zastosować nadzwyczajne złagodzenie kary, a nawet odstąpić od jej wymierzenia (art. 26 § 3 k.k.).</a:t>
            </a:r>
          </a:p>
          <a:p>
            <a:pPr lvl="1" algn="just"/>
            <a:endParaRPr lang="pl-PL" dirty="0"/>
          </a:p>
          <a:p>
            <a:pPr algn="just"/>
            <a:r>
              <a:rPr lang="pl-PL" dirty="0"/>
              <a:t>Przepisy o stanie wyższej konieczności stosuje się odpowiednio do kolizji obowiązków.</a:t>
            </a:r>
          </a:p>
        </p:txBody>
      </p:sp>
    </p:spTree>
    <p:extLst>
      <p:ext uri="{BB962C8B-B14F-4D97-AF65-F5344CB8AC3E}">
        <p14:creationId xmlns:p14="http://schemas.microsoft.com/office/powerpoint/2010/main" val="15688519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15F7DF-0877-BD5F-F257-AE52FE531889}"/>
              </a:ext>
            </a:extLst>
          </p:cNvPr>
          <p:cNvSpPr>
            <a:spLocks noGrp="1"/>
          </p:cNvSpPr>
          <p:nvPr>
            <p:ph type="title"/>
          </p:nvPr>
        </p:nvSpPr>
        <p:spPr/>
        <p:txBody>
          <a:bodyPr/>
          <a:lstStyle/>
          <a:p>
            <a:pPr algn="ctr"/>
            <a:r>
              <a:rPr lang="pl-PL" dirty="0"/>
              <a:t>Dozwolone ryzyko nowatorskie</a:t>
            </a:r>
          </a:p>
        </p:txBody>
      </p:sp>
      <p:sp>
        <p:nvSpPr>
          <p:cNvPr id="3" name="Symbol zastępczy zawartości 2">
            <a:extLst>
              <a:ext uri="{FF2B5EF4-FFF2-40B4-BE49-F238E27FC236}">
                <a16:creationId xmlns:a16="http://schemas.microsoft.com/office/drawing/2014/main" id="{5C845FB5-9191-6ACE-C189-B0B6EA2EE2D7}"/>
              </a:ext>
            </a:extLst>
          </p:cNvPr>
          <p:cNvSpPr>
            <a:spLocks noGrp="1"/>
          </p:cNvSpPr>
          <p:nvPr>
            <p:ph idx="1"/>
          </p:nvPr>
        </p:nvSpPr>
        <p:spPr>
          <a:xfrm>
            <a:off x="1141412" y="1776548"/>
            <a:ext cx="9905999" cy="4462933"/>
          </a:xfrm>
        </p:spPr>
        <p:txBody>
          <a:bodyPr>
            <a:normAutofit lnSpcReduction="10000"/>
          </a:bodyPr>
          <a:lstStyle/>
          <a:p>
            <a:pPr algn="just"/>
            <a:r>
              <a:rPr lang="pl-PL" dirty="0"/>
              <a:t>Art. 27 k.k.</a:t>
            </a:r>
          </a:p>
          <a:p>
            <a:pPr marL="0" indent="0" algn="just">
              <a:buNone/>
            </a:pPr>
            <a:r>
              <a:rPr lang="pl-PL" dirty="0"/>
              <a:t>Przesłanki:</a:t>
            </a:r>
          </a:p>
          <a:p>
            <a:pPr algn="just"/>
            <a:r>
              <a:rPr lang="pl-PL" dirty="0"/>
              <a:t>działanie w celu przeprowadzenia eksperymentu poznawczego, medycznego, technicznego, ekonomicznego,</a:t>
            </a:r>
          </a:p>
          <a:p>
            <a:pPr algn="just"/>
            <a:r>
              <a:rPr lang="pl-PL" dirty="0"/>
              <a:t>przewidywanie korzyści o istotnym znaczeniu poznawczym, medycznym lub gospodarczym,</a:t>
            </a:r>
          </a:p>
          <a:p>
            <a:pPr algn="just"/>
            <a:r>
              <a:rPr lang="pl-PL" dirty="0"/>
              <a:t>zasadność oczekiwania tych korzyści w aktualnym stanie wiedzy,</a:t>
            </a:r>
          </a:p>
          <a:p>
            <a:pPr algn="just"/>
            <a:r>
              <a:rPr lang="pl-PL" dirty="0"/>
              <a:t>zasadność celowości oraz sposobu przeprowadzenia eksperymentu w aktualnym stanie wiedzy.</a:t>
            </a:r>
          </a:p>
          <a:p>
            <a:pPr marL="0" indent="0">
              <a:buNone/>
            </a:pPr>
            <a:endParaRPr lang="pl-PL" dirty="0"/>
          </a:p>
        </p:txBody>
      </p:sp>
    </p:spTree>
    <p:extLst>
      <p:ext uri="{BB962C8B-B14F-4D97-AF65-F5344CB8AC3E}">
        <p14:creationId xmlns:p14="http://schemas.microsoft.com/office/powerpoint/2010/main" val="2284598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D7195B-EF9B-8FE4-0728-DB6988D6DA06}"/>
              </a:ext>
            </a:extLst>
          </p:cNvPr>
          <p:cNvSpPr>
            <a:spLocks noGrp="1"/>
          </p:cNvSpPr>
          <p:nvPr>
            <p:ph type="title"/>
          </p:nvPr>
        </p:nvSpPr>
        <p:spPr/>
        <p:txBody>
          <a:bodyPr/>
          <a:lstStyle/>
          <a:p>
            <a:pPr algn="ctr"/>
            <a:r>
              <a:rPr lang="pl-PL" dirty="0"/>
              <a:t>Zgoda uczestnika na eksperyment</a:t>
            </a:r>
          </a:p>
        </p:txBody>
      </p:sp>
      <p:sp>
        <p:nvSpPr>
          <p:cNvPr id="3" name="Symbol zastępczy zawartości 2">
            <a:extLst>
              <a:ext uri="{FF2B5EF4-FFF2-40B4-BE49-F238E27FC236}">
                <a16:creationId xmlns:a16="http://schemas.microsoft.com/office/drawing/2014/main" id="{56A99FE4-A9EB-2A99-0F98-9637AF3C88D3}"/>
              </a:ext>
            </a:extLst>
          </p:cNvPr>
          <p:cNvSpPr>
            <a:spLocks noGrp="1"/>
          </p:cNvSpPr>
          <p:nvPr>
            <p:ph idx="1"/>
          </p:nvPr>
        </p:nvSpPr>
        <p:spPr>
          <a:xfrm>
            <a:off x="1141412" y="2249486"/>
            <a:ext cx="9905999" cy="3785553"/>
          </a:xfrm>
        </p:spPr>
        <p:txBody>
          <a:bodyPr>
            <a:normAutofit lnSpcReduction="10000"/>
          </a:bodyPr>
          <a:lstStyle/>
          <a:p>
            <a:pPr algn="just"/>
            <a:r>
              <a:rPr lang="pl-PL" dirty="0"/>
              <a:t>Uczestnik musi zostać należycie poinformowany o: </a:t>
            </a:r>
          </a:p>
          <a:p>
            <a:pPr lvl="1" algn="just"/>
            <a:r>
              <a:rPr lang="pl-PL" dirty="0"/>
              <a:t>spodziewanych korzyściach,</a:t>
            </a:r>
          </a:p>
          <a:p>
            <a:pPr lvl="1" algn="just"/>
            <a:r>
              <a:rPr lang="pl-PL" dirty="0"/>
              <a:t>wszelkich możliwych ujemnych następstwach oraz ich prawdopodobieństwie, </a:t>
            </a:r>
          </a:p>
          <a:p>
            <a:pPr lvl="1" algn="just"/>
            <a:r>
              <a:rPr lang="pl-PL" dirty="0"/>
              <a:t>możliwości odstąpienia od udziału w eksperymencie na każdym jego etapie.</a:t>
            </a:r>
          </a:p>
          <a:p>
            <a:pPr algn="just"/>
            <a:r>
              <a:rPr lang="pl-PL" dirty="0"/>
              <a:t>Wyrażający zgodę musi być pełnoletni i poczytalny.</a:t>
            </a:r>
          </a:p>
          <a:p>
            <a:pPr algn="just"/>
            <a:r>
              <a:rPr lang="pl-PL" dirty="0"/>
              <a:t>Niedopuszczalne są eksperymenty z udziałem małoletniego, psychicznie chorego, pozbawionego przytomności, upośledzonego, kobiety w ciąży, jeżeli wiązałyby się z istotnym ryzykiem.</a:t>
            </a:r>
          </a:p>
          <a:p>
            <a:endParaRPr lang="pl-PL" dirty="0"/>
          </a:p>
        </p:txBody>
      </p:sp>
    </p:spTree>
    <p:extLst>
      <p:ext uri="{BB962C8B-B14F-4D97-AF65-F5344CB8AC3E}">
        <p14:creationId xmlns:p14="http://schemas.microsoft.com/office/powerpoint/2010/main" val="972601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E42AAC-6F9D-EEFD-6EEF-5385671B8D56}"/>
              </a:ext>
            </a:extLst>
          </p:cNvPr>
          <p:cNvSpPr>
            <a:spLocks noGrp="1"/>
          </p:cNvSpPr>
          <p:nvPr>
            <p:ph type="title"/>
          </p:nvPr>
        </p:nvSpPr>
        <p:spPr/>
        <p:txBody>
          <a:bodyPr/>
          <a:lstStyle/>
          <a:p>
            <a:pPr algn="ctr"/>
            <a:r>
              <a:rPr lang="pl-PL" dirty="0"/>
              <a:t>Kontratypy z części szczególnej k.k.</a:t>
            </a:r>
            <a:br>
              <a:rPr lang="pl-PL" dirty="0"/>
            </a:br>
            <a:r>
              <a:rPr lang="pl-PL" dirty="0"/>
              <a:t>(przykładowe)</a:t>
            </a:r>
          </a:p>
        </p:txBody>
      </p:sp>
      <p:sp>
        <p:nvSpPr>
          <p:cNvPr id="3" name="Symbol zastępczy zawartości 2">
            <a:extLst>
              <a:ext uri="{FF2B5EF4-FFF2-40B4-BE49-F238E27FC236}">
                <a16:creationId xmlns:a16="http://schemas.microsoft.com/office/drawing/2014/main" id="{1462DD52-1B52-7366-3EE8-6F15A21ABEA3}"/>
              </a:ext>
            </a:extLst>
          </p:cNvPr>
          <p:cNvSpPr>
            <a:spLocks noGrp="1"/>
          </p:cNvSpPr>
          <p:nvPr>
            <p:ph idx="1"/>
          </p:nvPr>
        </p:nvSpPr>
        <p:spPr/>
        <p:txBody>
          <a:bodyPr/>
          <a:lstStyle/>
          <a:p>
            <a:r>
              <a:rPr lang="pl-PL" dirty="0"/>
              <a:t>Dozwolona krytyka (art. 213 k.k.)</a:t>
            </a:r>
          </a:p>
          <a:p>
            <a:r>
              <a:rPr lang="pl-PL" dirty="0"/>
              <a:t>Niezawiadomienie o przestępstwie (art. 240 § 2 k.k.)</a:t>
            </a:r>
          </a:p>
          <a:p>
            <a:r>
              <a:rPr lang="pl-PL" dirty="0"/>
              <a:t>Odmowa wykonania rozkazu (art. 344 k.k.)</a:t>
            </a:r>
          </a:p>
          <a:p>
            <a:endParaRPr lang="pl-PL" dirty="0"/>
          </a:p>
        </p:txBody>
      </p:sp>
    </p:spTree>
    <p:extLst>
      <p:ext uri="{BB962C8B-B14F-4D97-AF65-F5344CB8AC3E}">
        <p14:creationId xmlns:p14="http://schemas.microsoft.com/office/powerpoint/2010/main" val="1892910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0F7C36D-3BB0-DE3A-090D-8C34F25608A6}"/>
              </a:ext>
            </a:extLst>
          </p:cNvPr>
          <p:cNvSpPr>
            <a:spLocks noGrp="1"/>
          </p:cNvSpPr>
          <p:nvPr>
            <p:ph type="title"/>
          </p:nvPr>
        </p:nvSpPr>
        <p:spPr/>
        <p:txBody>
          <a:bodyPr/>
          <a:lstStyle/>
          <a:p>
            <a:pPr algn="ctr"/>
            <a:r>
              <a:rPr lang="pl-PL" dirty="0"/>
              <a:t>Pojęcie bezprawności </a:t>
            </a:r>
          </a:p>
        </p:txBody>
      </p:sp>
      <p:sp>
        <p:nvSpPr>
          <p:cNvPr id="3" name="Symbol zastępczy zawartości 2">
            <a:extLst>
              <a:ext uri="{FF2B5EF4-FFF2-40B4-BE49-F238E27FC236}">
                <a16:creationId xmlns:a16="http://schemas.microsoft.com/office/drawing/2014/main" id="{3CA88ADE-AD8B-BF1B-F997-8D585A7F5B70}"/>
              </a:ext>
            </a:extLst>
          </p:cNvPr>
          <p:cNvSpPr>
            <a:spLocks noGrp="1"/>
          </p:cNvSpPr>
          <p:nvPr>
            <p:ph idx="1"/>
          </p:nvPr>
        </p:nvSpPr>
        <p:spPr/>
        <p:txBody>
          <a:bodyPr/>
          <a:lstStyle/>
          <a:p>
            <a:r>
              <a:rPr lang="pl-PL" dirty="0"/>
              <a:t>Bezprawność karna to sprzeczność z normą prawa karnego (np. A. Marek).</a:t>
            </a:r>
          </a:p>
          <a:p>
            <a:r>
              <a:rPr lang="pl-PL" dirty="0"/>
              <a:t>Bezprawność to sprzeczność z porządkiem prawnym (np. A. Zoll).</a:t>
            </a:r>
          </a:p>
          <a:p>
            <a:r>
              <a:rPr lang="pl-PL" dirty="0"/>
              <a:t>Samo naruszenie normy sankcjonowanej nie przesądza o bezprawności czynu – konieczne jest bowiem z jednej strony ustalenie, czy do takiego naruszenia doszło, z drugiej zaś, czy nie wystąpiła tzw. Okoliczność wyłączająca bezprawność.</a:t>
            </a:r>
          </a:p>
        </p:txBody>
      </p:sp>
    </p:spTree>
    <p:extLst>
      <p:ext uri="{BB962C8B-B14F-4D97-AF65-F5344CB8AC3E}">
        <p14:creationId xmlns:p14="http://schemas.microsoft.com/office/powerpoint/2010/main" val="3226737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939AAA-A03B-791E-841C-FC4561C0E9AD}"/>
              </a:ext>
            </a:extLst>
          </p:cNvPr>
          <p:cNvSpPr>
            <a:spLocks noGrp="1"/>
          </p:cNvSpPr>
          <p:nvPr>
            <p:ph type="title"/>
          </p:nvPr>
        </p:nvSpPr>
        <p:spPr/>
        <p:txBody>
          <a:bodyPr/>
          <a:lstStyle/>
          <a:p>
            <a:pPr algn="ctr"/>
            <a:r>
              <a:rPr lang="pl-PL" dirty="0"/>
              <a:t>kontratypy pozaustawowe wyodrębniane przez niektórych autorów</a:t>
            </a:r>
          </a:p>
        </p:txBody>
      </p:sp>
      <p:sp>
        <p:nvSpPr>
          <p:cNvPr id="3" name="Symbol zastępczy zawartości 2">
            <a:extLst>
              <a:ext uri="{FF2B5EF4-FFF2-40B4-BE49-F238E27FC236}">
                <a16:creationId xmlns:a16="http://schemas.microsoft.com/office/drawing/2014/main" id="{C7514FC8-2166-EEF1-920A-C3E31506C089}"/>
              </a:ext>
            </a:extLst>
          </p:cNvPr>
          <p:cNvSpPr>
            <a:spLocks noGrp="1"/>
          </p:cNvSpPr>
          <p:nvPr>
            <p:ph idx="1"/>
          </p:nvPr>
        </p:nvSpPr>
        <p:spPr/>
        <p:txBody>
          <a:bodyPr/>
          <a:lstStyle/>
          <a:p>
            <a:r>
              <a:rPr lang="pl-PL" dirty="0"/>
              <a:t>z</a:t>
            </a:r>
            <a:r>
              <a:rPr lang="pl-PL"/>
              <a:t>goda </a:t>
            </a:r>
            <a:r>
              <a:rPr lang="pl-PL" dirty="0"/>
              <a:t>pokrzywdzonego,</a:t>
            </a:r>
          </a:p>
          <a:p>
            <a:r>
              <a:rPr lang="pl-PL" dirty="0"/>
              <a:t>ryzyko sportowe,</a:t>
            </a:r>
          </a:p>
          <a:p>
            <a:r>
              <a:rPr lang="pl-PL" dirty="0"/>
              <a:t>karcenie w celach wychowawczych,</a:t>
            </a:r>
          </a:p>
          <a:p>
            <a:r>
              <a:rPr lang="pl-PL" dirty="0"/>
              <a:t>kontratypy wiosenne: śmigus dyngus, prima aprilis, sobótki, topienie marzanny, </a:t>
            </a:r>
          </a:p>
          <a:p>
            <a:r>
              <a:rPr lang="pl-PL" dirty="0"/>
              <a:t>zwyczajowe dowody wdzięczności.</a:t>
            </a:r>
          </a:p>
        </p:txBody>
      </p:sp>
    </p:spTree>
    <p:extLst>
      <p:ext uri="{BB962C8B-B14F-4D97-AF65-F5344CB8AC3E}">
        <p14:creationId xmlns:p14="http://schemas.microsoft.com/office/powerpoint/2010/main" val="297535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10C71A-216A-A1B9-A461-EB3939CE9FC5}"/>
              </a:ext>
            </a:extLst>
          </p:cNvPr>
          <p:cNvSpPr>
            <a:spLocks noGrp="1"/>
          </p:cNvSpPr>
          <p:nvPr>
            <p:ph type="title"/>
          </p:nvPr>
        </p:nvSpPr>
        <p:spPr/>
        <p:txBody>
          <a:bodyPr/>
          <a:lstStyle/>
          <a:p>
            <a:pPr algn="ctr"/>
            <a:r>
              <a:rPr lang="pl-PL" dirty="0"/>
              <a:t>Okoliczności wyłączające bezprawność (kontratypy)</a:t>
            </a:r>
          </a:p>
        </p:txBody>
      </p:sp>
      <p:sp>
        <p:nvSpPr>
          <p:cNvPr id="3" name="Symbol zastępczy zawartości 2">
            <a:extLst>
              <a:ext uri="{FF2B5EF4-FFF2-40B4-BE49-F238E27FC236}">
                <a16:creationId xmlns:a16="http://schemas.microsoft.com/office/drawing/2014/main" id="{0B0D7BE7-58DB-DF5C-433C-A26E2808A162}"/>
              </a:ext>
            </a:extLst>
          </p:cNvPr>
          <p:cNvSpPr>
            <a:spLocks noGrp="1"/>
          </p:cNvSpPr>
          <p:nvPr>
            <p:ph idx="1"/>
          </p:nvPr>
        </p:nvSpPr>
        <p:spPr/>
        <p:txBody>
          <a:bodyPr/>
          <a:lstStyle/>
          <a:p>
            <a:pPr algn="just"/>
            <a:r>
              <a:rPr lang="pl-PL" dirty="0"/>
              <a:t>Tzw. Kontratypy pozwalają na (wtórną) legalizację zachowań realizujących znamiona typu czynu zabronionego.</a:t>
            </a:r>
          </a:p>
          <a:p>
            <a:pPr algn="just"/>
            <a:r>
              <a:rPr lang="pl-PL" dirty="0"/>
              <a:t>U ich podstaw leży kolizja dóbr, która decyduje o konieczności oraz społecznej opłacalności poświęcenia dobra mającego wartość społeczną, a zatem konieczne jest tutaj wszechstronne rozważenie kolidujących interesów (bilansu zysków i strat).</a:t>
            </a:r>
          </a:p>
          <a:p>
            <a:pPr algn="just"/>
            <a:r>
              <a:rPr lang="pl-PL" dirty="0"/>
              <a:t>Teoria znamion negatywnych*.</a:t>
            </a:r>
          </a:p>
        </p:txBody>
      </p:sp>
    </p:spTree>
    <p:extLst>
      <p:ext uri="{BB962C8B-B14F-4D97-AF65-F5344CB8AC3E}">
        <p14:creationId xmlns:p14="http://schemas.microsoft.com/office/powerpoint/2010/main" val="48172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AF079BC-9891-8F0C-E4C9-151BF655E888}"/>
              </a:ext>
            </a:extLst>
          </p:cNvPr>
          <p:cNvSpPr>
            <a:spLocks noGrp="1"/>
          </p:cNvSpPr>
          <p:nvPr>
            <p:ph type="title"/>
          </p:nvPr>
        </p:nvSpPr>
        <p:spPr/>
        <p:txBody>
          <a:bodyPr/>
          <a:lstStyle/>
          <a:p>
            <a:pPr algn="ctr"/>
            <a:r>
              <a:rPr lang="pl-PL" dirty="0"/>
              <a:t>Katalog kontratypów</a:t>
            </a:r>
          </a:p>
        </p:txBody>
      </p:sp>
      <p:sp>
        <p:nvSpPr>
          <p:cNvPr id="3" name="Symbol zastępczy zawartości 2">
            <a:extLst>
              <a:ext uri="{FF2B5EF4-FFF2-40B4-BE49-F238E27FC236}">
                <a16:creationId xmlns:a16="http://schemas.microsoft.com/office/drawing/2014/main" id="{CF7B2E85-918B-E812-9EC0-0242CF9AAB18}"/>
              </a:ext>
            </a:extLst>
          </p:cNvPr>
          <p:cNvSpPr>
            <a:spLocks noGrp="1"/>
          </p:cNvSpPr>
          <p:nvPr>
            <p:ph idx="1"/>
          </p:nvPr>
        </p:nvSpPr>
        <p:spPr/>
        <p:txBody>
          <a:bodyPr/>
          <a:lstStyle/>
          <a:p>
            <a:r>
              <a:rPr lang="pl-PL" dirty="0"/>
              <a:t>Podstawowe – rozdział III Kodeksu karnego („podstawy wyłączenia odpowiedzialności karnej),</a:t>
            </a:r>
          </a:p>
          <a:p>
            <a:r>
              <a:rPr lang="pl-PL" dirty="0"/>
              <a:t>Część szczególna k.k.,</a:t>
            </a:r>
          </a:p>
          <a:p>
            <a:r>
              <a:rPr lang="pl-PL" dirty="0"/>
              <a:t>Inne ustawy,</a:t>
            </a:r>
          </a:p>
          <a:p>
            <a:r>
              <a:rPr lang="pl-PL" dirty="0"/>
              <a:t>Kontratypy pozaustawowe*.</a:t>
            </a:r>
          </a:p>
        </p:txBody>
      </p:sp>
    </p:spTree>
    <p:extLst>
      <p:ext uri="{BB962C8B-B14F-4D97-AF65-F5344CB8AC3E}">
        <p14:creationId xmlns:p14="http://schemas.microsoft.com/office/powerpoint/2010/main" val="908178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F0CA8C-75DB-90A0-0989-7B4A590BE67B}"/>
              </a:ext>
            </a:extLst>
          </p:cNvPr>
          <p:cNvSpPr>
            <a:spLocks noGrp="1"/>
          </p:cNvSpPr>
          <p:nvPr>
            <p:ph type="title"/>
          </p:nvPr>
        </p:nvSpPr>
        <p:spPr/>
        <p:txBody>
          <a:bodyPr/>
          <a:lstStyle/>
          <a:p>
            <a:pPr algn="ctr"/>
            <a:r>
              <a:rPr lang="pl-PL" dirty="0"/>
              <a:t>Obrona konieczna</a:t>
            </a:r>
          </a:p>
        </p:txBody>
      </p:sp>
      <p:sp>
        <p:nvSpPr>
          <p:cNvPr id="3" name="Symbol zastępczy zawartości 2">
            <a:extLst>
              <a:ext uri="{FF2B5EF4-FFF2-40B4-BE49-F238E27FC236}">
                <a16:creationId xmlns:a16="http://schemas.microsoft.com/office/drawing/2014/main" id="{032D4A8E-1ED1-2D0A-85AA-12E98B11961D}"/>
              </a:ext>
            </a:extLst>
          </p:cNvPr>
          <p:cNvSpPr>
            <a:spLocks noGrp="1"/>
          </p:cNvSpPr>
          <p:nvPr>
            <p:ph idx="1"/>
          </p:nvPr>
        </p:nvSpPr>
        <p:spPr>
          <a:xfrm>
            <a:off x="1141412" y="2097088"/>
            <a:ext cx="9905999" cy="4142393"/>
          </a:xfrm>
        </p:spPr>
        <p:txBody>
          <a:bodyPr>
            <a:normAutofit lnSpcReduction="10000"/>
          </a:bodyPr>
          <a:lstStyle/>
          <a:p>
            <a:r>
              <a:rPr lang="pl-PL" dirty="0"/>
              <a:t>Art. 25 k.k.</a:t>
            </a:r>
          </a:p>
          <a:p>
            <a:pPr algn="just"/>
            <a:r>
              <a:rPr lang="pl-PL" dirty="0"/>
              <a:t>Zamach jest podjętym przez człowieka atakiem na dobro chronione prawem, sprowadzającym niebezpieczeństwo jego naruszenia. </a:t>
            </a:r>
          </a:p>
          <a:p>
            <a:pPr algn="just"/>
            <a:r>
              <a:rPr lang="pl-PL" dirty="0"/>
              <a:t>Zamach tylko wtedy uprawnia do jakichkolwiek działań obronnych wiążących się z realizacją znamion czynu zabronionego, gdy jest </a:t>
            </a:r>
            <a:r>
              <a:rPr lang="pl-PL" b="1" dirty="0"/>
              <a:t>rzeczywisty, bezpośredni i bezprawny</a:t>
            </a:r>
            <a:r>
              <a:rPr lang="pl-PL" dirty="0"/>
              <a:t>. </a:t>
            </a:r>
          </a:p>
          <a:p>
            <a:pPr algn="just"/>
            <a:r>
              <a:rPr lang="pl-PL" dirty="0"/>
              <a:t>obronie koniecznej musi towarzyszyć </a:t>
            </a:r>
            <a:r>
              <a:rPr lang="pl-PL" b="1" dirty="0"/>
              <a:t>świadomość broniącego, iż odpiera on bezprawny zamach na dobro chronione prawem, jak również zamiar jego odparcia</a:t>
            </a:r>
            <a:r>
              <a:rPr lang="pl-PL" dirty="0"/>
              <a:t>.</a:t>
            </a:r>
          </a:p>
          <a:p>
            <a:pPr algn="just"/>
            <a:endParaRPr lang="pl-PL" dirty="0"/>
          </a:p>
        </p:txBody>
      </p:sp>
    </p:spTree>
    <p:extLst>
      <p:ext uri="{BB962C8B-B14F-4D97-AF65-F5344CB8AC3E}">
        <p14:creationId xmlns:p14="http://schemas.microsoft.com/office/powerpoint/2010/main" val="2066684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5D9C90-D76D-8C27-D8F5-F2B7EAAB59A0}"/>
              </a:ext>
            </a:extLst>
          </p:cNvPr>
          <p:cNvSpPr>
            <a:spLocks noGrp="1"/>
          </p:cNvSpPr>
          <p:nvPr>
            <p:ph type="title"/>
          </p:nvPr>
        </p:nvSpPr>
        <p:spPr/>
        <p:txBody>
          <a:bodyPr/>
          <a:lstStyle/>
          <a:p>
            <a:pPr algn="ctr"/>
            <a:r>
              <a:rPr lang="pl-PL" dirty="0"/>
              <a:t>Rzeczywistość zamachu</a:t>
            </a:r>
          </a:p>
        </p:txBody>
      </p:sp>
      <p:sp>
        <p:nvSpPr>
          <p:cNvPr id="3" name="Symbol zastępczy zawartości 2">
            <a:extLst>
              <a:ext uri="{FF2B5EF4-FFF2-40B4-BE49-F238E27FC236}">
                <a16:creationId xmlns:a16="http://schemas.microsoft.com/office/drawing/2014/main" id="{5834CFE4-9CE9-87E5-1A4B-B5AC31D7F10E}"/>
              </a:ext>
            </a:extLst>
          </p:cNvPr>
          <p:cNvSpPr>
            <a:spLocks noGrp="1"/>
          </p:cNvSpPr>
          <p:nvPr>
            <p:ph idx="1"/>
          </p:nvPr>
        </p:nvSpPr>
        <p:spPr/>
        <p:txBody>
          <a:bodyPr/>
          <a:lstStyle/>
          <a:p>
            <a:r>
              <a:rPr lang="pl-PL" dirty="0"/>
              <a:t>Mylne wyobrażenie zamachu, który w przeświadczeniu sprawcy uzasadniałby obronę „zaatakowanego” dobra prawnego, należy oceniać poprzez pryzmat art. 29 k.k., regulującego kwestię błędu co do okoliczności wyłączającej bezprawność. Błąd taki wyłącza winę osoby działającej w mylnie wyobrażonej obronie koniecznej, pod warunkiem jednak, że jest usprawiedliwiony.</a:t>
            </a:r>
          </a:p>
          <a:p>
            <a:endParaRPr lang="pl-PL" dirty="0"/>
          </a:p>
        </p:txBody>
      </p:sp>
    </p:spTree>
    <p:extLst>
      <p:ext uri="{BB962C8B-B14F-4D97-AF65-F5344CB8AC3E}">
        <p14:creationId xmlns:p14="http://schemas.microsoft.com/office/powerpoint/2010/main" val="1794317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314468-679B-A902-DAB3-B2DCC52C6FCF}"/>
              </a:ext>
            </a:extLst>
          </p:cNvPr>
          <p:cNvSpPr>
            <a:spLocks noGrp="1"/>
          </p:cNvSpPr>
          <p:nvPr>
            <p:ph type="title"/>
          </p:nvPr>
        </p:nvSpPr>
        <p:spPr/>
        <p:txBody>
          <a:bodyPr/>
          <a:lstStyle/>
          <a:p>
            <a:pPr algn="ctr"/>
            <a:r>
              <a:rPr lang="pl-PL" dirty="0"/>
              <a:t>Bezpośredniość zamachu</a:t>
            </a:r>
          </a:p>
        </p:txBody>
      </p:sp>
      <p:sp>
        <p:nvSpPr>
          <p:cNvPr id="3" name="Symbol zastępczy zawartości 2">
            <a:extLst>
              <a:ext uri="{FF2B5EF4-FFF2-40B4-BE49-F238E27FC236}">
                <a16:creationId xmlns:a16="http://schemas.microsoft.com/office/drawing/2014/main" id="{B9F610D4-5ABE-6EB8-6207-79DB92EC102E}"/>
              </a:ext>
            </a:extLst>
          </p:cNvPr>
          <p:cNvSpPr>
            <a:spLocks noGrp="1"/>
          </p:cNvSpPr>
          <p:nvPr>
            <p:ph idx="1"/>
          </p:nvPr>
        </p:nvSpPr>
        <p:spPr>
          <a:xfrm>
            <a:off x="1141412" y="1724296"/>
            <a:ext cx="9905999" cy="4515185"/>
          </a:xfrm>
        </p:spPr>
        <p:txBody>
          <a:bodyPr>
            <a:normAutofit/>
          </a:bodyPr>
          <a:lstStyle/>
          <a:p>
            <a:pPr algn="just"/>
            <a:r>
              <a:rPr lang="pl-PL" dirty="0"/>
              <a:t>Zamach musi stwarzać takie niebezpieczeństwo dla dobra prawnego, które może się natychmiast zaktualizować. Trwa on tak długo, jak długo trwa stan niebezpieczeństwa utrzymywany zachowaniem napastnika. Należy dodać, że zaatakowany nie musi czekać z podjęciem obrony do chwili naruszenia lub co najmniej rozpoczęcia naruszania chronionego prawem dobra. Z tego punktu widzenia składające się na zamach zachowania napastnika, które otwierają drogę do podjęcia obrony, postrzegać więc można jako narażenie takiego dobra na bezpośrednie niebezpieczeństwo. </a:t>
            </a:r>
          </a:p>
          <a:p>
            <a:pPr algn="just"/>
            <a:r>
              <a:rPr lang="pl-PL" dirty="0"/>
              <a:t>Ocenny charakter</a:t>
            </a:r>
          </a:p>
        </p:txBody>
      </p:sp>
    </p:spTree>
    <p:extLst>
      <p:ext uri="{BB962C8B-B14F-4D97-AF65-F5344CB8AC3E}">
        <p14:creationId xmlns:p14="http://schemas.microsoft.com/office/powerpoint/2010/main" val="2400530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01D4A8-06E2-1BF2-CED4-2F63FA7F626A}"/>
              </a:ext>
            </a:extLst>
          </p:cNvPr>
          <p:cNvSpPr>
            <a:spLocks noGrp="1"/>
          </p:cNvSpPr>
          <p:nvPr>
            <p:ph type="title"/>
          </p:nvPr>
        </p:nvSpPr>
        <p:spPr/>
        <p:txBody>
          <a:bodyPr/>
          <a:lstStyle/>
          <a:p>
            <a:pPr algn="ctr"/>
            <a:r>
              <a:rPr lang="pl-PL" dirty="0"/>
              <a:t>bezprawność zamachu</a:t>
            </a:r>
          </a:p>
        </p:txBody>
      </p:sp>
      <p:sp>
        <p:nvSpPr>
          <p:cNvPr id="3" name="Symbol zastępczy zawartości 2">
            <a:extLst>
              <a:ext uri="{FF2B5EF4-FFF2-40B4-BE49-F238E27FC236}">
                <a16:creationId xmlns:a16="http://schemas.microsoft.com/office/drawing/2014/main" id="{4CCB9733-4097-DA65-7657-B4594B0BC0E4}"/>
              </a:ext>
            </a:extLst>
          </p:cNvPr>
          <p:cNvSpPr>
            <a:spLocks noGrp="1"/>
          </p:cNvSpPr>
          <p:nvPr>
            <p:ph idx="1"/>
          </p:nvPr>
        </p:nvSpPr>
        <p:spPr>
          <a:xfrm>
            <a:off x="1141412" y="2097088"/>
            <a:ext cx="9905999" cy="3694113"/>
          </a:xfrm>
        </p:spPr>
        <p:txBody>
          <a:bodyPr/>
          <a:lstStyle/>
          <a:p>
            <a:pPr algn="just"/>
            <a:r>
              <a:rPr lang="pl-PL" dirty="0"/>
              <a:t>Zamach musi pochodzić od człowieka, tylko człowiek jako adresat norm prawnych może bowiem działać w sposób zgodny lub sprzeczny z prawem.</a:t>
            </a:r>
          </a:p>
          <a:p>
            <a:pPr algn="just"/>
            <a:r>
              <a:rPr lang="pl-PL" dirty="0"/>
              <a:t>Nie musi się wiązać z naruszeniem norm prawa karnego, a tym bardziej z popełnieniem przestępstwa (np. brak winy) – chodzi tu o sprzeczność z porządkiem prawnym.</a:t>
            </a:r>
          </a:p>
        </p:txBody>
      </p:sp>
    </p:spTree>
    <p:extLst>
      <p:ext uri="{BB962C8B-B14F-4D97-AF65-F5344CB8AC3E}">
        <p14:creationId xmlns:p14="http://schemas.microsoft.com/office/powerpoint/2010/main" val="2759454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8B55F4-4340-10C3-2A7C-19448F9C557D}"/>
              </a:ext>
            </a:extLst>
          </p:cNvPr>
          <p:cNvSpPr>
            <a:spLocks noGrp="1"/>
          </p:cNvSpPr>
          <p:nvPr>
            <p:ph type="title"/>
          </p:nvPr>
        </p:nvSpPr>
        <p:spPr/>
        <p:txBody>
          <a:bodyPr/>
          <a:lstStyle/>
          <a:p>
            <a:pPr algn="ctr"/>
            <a:r>
              <a:rPr lang="pl-PL" dirty="0"/>
              <a:t>Konieczność obrony</a:t>
            </a:r>
          </a:p>
        </p:txBody>
      </p:sp>
      <p:sp>
        <p:nvSpPr>
          <p:cNvPr id="3" name="Symbol zastępczy zawartości 2">
            <a:extLst>
              <a:ext uri="{FF2B5EF4-FFF2-40B4-BE49-F238E27FC236}">
                <a16:creationId xmlns:a16="http://schemas.microsoft.com/office/drawing/2014/main" id="{970AD353-747A-7CBC-EBB7-BB700340E5A0}"/>
              </a:ext>
            </a:extLst>
          </p:cNvPr>
          <p:cNvSpPr>
            <a:spLocks noGrp="1"/>
          </p:cNvSpPr>
          <p:nvPr>
            <p:ph idx="1"/>
          </p:nvPr>
        </p:nvSpPr>
        <p:spPr>
          <a:xfrm>
            <a:off x="1141413" y="1947365"/>
            <a:ext cx="9905999" cy="4608513"/>
          </a:xfrm>
        </p:spPr>
        <p:txBody>
          <a:bodyPr>
            <a:normAutofit/>
          </a:bodyPr>
          <a:lstStyle/>
          <a:p>
            <a:pPr algn="just"/>
            <a:r>
              <a:rPr lang="pl-PL" dirty="0"/>
              <a:t>Samoistny charakter obrony koniecznej – osoba napadnięta ma prawo do odpierania zamachu wszelkimi środkami koniecznymi dla zmuszenia napastnika do jego zaprzestania,</a:t>
            </a:r>
          </a:p>
          <a:p>
            <a:pPr algn="just"/>
            <a:r>
              <a:rPr lang="pl-PL" dirty="0"/>
              <a:t>Względnie subsydiarny charakter – ogranicza – w przypadku gdyby miały zostać poświęcone dobra najcenniejsze – prawo do odpierania zamachu kosztem napastnika tylko do tych sytuacji, w których nie było innego racjonalnego sposobu uniknięcia zamachu (Konwencja o ochronie praw człowieka i podstawowych wolności w art. 2 ust. 2 lit. a wprowadza warunek absolutnej subsydiarności umyślnego poświęcenia życia napastnika w obronie koniecznej jakiejkolwiek osoby przed bezprawną przemocą).  </a:t>
            </a:r>
          </a:p>
        </p:txBody>
      </p:sp>
    </p:spTree>
    <p:extLst>
      <p:ext uri="{BB962C8B-B14F-4D97-AF65-F5344CB8AC3E}">
        <p14:creationId xmlns:p14="http://schemas.microsoft.com/office/powerpoint/2010/main" val="13402318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wód">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Obwód</Template>
  <TotalTime>284</TotalTime>
  <Words>1103</Words>
  <Application>Microsoft Macintosh PowerPoint</Application>
  <PresentationFormat>Panoramiczny</PresentationFormat>
  <Paragraphs>81</Paragraphs>
  <Slides>20</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20</vt:i4>
      </vt:variant>
    </vt:vector>
  </HeadingPairs>
  <TitlesOfParts>
    <vt:vector size="23" baseType="lpstr">
      <vt:lpstr>Arial</vt:lpstr>
      <vt:lpstr>Tw Cen MT</vt:lpstr>
      <vt:lpstr>Obwód</vt:lpstr>
      <vt:lpstr>Bezprawność i okoliczności ją wyłączające</vt:lpstr>
      <vt:lpstr>Pojęcie bezprawności </vt:lpstr>
      <vt:lpstr>Okoliczności wyłączające bezprawność (kontratypy)</vt:lpstr>
      <vt:lpstr>Katalog kontratypów</vt:lpstr>
      <vt:lpstr>Obrona konieczna</vt:lpstr>
      <vt:lpstr>Rzeczywistość zamachu</vt:lpstr>
      <vt:lpstr>Bezpośredniość zamachu</vt:lpstr>
      <vt:lpstr>bezprawność zamachu</vt:lpstr>
      <vt:lpstr>Konieczność obrony</vt:lpstr>
      <vt:lpstr>Interwencyjna obrona konieczna</vt:lpstr>
      <vt:lpstr>Przekroczenie granic obrony koniecznej</vt:lpstr>
      <vt:lpstr>Przekroczenie granic obrony koniecznej</vt:lpstr>
      <vt:lpstr>Konsekwencje przekroczenia granic obrony koniecznej</vt:lpstr>
      <vt:lpstr>Stan wyższej konieczności</vt:lpstr>
      <vt:lpstr>Zasady poświęcania kolidującego dobra</vt:lpstr>
      <vt:lpstr>Prezentacja programu PowerPoint</vt:lpstr>
      <vt:lpstr>Dozwolone ryzyko nowatorskie</vt:lpstr>
      <vt:lpstr>Zgoda uczestnika na eksperyment</vt:lpstr>
      <vt:lpstr>Kontratypy z części szczególnej k.k. (przykładowe)</vt:lpstr>
      <vt:lpstr>kontratypy pozaustawowe wyodrębniane przez niektórych autorów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Bezprawność i okoliczności ją wyłączające</dc:title>
  <dc:creator>Dominika Kiełbas</dc:creator>
  <cp:lastModifiedBy>Dominika Kiełbas</cp:lastModifiedBy>
  <cp:revision>4</cp:revision>
  <dcterms:created xsi:type="dcterms:W3CDTF">2022-11-26T10:42:22Z</dcterms:created>
  <dcterms:modified xsi:type="dcterms:W3CDTF">2023-03-24T19:58:42Z</dcterms:modified>
</cp:coreProperties>
</file>