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a Kiełbas" initials="DK" lastIdx="1" clrIdx="0">
    <p:extLst>
      <p:ext uri="{19B8F6BF-5375-455C-9EA6-DF929625EA0E}">
        <p15:presenceInfo xmlns:p15="http://schemas.microsoft.com/office/powerpoint/2012/main" userId="1e3ecf42f120a5b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30"/>
  </p:normalViewPr>
  <p:slideViewPr>
    <p:cSldViewPr snapToGrid="0">
      <p:cViewPr varScale="1">
        <p:scale>
          <a:sx n="48" d="100"/>
          <a:sy n="48" d="100"/>
        </p:scale>
        <p:origin x="216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780DF-7B90-6A48-8243-CDCF9B58FA11}" type="datetimeFigureOut">
              <a:rPr lang="pl-PL" smtClean="0"/>
              <a:t>05.11.2023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4060C-93A3-7741-94FB-18AB3F21F3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763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70C42-A795-A889-3B84-A88E29EABF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karne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485C728-33F9-2F51-B364-19AE690E9C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Obowiązywanie ustawy karnej w miejscu i czasie</a:t>
            </a:r>
          </a:p>
        </p:txBody>
      </p:sp>
    </p:spTree>
    <p:extLst>
      <p:ext uri="{BB962C8B-B14F-4D97-AF65-F5344CB8AC3E}">
        <p14:creationId xmlns:p14="http://schemas.microsoft.com/office/powerpoint/2010/main" val="114781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C422E4-2744-9B5C-354E-8043A6187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/>
              <a:t>Obowiązywanie polskiej ustawy karnej w przypadku przestępstw popełnionych za granicą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4FC50A-70D6-43C9-CB4B-BDAB13714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Rozdział XIII k.k. 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zasada narodowości podmiotowej (art. 109 k.k.),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zasada narodowości przedmiotowej ograniczona (art. 110 § 1 k.k.),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zasada odpowiedzialności zastępczej (art. 110 § 2 k.k.),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zasada narodowości przedmiotowej nieograniczona (art. 112 k.k.),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zasada represji wszechświatowej (art. 113 k.k.)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632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AB5FFC-58F0-F15C-2096-012621B8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narodowości podmiotowej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E2A863-838F-44DB-801F-80DB08D64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Art. 109 k.k. przewiduje stosowanie polskiej ustawy polskiej do obywatela polskiego, który popełnił przestępstwo za granicą, pod warunkiem, że czyn ten stanowi przestępstwo również według ustawy obowiązującej w miejscu jego popełnienia.</a:t>
            </a:r>
          </a:p>
        </p:txBody>
      </p:sp>
    </p:spTree>
    <p:extLst>
      <p:ext uri="{BB962C8B-B14F-4D97-AF65-F5344CB8AC3E}">
        <p14:creationId xmlns:p14="http://schemas.microsoft.com/office/powerpoint/2010/main" val="1333894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677E45-B56E-3581-C3FB-CE009665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Zasada narodowości przedmiotowej ograniczona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7C3A88-B080-4128-4481-872520CD8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Art. 110 § 1 k.k. przewiduje stosowanie ustawy polskiej do cudzoziemca, który popełnił określonego rodzaju przestępstwo za granicą, pod warunkiem uznania tego czynu za przestępstwo również przez ustawę obowiązującą w miejscu jego popełnienia.</a:t>
            </a:r>
          </a:p>
        </p:txBody>
      </p:sp>
    </p:spTree>
    <p:extLst>
      <p:ext uri="{BB962C8B-B14F-4D97-AF65-F5344CB8AC3E}">
        <p14:creationId xmlns:p14="http://schemas.microsoft.com/office/powerpoint/2010/main" val="1959372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95C918-B3B3-25B6-B2A2-9BB6F804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odpowiedzialności zastępczej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E3634A-BE73-5138-C367-9ADAFA12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Art. 110 § 2 k.k. przewiduje stosowanie polskiej ustawy do cudzoziemca, który popełnił za granicą przestępstwo będące również w polskiej ustawie czynem zabronionym karą przekraczającą 2 lata pozbawienia wolności, o ile cudzoziemca przebywającego na terenie Polski nie postanowiono wydać.</a:t>
            </a:r>
          </a:p>
        </p:txBody>
      </p:sp>
    </p:spTree>
    <p:extLst>
      <p:ext uri="{BB962C8B-B14F-4D97-AF65-F5344CB8AC3E}">
        <p14:creationId xmlns:p14="http://schemas.microsoft.com/office/powerpoint/2010/main" val="3231153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1D9621-BA48-B85E-3591-79EAB399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Zasada narodowości przedmiotowej ograniczona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00F5BC-0E3D-C55E-5074-5115C7A7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Art. 112 k.k. przewiduje stosowanie ustawy polskiej do obywatela polskiego oraz cudzoziemca w przypadku popełnienia określonego rodzaju przestępstwa za granicą, niezależnie od przepisów obowiązujących w miejscu jego popełnienia.</a:t>
            </a:r>
          </a:p>
        </p:txBody>
      </p:sp>
    </p:spTree>
    <p:extLst>
      <p:ext uri="{BB962C8B-B14F-4D97-AF65-F5344CB8AC3E}">
        <p14:creationId xmlns:p14="http://schemas.microsoft.com/office/powerpoint/2010/main" val="3422270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9D912C-04B2-56C4-F154-C451C68E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Zasada represji wszechświatowej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0176CE-58D8-96F5-BC4E-16A4E2D0A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Art. 113 k.k. przewiduje stosowanie ustawy polskiej do obywatela polskiego oraz cudzoziemca w razie popełnienia przestępstwa, do którego ścigania Polska zobowiązana jest na mocy umowy międzynarodowej.</a:t>
            </a:r>
          </a:p>
        </p:txBody>
      </p:sp>
    </p:spTree>
    <p:extLst>
      <p:ext uri="{BB962C8B-B14F-4D97-AF65-F5344CB8AC3E}">
        <p14:creationId xmlns:p14="http://schemas.microsoft.com/office/powerpoint/2010/main" val="3883081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513A10-9A48-4428-419E-F3A70EB9C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75A234-36AB-20BE-B4B8-4B01CA889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Obywatel polski będzie odpowiadał na podstawie polskiej ustawy, ale pod warunkiem przestępności czynu również na mocy ustawy obowiązującej w miejscu popełnienia.</a:t>
            </a:r>
          </a:p>
        </p:txBody>
      </p:sp>
    </p:spTree>
    <p:extLst>
      <p:ext uri="{BB962C8B-B14F-4D97-AF65-F5344CB8AC3E}">
        <p14:creationId xmlns:p14="http://schemas.microsoft.com/office/powerpoint/2010/main" val="3877349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762728-FF15-F188-34F6-852088906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74B768-D3D5-398A-8DFD-AAD79A4E2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400" dirty="0"/>
              <a:t>Ustawa z 6.06.1997 r. – Kodeks karny,</a:t>
            </a:r>
          </a:p>
          <a:p>
            <a:r>
              <a:rPr lang="pl-PL" sz="1400" dirty="0"/>
              <a:t>ustawa z 12.10.1990 r. o ochronie granicy państwowej,</a:t>
            </a:r>
          </a:p>
          <a:p>
            <a:r>
              <a:rPr lang="pl-PL" sz="1400" dirty="0"/>
              <a:t>ustawa z 18.09.2001 – Kodeks morski,</a:t>
            </a:r>
          </a:p>
          <a:p>
            <a:r>
              <a:rPr lang="pl-PL" sz="1400" dirty="0"/>
              <a:t>ustawa z dnia 3 lipca 2002 r. </a:t>
            </a:r>
            <a:r>
              <a:rPr lang="pl-PL" sz="1400"/>
              <a:t>– Prawo lotnicze,</a:t>
            </a:r>
            <a:endParaRPr lang="pl-PL" sz="1400" dirty="0"/>
          </a:p>
          <a:p>
            <a:r>
              <a:rPr lang="pl-PL" sz="1400" dirty="0"/>
              <a:t>J. Warylewski, „Prawo Karne. Część ogólna”, wyd. 7, Warszawa 2017,</a:t>
            </a:r>
          </a:p>
          <a:p>
            <a:r>
              <a:rPr lang="pl-PL" sz="1400" dirty="0"/>
              <a:t>M. Bojarski (red.), „Prawo Karne Materialne. Część ogólna i szczególna”, wyd. 7, Warszawa 2017.</a:t>
            </a:r>
          </a:p>
          <a:p>
            <a:endParaRPr lang="pl-PL" sz="1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6203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081CF7-2B93-1F0B-8656-0EA77D888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Obowiązywanie ustawy karnej w czasie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65D9F8-38E2-B929-6345-11796BC81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Przedział czasowy wyznaczony poprzez dwa punkty – wejście ustawy w życie i jej uchylenie (derogacja).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warunkiem wejścia ustawy w życie jest jej opublikowanie,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sama ustawa albo ustawa odrębna może określić inny moment wejścia ustawy w życie (</a:t>
            </a:r>
            <a:r>
              <a:rPr lang="pl-PL" i="1" dirty="0"/>
              <a:t>vacatio legis</a:t>
            </a:r>
            <a:r>
              <a:rPr lang="pl-PL" dirty="0"/>
              <a:t>),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derogacja zazwyczaj następuje poprzez zamieszczenie przepisu uchylającego w ustawie nowej zastępującą poprzednią,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niekiedy derogacja następuje w samej ustawie – wówczas, gdy jej obowiązywanie zostało określone na dany czas.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  <a:p>
            <a:pPr>
              <a:buFont typeface="Wingdings" pitchFamily="2" charset="2"/>
              <a:buChar char="Ø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178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3290B8-0B29-DAC0-1FDA-D86FAFB70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 popełnienia czynu zabronionego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4A399B-FC58-A989-BBC7-8082EAD16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Ma znaczenie dla ustalenia:</a:t>
            </a:r>
          </a:p>
          <a:p>
            <a:r>
              <a:rPr lang="pl-PL" dirty="0"/>
              <a:t>przepisów obowiązujących w czasie czynu,</a:t>
            </a:r>
          </a:p>
          <a:p>
            <a:r>
              <a:rPr lang="pl-PL" dirty="0"/>
              <a:t>wieku sprawcy,</a:t>
            </a:r>
          </a:p>
          <a:p>
            <a:r>
              <a:rPr lang="pl-PL" dirty="0"/>
              <a:t>poczytalności,</a:t>
            </a:r>
          </a:p>
          <a:p>
            <a:r>
              <a:rPr lang="pl-PL" dirty="0"/>
              <a:t>znamion niektórych przestępstw (np. art. 122, 123, 126 k.k.)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69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F8633E8-7308-86A5-8BA3-E2DB7AE81376}"/>
              </a:ext>
            </a:extLst>
          </p:cNvPr>
          <p:cNvSpPr txBox="1"/>
          <p:nvPr/>
        </p:nvSpPr>
        <p:spPr>
          <a:xfrm>
            <a:off x="954157" y="940904"/>
            <a:ext cx="98198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Art. 6 § 1 k.k.</a:t>
            </a:r>
          </a:p>
          <a:p>
            <a:endParaRPr lang="pl-PL" dirty="0"/>
          </a:p>
          <a:p>
            <a:pPr algn="just"/>
            <a:r>
              <a:rPr lang="pl-PL" i="1" dirty="0"/>
              <a:t>„Czyn zabroniony uważa się za popełniony w czasie, w którym sprawca </a:t>
            </a:r>
            <a:r>
              <a:rPr lang="pl-PL" b="1" i="1" dirty="0"/>
              <a:t>działał </a:t>
            </a:r>
            <a:r>
              <a:rPr lang="pl-PL" i="1" dirty="0"/>
              <a:t>lub</a:t>
            </a:r>
            <a:r>
              <a:rPr lang="pl-PL" b="1" i="1" dirty="0"/>
              <a:t> zaniechał działania, do którego był obowiązany</a:t>
            </a:r>
            <a:r>
              <a:rPr lang="pl-PL" i="1" dirty="0"/>
              <a:t>.”</a:t>
            </a:r>
          </a:p>
          <a:p>
            <a:pPr algn="just"/>
            <a:endParaRPr lang="pl-PL" i="1" dirty="0"/>
          </a:p>
          <a:p>
            <a:pPr algn="just"/>
            <a:r>
              <a:rPr lang="pl-PL" u="sng" dirty="0"/>
              <a:t>Czas zachowania sprawcy, które zrealizowało znamiona czynu zabronionego.*</a:t>
            </a:r>
          </a:p>
          <a:p>
            <a:pPr algn="just"/>
            <a:endParaRPr lang="pl-PL" u="sng" dirty="0"/>
          </a:p>
          <a:p>
            <a:pPr algn="just"/>
            <a:r>
              <a:rPr lang="pl-PL" dirty="0"/>
              <a:t>Co to oznacza?</a:t>
            </a:r>
          </a:p>
          <a:p>
            <a:pPr algn="just"/>
            <a:endParaRPr lang="pl-PL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pl-PL" dirty="0"/>
              <a:t>tzw. przestępstwa jednokrotne – czas „jednorazowego” zachowania realizującego znamiona czynu,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pl-PL" dirty="0"/>
              <a:t>przestępstwa trwałe (np. art. 189 k.k.)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pl-PL" dirty="0"/>
              <a:t>czyn ciągły (art. 12 k.k.)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pl-PL" dirty="0"/>
              <a:t>przestępstwa wieloczynowe (np. art. 209 k.k.)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pl-PL" dirty="0"/>
              <a:t>przestępstwa z zaniechania (art. 2 k.k., np. art. 162 k.k.)  – ostatni moment, kiedy sprawca mógł uczynić zadość ciążącemu na nim obowiązkowi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*Jest to zawsze jeden czas, jednak nie oznacza to, że można go określić jedną konkretną datą. Niekiedy będziemy mieli do czynienia z przedziałem czasowym.</a:t>
            </a:r>
          </a:p>
        </p:txBody>
      </p:sp>
      <p:sp>
        <p:nvSpPr>
          <p:cNvPr id="3" name="Nawias klamrowy zamykający 2">
            <a:extLst>
              <a:ext uri="{FF2B5EF4-FFF2-40B4-BE49-F238E27FC236}">
                <a16:creationId xmlns:a16="http://schemas.microsoft.com/office/drawing/2014/main" id="{8DBAFC25-C8C0-1092-3B43-26332E6352AF}"/>
              </a:ext>
            </a:extLst>
          </p:cNvPr>
          <p:cNvSpPr/>
          <p:nvPr/>
        </p:nvSpPr>
        <p:spPr>
          <a:xfrm>
            <a:off x="6493565" y="3882887"/>
            <a:ext cx="363771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6650499-F010-8508-D15E-EBDCC18F1C48}"/>
              </a:ext>
            </a:extLst>
          </p:cNvPr>
          <p:cNvSpPr txBox="1"/>
          <p:nvPr/>
        </p:nvSpPr>
        <p:spPr>
          <a:xfrm>
            <a:off x="7129670" y="3896139"/>
            <a:ext cx="47707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/>
              <a:t>Czas obejmujący całość czynu – od chwili zrealizowania znamion przez cały czas, w którym utrzymywany jest stan bezprawności kryminalnej</a:t>
            </a:r>
          </a:p>
        </p:txBody>
      </p:sp>
    </p:spTree>
    <p:extLst>
      <p:ext uri="{BB962C8B-B14F-4D97-AF65-F5344CB8AC3E}">
        <p14:creationId xmlns:p14="http://schemas.microsoft.com/office/powerpoint/2010/main" val="274986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D1366E-4BBA-719D-AA11-9D360F3B5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Kolizja ustaw w czasie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464AC-01FC-85D9-557B-5951BCD3F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25148"/>
            <a:ext cx="8825659" cy="381662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Zachodzi wówczas, gdy w czasie popełnienia czynu obowiązuje ustawa stara, natomiast w momencie orzekania (we wszystkich stadiach postępowania) ustawa nowa. Należy brać również pod uwagę ewentualne ustawy pośrednie. Drugą z ww. granic wyznacza wyłącznie orzeczenie prawomocne.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Zmiana ustawy </a:t>
            </a:r>
            <a:r>
              <a:rPr lang="pl-PL" dirty="0"/>
              <a:t>może polegać na:</a:t>
            </a:r>
          </a:p>
          <a:p>
            <a:pPr algn="just"/>
            <a:r>
              <a:rPr lang="pl-PL" dirty="0"/>
              <a:t>wprowadzeniu do zespołu norm nowej normy,</a:t>
            </a:r>
          </a:p>
          <a:p>
            <a:pPr algn="just"/>
            <a:r>
              <a:rPr lang="pl-PL" dirty="0"/>
              <a:t>usunięciu z zespołu norm normy dotychczas uzupełniającej,</a:t>
            </a:r>
          </a:p>
          <a:p>
            <a:pPr algn="just"/>
            <a:r>
              <a:rPr lang="pl-PL" dirty="0"/>
              <a:t>modyfikacji treści normy.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Kolizja ustaw nie zachodzi, gdy czyn nie był zabroniony w chwili popełnienia, a następnie został spenalizowany (</a:t>
            </a:r>
            <a:r>
              <a:rPr lang="pl-PL" i="1" dirty="0"/>
              <a:t>lex </a:t>
            </a:r>
            <a:r>
              <a:rPr lang="pl-PL" i="1" dirty="0" err="1"/>
              <a:t>poenalis</a:t>
            </a:r>
            <a:r>
              <a:rPr lang="pl-PL" i="1" dirty="0"/>
              <a:t> retro non </a:t>
            </a:r>
            <a:r>
              <a:rPr lang="pl-PL" i="1" dirty="0" err="1"/>
              <a:t>agit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335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9D08F8-2252-94F2-3A5A-1741611F4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Reguły operacyjne z art. 4 k.k.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57D4E3-791B-3766-C87C-89EFFEC87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reguła – stosowanie ustawy nowej,</a:t>
            </a:r>
          </a:p>
          <a:p>
            <a:r>
              <a:rPr lang="pl-PL" dirty="0"/>
              <a:t>wyjątek – stosowanie ustawy starej, ale względniejszej dla sprawcy,</a:t>
            </a:r>
          </a:p>
          <a:p>
            <a:r>
              <a:rPr lang="pl-PL" dirty="0"/>
              <a:t>względniejsza – poprawiająca sytuację prawną sprawcy,</a:t>
            </a:r>
          </a:p>
          <a:p>
            <a:r>
              <a:rPr lang="pl-PL" dirty="0"/>
              <a:t>przy rozstrzyganiu, która ustawa jest względniejsza uwzględniać należy </a:t>
            </a:r>
            <a:r>
              <a:rPr lang="pl-PL" b="1" dirty="0"/>
              <a:t>całość przepisów </a:t>
            </a:r>
            <a:r>
              <a:rPr lang="pl-PL" dirty="0"/>
              <a:t>wszystkich branych pod uwagę ustaw – cały stan prawny dotyczący </a:t>
            </a:r>
            <a:r>
              <a:rPr lang="pl-PL" b="1" dirty="0"/>
              <a:t>konkretnego przestępstwa i jego sprawcy</a:t>
            </a:r>
            <a:r>
              <a:rPr lang="pl-PL" dirty="0"/>
              <a:t>,</a:t>
            </a:r>
          </a:p>
          <a:p>
            <a:r>
              <a:rPr lang="pl-PL" dirty="0"/>
              <a:t>zakaz eklektyzmu (stosowania częściowo ustawy starej, częściowo nowej),</a:t>
            </a:r>
          </a:p>
          <a:p>
            <a:r>
              <a:rPr lang="pl-PL" dirty="0"/>
              <a:t>nie stanowi naruszenia ww. zasady stosowanie różnych stanów prawnych do różnych czynów rozpoznawanych w jednym postępowaniu.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1226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A07A9E-010B-385C-E04F-B5B7B648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86920"/>
            <a:ext cx="8761413" cy="706964"/>
          </a:xfrm>
        </p:spPr>
        <p:txBody>
          <a:bodyPr/>
          <a:lstStyle/>
          <a:p>
            <a:pPr algn="ctr"/>
            <a:r>
              <a:rPr lang="pl-PL" dirty="0"/>
              <a:t>Miejsce popełnienia czynu zabronionego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F422EA-CB5D-FBE3-B2FF-228FB32BD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6 § 2 k.k. </a:t>
            </a:r>
          </a:p>
          <a:p>
            <a:pPr marL="0" indent="0">
              <a:buNone/>
            </a:pPr>
            <a:r>
              <a:rPr lang="pl-PL" i="1" dirty="0"/>
              <a:t>„Czyn zabroniony uważa się za popełniony </a:t>
            </a:r>
            <a:r>
              <a:rPr lang="pl-PL" b="1" i="1" dirty="0"/>
              <a:t>w miejscu, w którym sprawca działał </a:t>
            </a:r>
            <a:r>
              <a:rPr lang="pl-PL" i="1" dirty="0"/>
              <a:t>lub </a:t>
            </a:r>
            <a:r>
              <a:rPr lang="pl-PL" b="1" i="1" dirty="0"/>
              <a:t>zaniechał działania</a:t>
            </a:r>
            <a:r>
              <a:rPr lang="pl-PL" i="1" dirty="0"/>
              <a:t>, do którego był obowiązany, albo gdzie </a:t>
            </a:r>
            <a:r>
              <a:rPr lang="pl-PL" b="1" i="1" dirty="0"/>
              <a:t>skutek stanowiący znamię czynu zabronionego nastąpił </a:t>
            </a:r>
            <a:r>
              <a:rPr lang="pl-PL" i="1" dirty="0"/>
              <a:t>lub </a:t>
            </a:r>
            <a:r>
              <a:rPr lang="pl-PL" b="1" i="1" dirty="0"/>
              <a:t>według zamiaru sprawcy miał nastąpić</a:t>
            </a:r>
            <a:r>
              <a:rPr lang="pl-PL" i="1" dirty="0"/>
              <a:t>.”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trzałka w dół 3">
            <a:extLst>
              <a:ext uri="{FF2B5EF4-FFF2-40B4-BE49-F238E27FC236}">
                <a16:creationId xmlns:a16="http://schemas.microsoft.com/office/drawing/2014/main" id="{7AE250EA-F4FB-1686-2463-D7488088B3F0}"/>
              </a:ext>
            </a:extLst>
          </p:cNvPr>
          <p:cNvSpPr/>
          <p:nvPr/>
        </p:nvSpPr>
        <p:spPr>
          <a:xfrm flipH="1">
            <a:off x="4837045" y="4333461"/>
            <a:ext cx="450574" cy="6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0C53919-FB74-AE3C-6632-2AADAD7B8CF9}"/>
              </a:ext>
            </a:extLst>
          </p:cNvPr>
          <p:cNvSpPr txBox="1"/>
          <p:nvPr/>
        </p:nvSpPr>
        <p:spPr>
          <a:xfrm>
            <a:off x="3538330" y="5274365"/>
            <a:ext cx="3458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zasada </a:t>
            </a:r>
            <a:r>
              <a:rPr lang="pl-PL" dirty="0" err="1"/>
              <a:t>wielomiejscowości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187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EB8C6B-8C29-964D-5CFA-6B8D2EA0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Obowiązywanie polskiej ustawy karnej w przypadku przestępstw popełnionych na terytorium Polski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EFE24C-89C7-6D1A-2BF4-2065B7ED0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70922"/>
            <a:ext cx="9882092" cy="344887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art. 5 k.k. </a:t>
            </a:r>
          </a:p>
          <a:p>
            <a:pPr marL="0" indent="0" algn="just">
              <a:buNone/>
            </a:pPr>
            <a:r>
              <a:rPr lang="pl-PL" i="1" dirty="0"/>
              <a:t>„Ustawę karną polską stosuje się do sprawcy, </a:t>
            </a:r>
            <a:r>
              <a:rPr lang="pl-PL" b="1" i="1" dirty="0"/>
              <a:t>który popełnił czyn zabroniony na terytorium Rzeczypospolitej Polskiej</a:t>
            </a:r>
            <a:r>
              <a:rPr lang="pl-PL" i="1" dirty="0"/>
              <a:t>, jak również na </a:t>
            </a:r>
            <a:r>
              <a:rPr lang="pl-PL" b="1" i="1" dirty="0"/>
              <a:t>polskim statku wodnym lub powietrznym</a:t>
            </a:r>
            <a:r>
              <a:rPr lang="pl-PL" i="1" dirty="0"/>
              <a:t>, chyba że umowa międzynarodowa, której Rzeczpospolita Polska jest stroną, stanowi inaczej.”</a:t>
            </a:r>
          </a:p>
          <a:p>
            <a:pPr algn="just">
              <a:buFont typeface="Wingdings" pitchFamily="2" charset="2"/>
              <a:buChar char="Ø"/>
            </a:pPr>
            <a:endParaRPr lang="pl-PL" b="1" dirty="0"/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Terytorium Polski </a:t>
            </a:r>
            <a:r>
              <a:rPr lang="pl-PL" dirty="0"/>
              <a:t>– obszar wyznaczony granicami państwa, czyli powierzchniami pionowymi przechodzącymi przez linię graniczną, oddzielającymi terytorium państwa polskiego od terytoriów innych państw oraz od morza pełnego. Również wody wewnętrzne i pas morskich wód terytorialnych (o szerokości 12 mil morskich) oraz przestrzeń powietrzną nad tym obszarem (ok. 90 km wzwyż), a także wnętrze ziemi pod nim. (ustawa z 12.10.1990 r. o ochronie granicy państwowej)</a:t>
            </a:r>
          </a:p>
        </p:txBody>
      </p:sp>
      <p:sp>
        <p:nvSpPr>
          <p:cNvPr id="4" name="Prążkowana strzałka w prawo 3">
            <a:extLst>
              <a:ext uri="{FF2B5EF4-FFF2-40B4-BE49-F238E27FC236}">
                <a16:creationId xmlns:a16="http://schemas.microsoft.com/office/drawing/2014/main" id="{CA8D2D68-90E8-DBEC-9756-7D8CE94628F0}"/>
              </a:ext>
            </a:extLst>
          </p:cNvPr>
          <p:cNvSpPr/>
          <p:nvPr/>
        </p:nvSpPr>
        <p:spPr>
          <a:xfrm>
            <a:off x="4373218" y="3816626"/>
            <a:ext cx="715617" cy="25179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B7FA91B-4B76-DDA8-0137-2D59D6A6AA39}"/>
              </a:ext>
            </a:extLst>
          </p:cNvPr>
          <p:cNvSpPr txBox="1"/>
          <p:nvPr/>
        </p:nvSpPr>
        <p:spPr>
          <a:xfrm>
            <a:off x="5353878" y="3816626"/>
            <a:ext cx="512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highlight>
                  <a:srgbClr val="FF00FF"/>
                </a:highlight>
              </a:rPr>
              <a:t>Zasada terytorialności i zasada bandery </a:t>
            </a:r>
          </a:p>
        </p:txBody>
      </p:sp>
    </p:spTree>
    <p:extLst>
      <p:ext uri="{BB962C8B-B14F-4D97-AF65-F5344CB8AC3E}">
        <p14:creationId xmlns:p14="http://schemas.microsoft.com/office/powerpoint/2010/main" val="1285693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48EF4F0-CEEE-0EF8-C032-63AA2DA5C07B}"/>
              </a:ext>
            </a:extLst>
          </p:cNvPr>
          <p:cNvSpPr txBox="1"/>
          <p:nvPr/>
        </p:nvSpPr>
        <p:spPr>
          <a:xfrm>
            <a:off x="1219200" y="2136338"/>
            <a:ext cx="95680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l-PL" dirty="0"/>
              <a:t>Statek morski – każde urządzenie przeznaczone lub używane do żeglugi morskiej, jak również stała platforma umieszczona na szelfie kontynentalnym (ustawa z 18.09.2001 – Kodeks morski).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pl-PL" dirty="0"/>
              <a:t>Statek powietrzny – urządzenie zdolne do unoszenia się w atmosferze na skutek oddziaływania powietrza innego niż oddziaływanie powietrza odbitego od podłoża (ustawa z dnia 3 lipca 2002 r. – Prawo lotnicze).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pl-PL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pl-PL" dirty="0"/>
              <a:t>Zasada terytorialności i bandery statuuje stosowanie ustawy polskiej niezależnie od obywatelstwa sprawcy.</a:t>
            </a:r>
          </a:p>
        </p:txBody>
      </p:sp>
    </p:spTree>
    <p:extLst>
      <p:ext uri="{BB962C8B-B14F-4D97-AF65-F5344CB8AC3E}">
        <p14:creationId xmlns:p14="http://schemas.microsoft.com/office/powerpoint/2010/main" val="2651200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Jon (sala konferencyjna)</Template>
  <TotalTime>224</TotalTime>
  <Words>1146</Words>
  <Application>Microsoft Macintosh PowerPoint</Application>
  <PresentationFormat>Panoramiczny</PresentationFormat>
  <Paragraphs>87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Jon (sala konferencyjna)</vt:lpstr>
      <vt:lpstr>Prawo karne</vt:lpstr>
      <vt:lpstr>Obowiązywanie ustawy karnej w czasie </vt:lpstr>
      <vt:lpstr>Czas popełnienia czynu zabronionego</vt:lpstr>
      <vt:lpstr>Prezentacja programu PowerPoint</vt:lpstr>
      <vt:lpstr>Kolizja ustaw w czasie</vt:lpstr>
      <vt:lpstr>Reguły operacyjne z art. 4 k.k.</vt:lpstr>
      <vt:lpstr>Miejsce popełnienia czynu zabronionego</vt:lpstr>
      <vt:lpstr>Obowiązywanie polskiej ustawy karnej w przypadku przestępstw popełnionych na terytorium Polski</vt:lpstr>
      <vt:lpstr>Prezentacja programu PowerPoint</vt:lpstr>
      <vt:lpstr>Obowiązywanie polskiej ustawy karnej w przypadku przestępstw popełnionych za granicą</vt:lpstr>
      <vt:lpstr>Zasada narodowości podmiotowej</vt:lpstr>
      <vt:lpstr>Zasada narodowości przedmiotowej ograniczona </vt:lpstr>
      <vt:lpstr>Zasada odpowiedzialności zastępczej</vt:lpstr>
      <vt:lpstr>Zasada narodowości przedmiotowej ograniczona </vt:lpstr>
      <vt:lpstr>Zasada represji wszechświatowej</vt:lpstr>
      <vt:lpstr>Zasada </vt:lpstr>
      <vt:lpstr>Źródła: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karne</dc:title>
  <dc:creator>Dominika Kiełbas</dc:creator>
  <cp:lastModifiedBy>Dominika Kiełbas</cp:lastModifiedBy>
  <cp:revision>8</cp:revision>
  <dcterms:created xsi:type="dcterms:W3CDTF">2022-10-14T19:28:27Z</dcterms:created>
  <dcterms:modified xsi:type="dcterms:W3CDTF">2023-11-05T11:03:06Z</dcterms:modified>
</cp:coreProperties>
</file>