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0" r:id="rId4"/>
    <p:sldId id="258" r:id="rId5"/>
    <p:sldId id="259" r:id="rId6"/>
    <p:sldId id="260" r:id="rId7"/>
    <p:sldId id="267" r:id="rId8"/>
    <p:sldId id="261" r:id="rId9"/>
    <p:sldId id="268" r:id="rId10"/>
    <p:sldId id="271" r:id="rId11"/>
    <p:sldId id="272" r:id="rId12"/>
    <p:sldId id="273" r:id="rId13"/>
    <p:sldId id="262" r:id="rId14"/>
    <p:sldId id="264" r:id="rId15"/>
    <p:sldId id="263" r:id="rId16"/>
    <p:sldId id="265" r:id="rId17"/>
    <p:sldId id="266" r:id="rId18"/>
    <p:sldId id="274" r:id="rId19"/>
    <p:sldId id="275" r:id="rId20"/>
    <p:sldId id="278" r:id="rId21"/>
    <p:sldId id="277" r:id="rId22"/>
    <p:sldId id="276" r:id="rId23"/>
    <p:sldId id="279" r:id="rId24"/>
    <p:sldId id="296" r:id="rId25"/>
    <p:sldId id="282" r:id="rId26"/>
    <p:sldId id="283" r:id="rId27"/>
    <p:sldId id="284" r:id="rId28"/>
    <p:sldId id="285" r:id="rId29"/>
    <p:sldId id="286" r:id="rId30"/>
    <p:sldId id="294" r:id="rId31"/>
    <p:sldId id="295" r:id="rId32"/>
    <p:sldId id="287" r:id="rId33"/>
    <p:sldId id="288" r:id="rId34"/>
    <p:sldId id="289" r:id="rId35"/>
    <p:sldId id="290" r:id="rId36"/>
    <p:sldId id="291" r:id="rId37"/>
    <p:sldId id="292" r:id="rId38"/>
    <p:sldId id="293" r:id="rId39"/>
    <p:sldId id="281" r:id="rId40"/>
    <p:sldId id="297" r:id="rId41"/>
    <p:sldId id="298" r:id="rId42"/>
    <p:sldId id="299" r:id="rId43"/>
    <p:sldId id="300" r:id="rId44"/>
    <p:sldId id="301" r:id="rId45"/>
    <p:sldId id="302" r:id="rId46"/>
    <p:sldId id="303" r:id="rId47"/>
    <p:sldId id="304" r:id="rId48"/>
    <p:sldId id="306" r:id="rId49"/>
    <p:sldId id="305"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513"/>
    <p:restoredTop sz="95238"/>
  </p:normalViewPr>
  <p:slideViewPr>
    <p:cSldViewPr snapToGrid="0">
      <p:cViewPr varScale="1">
        <p:scale>
          <a:sx n="56" d="100"/>
          <a:sy n="56" d="100"/>
        </p:scale>
        <p:origin x="192" y="10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pl-PL"/>
              <a:t>Kliknij, aby edytować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509A250-FF31-4206-8172-F9D3106AACB1}" type="datetimeFigureOut">
              <a:rPr lang="en-US" dirty="0"/>
              <a:t>12/15/23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pl-PL"/>
              <a:t>Kliknij, aby edytować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12/15/23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pl-PL"/>
              <a:t>Kliknij, aby edytować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pl-PL"/>
              <a:t>Kliknij, aby edytować style wzorca tekstu</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12/15/23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12/15/23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a:t>Kliknij, aby edytować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12/15/23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a:t>Kliknij, aby edytować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12/15/23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796027F-7875-4030-9381-8BD8C4F21935}" type="datetimeFigureOut">
              <a:rPr lang="en-US" dirty="0"/>
              <a:t>12/15/23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12/15/23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12/15/23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12/15/23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7" name="Date Placeholder 4"/>
          <p:cNvSpPr>
            <a:spLocks noGrp="1"/>
          </p:cNvSpPr>
          <p:nvPr>
            <p:ph type="dt" sz="half" idx="10"/>
          </p:nvPr>
        </p:nvSpPr>
        <p:spPr/>
        <p:txBody>
          <a:bodyPr/>
          <a:lstStyle/>
          <a:p>
            <a:fld id="{4509A250-FF31-4206-8172-F9D3106AACB1}" type="datetimeFigureOut">
              <a:rPr lang="en-US" dirty="0"/>
              <a:t>12/15/23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pl-PL"/>
              <a:t>Kliknij, aby edytować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509A250-FF31-4206-8172-F9D3106AACB1}" type="datetimeFigureOut">
              <a:rPr lang="en-US" dirty="0"/>
              <a:t>12/15/23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pl-PL"/>
              <a:t>Kliknij, aby edytować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12/15/23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sip.lex.pl/#/document/520150542?cm=DOCUMEN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612458-9842-7493-5873-4916E05B64A8}"/>
              </a:ext>
            </a:extLst>
          </p:cNvPr>
          <p:cNvSpPr>
            <a:spLocks noGrp="1"/>
          </p:cNvSpPr>
          <p:nvPr>
            <p:ph type="ctrTitle"/>
          </p:nvPr>
        </p:nvSpPr>
        <p:spPr/>
        <p:txBody>
          <a:bodyPr/>
          <a:lstStyle/>
          <a:p>
            <a:r>
              <a:rPr lang="pl-PL" dirty="0"/>
              <a:t>Prawo karne</a:t>
            </a:r>
          </a:p>
        </p:txBody>
      </p:sp>
      <p:sp>
        <p:nvSpPr>
          <p:cNvPr id="3" name="Podtytuł 2">
            <a:extLst>
              <a:ext uri="{FF2B5EF4-FFF2-40B4-BE49-F238E27FC236}">
                <a16:creationId xmlns:a16="http://schemas.microsoft.com/office/drawing/2014/main" id="{1A4A4058-1E28-49CB-FAAD-C7208993FD2D}"/>
              </a:ext>
            </a:extLst>
          </p:cNvPr>
          <p:cNvSpPr>
            <a:spLocks noGrp="1"/>
          </p:cNvSpPr>
          <p:nvPr>
            <p:ph type="subTitle" idx="1"/>
          </p:nvPr>
        </p:nvSpPr>
        <p:spPr/>
        <p:txBody>
          <a:bodyPr/>
          <a:lstStyle/>
          <a:p>
            <a:r>
              <a:rPr lang="pl-PL" dirty="0"/>
              <a:t>Pojęcie przestępstwa i jego dogmatycznej struktura. typizacja przestępstw. Podziały przestępstw</a:t>
            </a:r>
          </a:p>
        </p:txBody>
      </p:sp>
    </p:spTree>
    <p:extLst>
      <p:ext uri="{BB962C8B-B14F-4D97-AF65-F5344CB8AC3E}">
        <p14:creationId xmlns:p14="http://schemas.microsoft.com/office/powerpoint/2010/main" val="1943424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EA457D-AEEE-DC31-AE60-0BDCB9ACB653}"/>
              </a:ext>
            </a:extLst>
          </p:cNvPr>
          <p:cNvSpPr>
            <a:spLocks noGrp="1"/>
          </p:cNvSpPr>
          <p:nvPr>
            <p:ph type="title"/>
          </p:nvPr>
        </p:nvSpPr>
        <p:spPr/>
        <p:txBody>
          <a:bodyPr/>
          <a:lstStyle/>
          <a:p>
            <a:pPr algn="ctr"/>
            <a:r>
              <a:rPr lang="pl-PL" sz="3600" dirty="0"/>
              <a:t>Bezprawność – sprzeczność zachowania z normą sankcjonowaną</a:t>
            </a:r>
          </a:p>
        </p:txBody>
      </p:sp>
      <p:sp>
        <p:nvSpPr>
          <p:cNvPr id="3" name="Symbol zastępczy zawartości 2">
            <a:extLst>
              <a:ext uri="{FF2B5EF4-FFF2-40B4-BE49-F238E27FC236}">
                <a16:creationId xmlns:a16="http://schemas.microsoft.com/office/drawing/2014/main" id="{80C5BD6A-4D20-525E-99EE-C252AA14FC2E}"/>
              </a:ext>
            </a:extLst>
          </p:cNvPr>
          <p:cNvSpPr>
            <a:spLocks noGrp="1"/>
          </p:cNvSpPr>
          <p:nvPr>
            <p:ph idx="1"/>
          </p:nvPr>
        </p:nvSpPr>
        <p:spPr>
          <a:xfrm>
            <a:off x="646112" y="1853248"/>
            <a:ext cx="9861924" cy="4552034"/>
          </a:xfrm>
        </p:spPr>
        <p:txBody>
          <a:bodyPr>
            <a:normAutofit lnSpcReduction="10000"/>
          </a:bodyPr>
          <a:lstStyle/>
          <a:p>
            <a:pPr marL="0" indent="0" algn="just">
              <a:lnSpc>
                <a:spcPct val="150000"/>
              </a:lnSpc>
              <a:buNone/>
            </a:pPr>
            <a:r>
              <a:rPr lang="pl-PL" sz="1800" dirty="0"/>
              <a:t>„Wprowadzenie do porządku prawnego normy postępowania (</a:t>
            </a:r>
            <a:r>
              <a:rPr lang="pl-PL" sz="1800" b="1" dirty="0"/>
              <a:t>norma sankcjonowana</a:t>
            </a:r>
            <a:r>
              <a:rPr lang="pl-PL" sz="1800" dirty="0"/>
              <a:t>) oznacza, że ustawodawca domaga się, aby zaistniał określony stan rzeczy albo żeby nie doszło do zmiany danego stanu rzeczy w określonym kierunku. Wyrażony w normie prawnej nakaz lub zakaz określonego zachowania oznacza negatywną ocenę zachowania sprzecznego z tym nakazem lub zakazem. Zachowanie sprzeczne z normą jest, z punktu widzenia przyjętego przez ustawodawcę systemu wartości, naganne (</a:t>
            </a:r>
            <a:r>
              <a:rPr lang="pl-PL" sz="1800" b="1" dirty="0"/>
              <a:t>wartościująca funkcja normy sankcjonowanej</a:t>
            </a:r>
            <a:r>
              <a:rPr lang="pl-PL" sz="1800" dirty="0"/>
              <a:t>). Norma nie wyraża tylko ujemnej oceny zachowania z nią sprzecznego, ale stanowi także wyraz woli ustawodawcy, aby postępować zgodnie z normą (</a:t>
            </a:r>
            <a:r>
              <a:rPr lang="pl-PL" sz="1800" b="1" dirty="0"/>
              <a:t>polecająca funkcja normy sankcjonowanej</a:t>
            </a:r>
            <a:r>
              <a:rPr lang="pl-PL" sz="1800" dirty="0"/>
              <a:t>). Dla określenia bezprawia zachowania sprzecznego z normą istotne są oba aspekty negatywnego wartościowania (A. Zoll, O normie..., s. 76 i n.).”</a:t>
            </a:r>
          </a:p>
        </p:txBody>
      </p:sp>
    </p:spTree>
    <p:extLst>
      <p:ext uri="{BB962C8B-B14F-4D97-AF65-F5344CB8AC3E}">
        <p14:creationId xmlns:p14="http://schemas.microsoft.com/office/powerpoint/2010/main" val="417668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645BFB7-69D4-E99F-0244-1EA306F23A23}"/>
              </a:ext>
            </a:extLst>
          </p:cNvPr>
          <p:cNvSpPr>
            <a:spLocks noGrp="1"/>
          </p:cNvSpPr>
          <p:nvPr>
            <p:ph idx="1"/>
          </p:nvPr>
        </p:nvSpPr>
        <p:spPr>
          <a:xfrm>
            <a:off x="1103312" y="874644"/>
            <a:ext cx="8946541" cy="5373756"/>
          </a:xfrm>
        </p:spPr>
        <p:txBody>
          <a:bodyPr/>
          <a:lstStyle/>
          <a:p>
            <a:pPr algn="just">
              <a:lnSpc>
                <a:spcPct val="150000"/>
              </a:lnSpc>
            </a:pPr>
            <a:r>
              <a:rPr lang="pl-PL" dirty="0"/>
              <a:t>Norma prawna zakazuje zachowań, które prowadzą do zagrożenia dóbr prawnych w stopniu przekraczającym wynikający z potrzeb życia stopień akceptacji lub tolerancji wobec zachowań ryzykownych.</a:t>
            </a:r>
          </a:p>
          <a:p>
            <a:pPr algn="just">
              <a:lnSpc>
                <a:spcPct val="150000"/>
              </a:lnSpc>
            </a:pPr>
            <a:r>
              <a:rPr lang="pl-PL" dirty="0"/>
              <a:t>Sprzeczny z normą sankcjonowaną będzie tylko taki czyn, który </a:t>
            </a:r>
            <a:r>
              <a:rPr lang="pl-PL" b="1" dirty="0"/>
              <a:t>naraża na niebezpieczeństwo dobro prawne lub je narusza </a:t>
            </a:r>
            <a:r>
              <a:rPr lang="pl-PL" dirty="0"/>
              <a:t>i jednocześnie </a:t>
            </a:r>
            <a:r>
              <a:rPr lang="pl-PL" b="1" dirty="0"/>
              <a:t>narusza wykształconą przez wiedzę i doświadczenie regułę postępowania z tym dobrem prawnym.</a:t>
            </a:r>
          </a:p>
          <a:p>
            <a:pPr algn="just">
              <a:lnSpc>
                <a:spcPct val="150000"/>
              </a:lnSpc>
            </a:pPr>
            <a:r>
              <a:rPr lang="pl-PL" dirty="0"/>
              <a:t>Istnieje możliwość wtórnej – choć jest to dyskusyjne - legalizacji zachowań bezprawnych (kontratypy).</a:t>
            </a:r>
          </a:p>
          <a:p>
            <a:endParaRPr lang="pl-PL" dirty="0"/>
          </a:p>
        </p:txBody>
      </p:sp>
    </p:spTree>
    <p:extLst>
      <p:ext uri="{BB962C8B-B14F-4D97-AF65-F5344CB8AC3E}">
        <p14:creationId xmlns:p14="http://schemas.microsoft.com/office/powerpoint/2010/main" val="3079307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5FF78F4-8673-C5F4-BD86-15079EEDB544}"/>
              </a:ext>
            </a:extLst>
          </p:cNvPr>
          <p:cNvSpPr>
            <a:spLocks noGrp="1"/>
          </p:cNvSpPr>
          <p:nvPr>
            <p:ph type="title"/>
          </p:nvPr>
        </p:nvSpPr>
        <p:spPr/>
        <p:txBody>
          <a:bodyPr/>
          <a:lstStyle/>
          <a:p>
            <a:pPr algn="ctr"/>
            <a:r>
              <a:rPr lang="pl-PL" dirty="0"/>
              <a:t>Czyn zabroniony ustawą karną (karalny)</a:t>
            </a:r>
          </a:p>
        </p:txBody>
      </p:sp>
      <p:sp>
        <p:nvSpPr>
          <p:cNvPr id="3" name="Symbol zastępczy zawartości 2">
            <a:extLst>
              <a:ext uri="{FF2B5EF4-FFF2-40B4-BE49-F238E27FC236}">
                <a16:creationId xmlns:a16="http://schemas.microsoft.com/office/drawing/2014/main" id="{89FCD933-CDA6-3230-1C83-7E3C83A4A76A}"/>
              </a:ext>
            </a:extLst>
          </p:cNvPr>
          <p:cNvSpPr>
            <a:spLocks noGrp="1"/>
          </p:cNvSpPr>
          <p:nvPr>
            <p:ph idx="1"/>
          </p:nvPr>
        </p:nvSpPr>
        <p:spPr/>
        <p:txBody>
          <a:bodyPr/>
          <a:lstStyle/>
          <a:p>
            <a:pPr algn="just">
              <a:lnSpc>
                <a:spcPct val="150000"/>
              </a:lnSpc>
            </a:pPr>
            <a:r>
              <a:rPr lang="pl-PL" dirty="0"/>
              <a:t>Art.. 115 § 1 k.k.</a:t>
            </a:r>
          </a:p>
          <a:p>
            <a:pPr algn="just">
              <a:lnSpc>
                <a:spcPct val="150000"/>
              </a:lnSpc>
            </a:pPr>
            <a:r>
              <a:rPr lang="pl-PL" dirty="0"/>
              <a:t>Czyn jest karalny wtedy, gdy realizuje wszystkie znamiona typu czynu zabronionego przez ustawę pod groźbą kary, jeżeli jest zgodny z ustawowym wzorcem. Wzorzec ten powinien wskazywać wszystkie znamiona, które decydują o treści bezprawia i uzasadniają jego karalność, oraz wszystkie znamiona, które decydują o różnym - pod względem surowości - zagrożeniu karą licznych sposobów naruszeń tej samej normy sankcjonowanej.</a:t>
            </a:r>
          </a:p>
          <a:p>
            <a:endParaRPr lang="pl-PL" dirty="0"/>
          </a:p>
        </p:txBody>
      </p:sp>
    </p:spTree>
    <p:extLst>
      <p:ext uri="{BB962C8B-B14F-4D97-AF65-F5344CB8AC3E}">
        <p14:creationId xmlns:p14="http://schemas.microsoft.com/office/powerpoint/2010/main" val="863220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68B121-89F1-AA63-F85E-C0EB1BD8F07E}"/>
              </a:ext>
            </a:extLst>
          </p:cNvPr>
          <p:cNvSpPr>
            <a:spLocks noGrp="1"/>
          </p:cNvSpPr>
          <p:nvPr>
            <p:ph type="title"/>
          </p:nvPr>
        </p:nvSpPr>
        <p:spPr/>
        <p:txBody>
          <a:bodyPr/>
          <a:lstStyle/>
          <a:p>
            <a:pPr algn="ctr"/>
            <a:r>
              <a:rPr lang="pl-PL" sz="3200" dirty="0"/>
              <a:t>Materialna cecha przestępstwa (społeczna szkodliwość czynu/ karygodność)</a:t>
            </a:r>
          </a:p>
        </p:txBody>
      </p:sp>
      <p:sp>
        <p:nvSpPr>
          <p:cNvPr id="3" name="Symbol zastępczy zawartości 2">
            <a:extLst>
              <a:ext uri="{FF2B5EF4-FFF2-40B4-BE49-F238E27FC236}">
                <a16:creationId xmlns:a16="http://schemas.microsoft.com/office/drawing/2014/main" id="{F9D177C2-BAA1-80FB-032B-6EF4EEF09D49}"/>
              </a:ext>
            </a:extLst>
          </p:cNvPr>
          <p:cNvSpPr>
            <a:spLocks noGrp="1"/>
          </p:cNvSpPr>
          <p:nvPr>
            <p:ph idx="1"/>
          </p:nvPr>
        </p:nvSpPr>
        <p:spPr/>
        <p:txBody>
          <a:bodyPr/>
          <a:lstStyle/>
          <a:p>
            <a:pPr algn="just"/>
            <a:r>
              <a:rPr lang="pl-PL" dirty="0"/>
              <a:t>pojęcie społecznej szkodliwości zastąpiło znane poprzednim ustawom pojęcie społecznego niebezpieczeństwa,</a:t>
            </a:r>
          </a:p>
          <a:p>
            <a:pPr algn="just"/>
            <a:r>
              <a:rPr lang="pl-PL" dirty="0"/>
              <a:t>z art. 1 § 2 k.k. wynika, że określonego rodzaju zachowania, które ustawodawca miałby poddać typizacji (opisać w dyspozycji przepisu karnego za pomocą charakteryzujących je znamion), muszą być z punktu widzenia akceptowanego w społeczeństwie systemu wartości </a:t>
            </a:r>
            <a:r>
              <a:rPr lang="pl-PL" b="1" dirty="0"/>
              <a:t>oceniane ujemnie</a:t>
            </a:r>
            <a:r>
              <a:rPr lang="pl-PL" dirty="0"/>
              <a:t>,</a:t>
            </a:r>
          </a:p>
          <a:p>
            <a:pPr algn="just"/>
            <a:r>
              <a:rPr lang="pl-PL" dirty="0"/>
              <a:t>kategoria jakościowa, ale również ilościowa – podlegająca kwantyfikacji (ustawodawca posługuje się określeniami „znikoma”, „znaczna”, nakazuje uwzględniać stopień społecznej szkodliwości przy wymiarze kary)</a:t>
            </a:r>
          </a:p>
          <a:p>
            <a:endParaRPr lang="pl-PL" dirty="0"/>
          </a:p>
        </p:txBody>
      </p:sp>
    </p:spTree>
    <p:extLst>
      <p:ext uri="{BB962C8B-B14F-4D97-AF65-F5344CB8AC3E}">
        <p14:creationId xmlns:p14="http://schemas.microsoft.com/office/powerpoint/2010/main" val="1988363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B744A6-C8D4-108F-A999-51F09BCA8739}"/>
              </a:ext>
            </a:extLst>
          </p:cNvPr>
          <p:cNvSpPr>
            <a:spLocks noGrp="1"/>
          </p:cNvSpPr>
          <p:nvPr>
            <p:ph type="title"/>
          </p:nvPr>
        </p:nvSpPr>
        <p:spPr/>
        <p:txBody>
          <a:bodyPr/>
          <a:lstStyle/>
          <a:p>
            <a:pPr algn="ctr"/>
            <a:r>
              <a:rPr lang="pl-PL" dirty="0"/>
              <a:t>Jak ocenić stopień społecznej szkodliwości?</a:t>
            </a:r>
          </a:p>
        </p:txBody>
      </p:sp>
      <p:sp>
        <p:nvSpPr>
          <p:cNvPr id="3" name="Symbol zastępczy tekstu 2">
            <a:extLst>
              <a:ext uri="{FF2B5EF4-FFF2-40B4-BE49-F238E27FC236}">
                <a16:creationId xmlns:a16="http://schemas.microsoft.com/office/drawing/2014/main" id="{4CC0AAD9-6E24-BC02-3583-5D0638FF4A1E}"/>
              </a:ext>
            </a:extLst>
          </p:cNvPr>
          <p:cNvSpPr>
            <a:spLocks noGrp="1"/>
          </p:cNvSpPr>
          <p:nvPr>
            <p:ph type="body" sz="half" idx="2"/>
          </p:nvPr>
        </p:nvSpPr>
        <p:spPr/>
        <p:txBody>
          <a:bodyPr/>
          <a:lstStyle/>
          <a:p>
            <a:endParaRPr lang="pl-PL"/>
          </a:p>
        </p:txBody>
      </p:sp>
    </p:spTree>
    <p:extLst>
      <p:ext uri="{BB962C8B-B14F-4D97-AF65-F5344CB8AC3E}">
        <p14:creationId xmlns:p14="http://schemas.microsoft.com/office/powerpoint/2010/main" val="142923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2736F2-95D8-DE51-7155-8FA29103CF67}"/>
              </a:ext>
            </a:extLst>
          </p:cNvPr>
          <p:cNvSpPr>
            <a:spLocks noGrp="1"/>
          </p:cNvSpPr>
          <p:nvPr>
            <p:ph type="title"/>
          </p:nvPr>
        </p:nvSpPr>
        <p:spPr/>
        <p:txBody>
          <a:bodyPr/>
          <a:lstStyle/>
          <a:p>
            <a:pPr algn="ctr"/>
            <a:r>
              <a:rPr lang="pl-PL" dirty="0"/>
              <a:t>Koncepcja przedmiotowa</a:t>
            </a:r>
          </a:p>
        </p:txBody>
      </p:sp>
      <p:sp>
        <p:nvSpPr>
          <p:cNvPr id="3" name="Symbol zastępczy zawartości 2">
            <a:extLst>
              <a:ext uri="{FF2B5EF4-FFF2-40B4-BE49-F238E27FC236}">
                <a16:creationId xmlns:a16="http://schemas.microsoft.com/office/drawing/2014/main" id="{B9ED3553-87E9-5EBD-D2E1-813E713897BB}"/>
              </a:ext>
            </a:extLst>
          </p:cNvPr>
          <p:cNvSpPr>
            <a:spLocks noGrp="1"/>
          </p:cNvSpPr>
          <p:nvPr>
            <p:ph idx="1"/>
          </p:nvPr>
        </p:nvSpPr>
        <p:spPr/>
        <p:txBody>
          <a:bodyPr/>
          <a:lstStyle/>
          <a:p>
            <a:pPr marL="0" indent="0" algn="just">
              <a:lnSpc>
                <a:spcPct val="150000"/>
              </a:lnSpc>
              <a:buNone/>
            </a:pPr>
            <a:r>
              <a:rPr lang="pl-PL" dirty="0"/>
              <a:t>Ocena społecznej szkodliwości powinna opierać się na okolicznościach zewnętrznych, tworzących zobiektywizowany obraz czynu sprawcy, dostępny dla obserwatora wprost.</a:t>
            </a:r>
          </a:p>
        </p:txBody>
      </p:sp>
    </p:spTree>
    <p:extLst>
      <p:ext uri="{BB962C8B-B14F-4D97-AF65-F5344CB8AC3E}">
        <p14:creationId xmlns:p14="http://schemas.microsoft.com/office/powerpoint/2010/main" val="537072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7C696F-ED9A-C149-0997-DE3C89260D63}"/>
              </a:ext>
            </a:extLst>
          </p:cNvPr>
          <p:cNvSpPr>
            <a:spLocks noGrp="1"/>
          </p:cNvSpPr>
          <p:nvPr>
            <p:ph type="title"/>
          </p:nvPr>
        </p:nvSpPr>
        <p:spPr/>
        <p:txBody>
          <a:bodyPr/>
          <a:lstStyle/>
          <a:p>
            <a:pPr algn="ctr"/>
            <a:r>
              <a:rPr lang="pl-PL" dirty="0"/>
              <a:t>Koncepcja przedmiotowo-podmiotowa</a:t>
            </a:r>
          </a:p>
        </p:txBody>
      </p:sp>
      <p:sp>
        <p:nvSpPr>
          <p:cNvPr id="3" name="Symbol zastępczy zawartości 2">
            <a:extLst>
              <a:ext uri="{FF2B5EF4-FFF2-40B4-BE49-F238E27FC236}">
                <a16:creationId xmlns:a16="http://schemas.microsoft.com/office/drawing/2014/main" id="{151A8D10-A671-9566-9621-D68EDB13CCE9}"/>
              </a:ext>
            </a:extLst>
          </p:cNvPr>
          <p:cNvSpPr>
            <a:spLocks noGrp="1"/>
          </p:cNvSpPr>
          <p:nvPr>
            <p:ph idx="1"/>
          </p:nvPr>
        </p:nvSpPr>
        <p:spPr/>
        <p:txBody>
          <a:bodyPr/>
          <a:lstStyle/>
          <a:p>
            <a:pPr marL="0" indent="0" algn="just">
              <a:lnSpc>
                <a:spcPct val="150000"/>
              </a:lnSpc>
              <a:buNone/>
            </a:pPr>
            <a:r>
              <a:rPr lang="pl-PL" dirty="0"/>
              <a:t>Wzbogaca katalog okoliczności relewantnych dla oceny społecznej szkodliwości o to, co tkwi wewnątrz sprawcy, odwołuje się do jego przeżyć psychicznych towarzyszących popełnieniu czynu zabronionego.</a:t>
            </a:r>
          </a:p>
        </p:txBody>
      </p:sp>
    </p:spTree>
    <p:extLst>
      <p:ext uri="{BB962C8B-B14F-4D97-AF65-F5344CB8AC3E}">
        <p14:creationId xmlns:p14="http://schemas.microsoft.com/office/powerpoint/2010/main" val="3976087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07B07A-E7E1-BB5F-FE22-937CE72EC10C}"/>
              </a:ext>
            </a:extLst>
          </p:cNvPr>
          <p:cNvSpPr>
            <a:spLocks noGrp="1"/>
          </p:cNvSpPr>
          <p:nvPr>
            <p:ph type="title"/>
          </p:nvPr>
        </p:nvSpPr>
        <p:spPr/>
        <p:txBody>
          <a:bodyPr/>
          <a:lstStyle/>
          <a:p>
            <a:pPr algn="ctr"/>
            <a:r>
              <a:rPr lang="pl-PL" dirty="0"/>
              <a:t>Koncepcja całościowa</a:t>
            </a:r>
          </a:p>
        </p:txBody>
      </p:sp>
      <p:sp>
        <p:nvSpPr>
          <p:cNvPr id="3" name="Symbol zastępczy zawartości 2">
            <a:extLst>
              <a:ext uri="{FF2B5EF4-FFF2-40B4-BE49-F238E27FC236}">
                <a16:creationId xmlns:a16="http://schemas.microsoft.com/office/drawing/2014/main" id="{392E79DE-E045-EA51-9D06-E05974535E3A}"/>
              </a:ext>
            </a:extLst>
          </p:cNvPr>
          <p:cNvSpPr>
            <a:spLocks noGrp="1"/>
          </p:cNvSpPr>
          <p:nvPr>
            <p:ph idx="1"/>
          </p:nvPr>
        </p:nvSpPr>
        <p:spPr/>
        <p:txBody>
          <a:bodyPr/>
          <a:lstStyle/>
          <a:p>
            <a:pPr marL="0" indent="0" algn="just">
              <a:lnSpc>
                <a:spcPct val="150000"/>
              </a:lnSpc>
              <a:buNone/>
            </a:pPr>
            <a:r>
              <a:rPr lang="pl-PL" dirty="0"/>
              <a:t>Najdalej idąca koncepcja, która zakłada również uwzględnianie okoliczności, które dotyczą samego sprawcy, lecz w istocie nie pozostają w bezpośrednim związku z popełnionym czynem.</a:t>
            </a:r>
          </a:p>
        </p:txBody>
      </p:sp>
    </p:spTree>
    <p:extLst>
      <p:ext uri="{BB962C8B-B14F-4D97-AF65-F5344CB8AC3E}">
        <p14:creationId xmlns:p14="http://schemas.microsoft.com/office/powerpoint/2010/main" val="3648940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D1A9F0-2D0E-F7CD-C97E-39471C48D7C6}"/>
              </a:ext>
            </a:extLst>
          </p:cNvPr>
          <p:cNvSpPr>
            <a:spLocks noGrp="1"/>
          </p:cNvSpPr>
          <p:nvPr>
            <p:ph type="title"/>
          </p:nvPr>
        </p:nvSpPr>
        <p:spPr/>
        <p:txBody>
          <a:bodyPr/>
          <a:lstStyle/>
          <a:p>
            <a:pPr algn="ctr"/>
            <a:r>
              <a:rPr lang="pl-PL" dirty="0"/>
              <a:t>Art. 115 § 2 k.k. </a:t>
            </a:r>
          </a:p>
        </p:txBody>
      </p:sp>
      <p:sp>
        <p:nvSpPr>
          <p:cNvPr id="3" name="Symbol zastępczy zawartości 2">
            <a:extLst>
              <a:ext uri="{FF2B5EF4-FFF2-40B4-BE49-F238E27FC236}">
                <a16:creationId xmlns:a16="http://schemas.microsoft.com/office/drawing/2014/main" id="{1F2FA147-3DB9-B8D5-5ED2-A49B2D3AD3B8}"/>
              </a:ext>
            </a:extLst>
          </p:cNvPr>
          <p:cNvSpPr>
            <a:spLocks noGrp="1"/>
          </p:cNvSpPr>
          <p:nvPr>
            <p:ph idx="1"/>
          </p:nvPr>
        </p:nvSpPr>
        <p:spPr/>
        <p:txBody>
          <a:bodyPr/>
          <a:lstStyle/>
          <a:p>
            <a:pPr marL="0" indent="0" algn="just">
              <a:lnSpc>
                <a:spcPct val="150000"/>
              </a:lnSpc>
              <a:buNone/>
            </a:pPr>
            <a:r>
              <a:rPr lang="pl-PL" dirty="0"/>
              <a:t>„Przy ocenie stopnia społecznej szkodliwości czynu sąd bierze pod uwagę rodzaj i charakter naruszonego lub zagrożonego dobra, rozmiary wyrządzonej lub grożącej szkody, sposób i okoliczności popełnienia czynu, wagę naruszonych przez sprawcę obowiązków, jak również postać zamiaru, motywację sprawcy, rodzaj naruszonych reguł ostrożności i stopień ich naruszenia.”</a:t>
            </a:r>
          </a:p>
          <a:p>
            <a:pPr marL="0" indent="0" algn="just">
              <a:lnSpc>
                <a:spcPct val="150000"/>
              </a:lnSpc>
              <a:buNone/>
            </a:pPr>
            <a:r>
              <a:rPr lang="pl-PL" dirty="0"/>
              <a:t>			okoliczności o charakterze przedmiotowo-podmiotowym</a:t>
            </a:r>
          </a:p>
        </p:txBody>
      </p:sp>
      <p:sp>
        <p:nvSpPr>
          <p:cNvPr id="4" name="Strzałka w prawo 3">
            <a:extLst>
              <a:ext uri="{FF2B5EF4-FFF2-40B4-BE49-F238E27FC236}">
                <a16:creationId xmlns:a16="http://schemas.microsoft.com/office/drawing/2014/main" id="{3617D539-C450-930C-B9BE-D4BCE52D260B}"/>
              </a:ext>
            </a:extLst>
          </p:cNvPr>
          <p:cNvSpPr/>
          <p:nvPr/>
        </p:nvSpPr>
        <p:spPr>
          <a:xfrm>
            <a:off x="1338469" y="494306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926615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083B40-2E62-AD50-DF29-F73CCE4C168B}"/>
              </a:ext>
            </a:extLst>
          </p:cNvPr>
          <p:cNvSpPr>
            <a:spLocks noGrp="1"/>
          </p:cNvSpPr>
          <p:nvPr>
            <p:ph type="title"/>
          </p:nvPr>
        </p:nvSpPr>
        <p:spPr/>
        <p:txBody>
          <a:bodyPr/>
          <a:lstStyle/>
          <a:p>
            <a:pPr algn="ctr"/>
            <a:r>
              <a:rPr lang="pl-PL" dirty="0"/>
              <a:t>Przestępstwo jako czyn zawiniony</a:t>
            </a:r>
          </a:p>
        </p:txBody>
      </p:sp>
      <p:sp>
        <p:nvSpPr>
          <p:cNvPr id="3" name="Symbol zastępczy zawartości 2">
            <a:extLst>
              <a:ext uri="{FF2B5EF4-FFF2-40B4-BE49-F238E27FC236}">
                <a16:creationId xmlns:a16="http://schemas.microsoft.com/office/drawing/2014/main" id="{C15A6169-6C05-F2F3-532C-32B44CF115BD}"/>
              </a:ext>
            </a:extLst>
          </p:cNvPr>
          <p:cNvSpPr>
            <a:spLocks noGrp="1"/>
          </p:cNvSpPr>
          <p:nvPr>
            <p:ph idx="1"/>
          </p:nvPr>
        </p:nvSpPr>
        <p:spPr>
          <a:xfrm>
            <a:off x="1103312" y="2040836"/>
            <a:ext cx="8946541" cy="4207564"/>
          </a:xfrm>
        </p:spPr>
        <p:txBody>
          <a:bodyPr/>
          <a:lstStyle/>
          <a:p>
            <a:pPr marL="0" indent="0" algn="just">
              <a:lnSpc>
                <a:spcPct val="150000"/>
              </a:lnSpc>
              <a:buNone/>
            </a:pPr>
            <a:r>
              <a:rPr lang="pl-PL" b="0" i="0" u="none" strike="noStrike" dirty="0">
                <a:effectLst/>
                <a:latin typeface="Open Sans" panose="020B0606030504020204" pitchFamily="34" charset="0"/>
              </a:rPr>
              <a:t>„Oparcie odpowiedzialności karnej na zasadzie winy oznacza – zdaniem Sądu Najwyższego – że sprawca ponosi odpowiedzialność karną za popełniony czyn tylko na tyle, na ile można mu postawić zarzut, przy czym skalę tego zarzutu, a więc i zakres odpowiedzialności, wyznaczają zasady subiektywizacji i indywidualizacji (zob. też wyrok SN z 4.11.2002 r., </a:t>
            </a:r>
            <a:r>
              <a:rPr lang="pl-PL" b="0" i="0" u="none" strike="noStrike" dirty="0">
                <a:effectLst/>
                <a:latin typeface="Open Sans" panose="020B0606030504020204" pitchFamily="34" charset="0"/>
                <a:hlinkClick r:id="rId2">
                  <a:extLst>
                    <a:ext uri="{A12FA001-AC4F-418D-AE19-62706E023703}">
                      <ahyp:hlinkClr xmlns:ahyp="http://schemas.microsoft.com/office/drawing/2018/hyperlinkcolor" val="tx"/>
                    </a:ext>
                  </a:extLst>
                </a:hlinkClick>
              </a:rPr>
              <a:t>III KK 58/02</a:t>
            </a:r>
            <a:r>
              <a:rPr lang="pl-PL" b="0" i="0" u="none" strike="noStrike" dirty="0">
                <a:effectLst/>
                <a:latin typeface="Open Sans" panose="020B0606030504020204" pitchFamily="34" charset="0"/>
              </a:rPr>
              <a:t>, LEX nr 56846).”</a:t>
            </a:r>
            <a:endParaRPr lang="pl-PL" dirty="0"/>
          </a:p>
        </p:txBody>
      </p:sp>
    </p:spTree>
    <p:extLst>
      <p:ext uri="{BB962C8B-B14F-4D97-AF65-F5344CB8AC3E}">
        <p14:creationId xmlns:p14="http://schemas.microsoft.com/office/powerpoint/2010/main" val="3780673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110169-347B-10B0-1F46-E39AB6A03220}"/>
              </a:ext>
            </a:extLst>
          </p:cNvPr>
          <p:cNvSpPr>
            <a:spLocks noGrp="1"/>
          </p:cNvSpPr>
          <p:nvPr>
            <p:ph type="title"/>
          </p:nvPr>
        </p:nvSpPr>
        <p:spPr/>
        <p:txBody>
          <a:bodyPr/>
          <a:lstStyle/>
          <a:p>
            <a:pPr algn="ctr"/>
            <a:r>
              <a:rPr lang="pl-PL" dirty="0"/>
              <a:t>Pojęcie przestępstwa</a:t>
            </a:r>
          </a:p>
        </p:txBody>
      </p:sp>
      <p:sp>
        <p:nvSpPr>
          <p:cNvPr id="3" name="Symbol zastępczy zawartości 2">
            <a:extLst>
              <a:ext uri="{FF2B5EF4-FFF2-40B4-BE49-F238E27FC236}">
                <a16:creationId xmlns:a16="http://schemas.microsoft.com/office/drawing/2014/main" id="{C4A80978-7A88-D32D-00EB-D66A4C8385D5}"/>
              </a:ext>
            </a:extLst>
          </p:cNvPr>
          <p:cNvSpPr>
            <a:spLocks noGrp="1"/>
          </p:cNvSpPr>
          <p:nvPr>
            <p:ph idx="1"/>
          </p:nvPr>
        </p:nvSpPr>
        <p:spPr>
          <a:xfrm>
            <a:off x="1103313" y="1537252"/>
            <a:ext cx="7603368" cy="4711147"/>
          </a:xfrm>
          <a:ln>
            <a:solidFill>
              <a:schemeClr val="tx1"/>
            </a:solidFill>
            <a:prstDash val="solid"/>
          </a:ln>
        </p:spPr>
        <p:txBody>
          <a:bodyPr/>
          <a:lstStyle/>
          <a:p>
            <a:r>
              <a:rPr lang="pl-PL" dirty="0"/>
              <a:t>art. 1 k.k. pozwala na wyinterpretowanie elementów dogmatycznej struktury przestępstwa. Wśród tych elementów wyróżniamy:</a:t>
            </a:r>
          </a:p>
          <a:p>
            <a:pPr lvl="1"/>
            <a:r>
              <a:rPr lang="pl-PL" dirty="0"/>
              <a:t>czyn,</a:t>
            </a:r>
          </a:p>
          <a:p>
            <a:pPr lvl="1"/>
            <a:r>
              <a:rPr lang="pl-PL" dirty="0"/>
              <a:t>ustawową określoność,</a:t>
            </a:r>
          </a:p>
          <a:p>
            <a:pPr lvl="1"/>
            <a:r>
              <a:rPr lang="pl-PL" dirty="0"/>
              <a:t>bezprawność,</a:t>
            </a:r>
          </a:p>
          <a:p>
            <a:pPr lvl="1"/>
            <a:r>
              <a:rPr lang="pl-PL" dirty="0"/>
              <a:t>społeczną szkodliwość,</a:t>
            </a:r>
          </a:p>
          <a:p>
            <a:pPr lvl="1"/>
            <a:r>
              <a:rPr lang="pl-PL" dirty="0"/>
              <a:t>winę.</a:t>
            </a:r>
          </a:p>
        </p:txBody>
      </p:sp>
      <p:sp>
        <p:nvSpPr>
          <p:cNvPr id="4" name="Trójkąt 3">
            <a:extLst>
              <a:ext uri="{FF2B5EF4-FFF2-40B4-BE49-F238E27FC236}">
                <a16:creationId xmlns:a16="http://schemas.microsoft.com/office/drawing/2014/main" id="{90921DE9-EB84-7177-EC80-C6BCB5EC8CC0}"/>
              </a:ext>
            </a:extLst>
          </p:cNvPr>
          <p:cNvSpPr/>
          <p:nvPr/>
        </p:nvSpPr>
        <p:spPr>
          <a:xfrm>
            <a:off x="7381460" y="1726580"/>
            <a:ext cx="4678017" cy="450242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 name="pole tekstowe 4">
            <a:extLst>
              <a:ext uri="{FF2B5EF4-FFF2-40B4-BE49-F238E27FC236}">
                <a16:creationId xmlns:a16="http://schemas.microsoft.com/office/drawing/2014/main" id="{BECD90E3-CC02-FBFE-6DA9-8C72F22C2BB5}"/>
              </a:ext>
            </a:extLst>
          </p:cNvPr>
          <p:cNvSpPr txBox="1"/>
          <p:nvPr/>
        </p:nvSpPr>
        <p:spPr>
          <a:xfrm>
            <a:off x="8504110" y="5817215"/>
            <a:ext cx="2194175" cy="369332"/>
          </a:xfrm>
          <a:prstGeom prst="rect">
            <a:avLst/>
          </a:prstGeom>
          <a:noFill/>
        </p:spPr>
        <p:txBody>
          <a:bodyPr wrap="square" rtlCol="0">
            <a:spAutoFit/>
          </a:bodyPr>
          <a:lstStyle/>
          <a:p>
            <a:pPr algn="ctr"/>
            <a:r>
              <a:rPr lang="pl-PL" dirty="0"/>
              <a:t>Czyn człowieka</a:t>
            </a:r>
          </a:p>
        </p:txBody>
      </p:sp>
      <p:sp>
        <p:nvSpPr>
          <p:cNvPr id="6" name="pole tekstowe 5">
            <a:extLst>
              <a:ext uri="{FF2B5EF4-FFF2-40B4-BE49-F238E27FC236}">
                <a16:creationId xmlns:a16="http://schemas.microsoft.com/office/drawing/2014/main" id="{F0D2FF0D-72BB-EDA1-61F3-F9F5D9D07D3A}"/>
              </a:ext>
            </a:extLst>
          </p:cNvPr>
          <p:cNvSpPr txBox="1"/>
          <p:nvPr/>
        </p:nvSpPr>
        <p:spPr>
          <a:xfrm>
            <a:off x="8560903" y="4997582"/>
            <a:ext cx="2080591" cy="369332"/>
          </a:xfrm>
          <a:prstGeom prst="rect">
            <a:avLst/>
          </a:prstGeom>
          <a:noFill/>
        </p:spPr>
        <p:txBody>
          <a:bodyPr wrap="square" rtlCol="0">
            <a:spAutoFit/>
          </a:bodyPr>
          <a:lstStyle/>
          <a:p>
            <a:pPr algn="ctr"/>
            <a:r>
              <a:rPr lang="pl-PL" dirty="0"/>
              <a:t>Czyn bezprawny</a:t>
            </a:r>
          </a:p>
        </p:txBody>
      </p:sp>
      <p:sp>
        <p:nvSpPr>
          <p:cNvPr id="7" name="pole tekstowe 6">
            <a:extLst>
              <a:ext uri="{FF2B5EF4-FFF2-40B4-BE49-F238E27FC236}">
                <a16:creationId xmlns:a16="http://schemas.microsoft.com/office/drawing/2014/main" id="{7AB1295B-F588-C911-19E3-E89AF0D46AEF}"/>
              </a:ext>
            </a:extLst>
          </p:cNvPr>
          <p:cNvSpPr txBox="1"/>
          <p:nvPr/>
        </p:nvSpPr>
        <p:spPr>
          <a:xfrm>
            <a:off x="8617694" y="4254088"/>
            <a:ext cx="2080591" cy="646331"/>
          </a:xfrm>
          <a:prstGeom prst="rect">
            <a:avLst/>
          </a:prstGeom>
          <a:noFill/>
        </p:spPr>
        <p:txBody>
          <a:bodyPr wrap="square" rtlCol="0">
            <a:spAutoFit/>
          </a:bodyPr>
          <a:lstStyle/>
          <a:p>
            <a:pPr algn="ctr"/>
            <a:r>
              <a:rPr lang="pl-PL" dirty="0"/>
              <a:t>Czyn zabroniony (ustawą karną)</a:t>
            </a:r>
          </a:p>
        </p:txBody>
      </p:sp>
      <p:sp>
        <p:nvSpPr>
          <p:cNvPr id="8" name="pole tekstowe 7">
            <a:extLst>
              <a:ext uri="{FF2B5EF4-FFF2-40B4-BE49-F238E27FC236}">
                <a16:creationId xmlns:a16="http://schemas.microsoft.com/office/drawing/2014/main" id="{D523C328-6F5B-6F6F-6F97-D7DC416EBC4A}"/>
              </a:ext>
            </a:extLst>
          </p:cNvPr>
          <p:cNvSpPr txBox="1"/>
          <p:nvPr/>
        </p:nvSpPr>
        <p:spPr>
          <a:xfrm>
            <a:off x="8473340" y="3389999"/>
            <a:ext cx="2414739" cy="646331"/>
          </a:xfrm>
          <a:prstGeom prst="rect">
            <a:avLst/>
          </a:prstGeom>
          <a:noFill/>
        </p:spPr>
        <p:txBody>
          <a:bodyPr wrap="square" rtlCol="0">
            <a:spAutoFit/>
          </a:bodyPr>
          <a:lstStyle/>
          <a:p>
            <a:pPr algn="ctr"/>
            <a:r>
              <a:rPr lang="pl-PL" dirty="0"/>
              <a:t>Czyn społecznie                      szkodliwy</a:t>
            </a:r>
          </a:p>
        </p:txBody>
      </p:sp>
      <p:sp>
        <p:nvSpPr>
          <p:cNvPr id="9" name="pole tekstowe 8">
            <a:extLst>
              <a:ext uri="{FF2B5EF4-FFF2-40B4-BE49-F238E27FC236}">
                <a16:creationId xmlns:a16="http://schemas.microsoft.com/office/drawing/2014/main" id="{CC1A8924-43F6-3F4D-5994-B945A37605C2}"/>
              </a:ext>
            </a:extLst>
          </p:cNvPr>
          <p:cNvSpPr txBox="1"/>
          <p:nvPr/>
        </p:nvSpPr>
        <p:spPr>
          <a:xfrm>
            <a:off x="9051235" y="2425148"/>
            <a:ext cx="1338469" cy="646331"/>
          </a:xfrm>
          <a:prstGeom prst="rect">
            <a:avLst/>
          </a:prstGeom>
          <a:noFill/>
        </p:spPr>
        <p:txBody>
          <a:bodyPr wrap="square" rtlCol="0">
            <a:spAutoFit/>
          </a:bodyPr>
          <a:lstStyle/>
          <a:p>
            <a:pPr algn="ctr"/>
            <a:r>
              <a:rPr lang="pl-PL" dirty="0"/>
              <a:t>Czyn zawiniony</a:t>
            </a:r>
          </a:p>
        </p:txBody>
      </p:sp>
      <p:cxnSp>
        <p:nvCxnSpPr>
          <p:cNvPr id="13" name="Łącznik prosty 12">
            <a:extLst>
              <a:ext uri="{FF2B5EF4-FFF2-40B4-BE49-F238E27FC236}">
                <a16:creationId xmlns:a16="http://schemas.microsoft.com/office/drawing/2014/main" id="{4DCE62EA-7393-157A-5909-292AF0888AC4}"/>
              </a:ext>
            </a:extLst>
          </p:cNvPr>
          <p:cNvCxnSpPr/>
          <p:nvPr/>
        </p:nvCxnSpPr>
        <p:spPr>
          <a:xfrm>
            <a:off x="7699513" y="5643913"/>
            <a:ext cx="4015409" cy="0"/>
          </a:xfrm>
          <a:prstGeom prst="line">
            <a:avLst/>
          </a:prstGeom>
        </p:spPr>
        <p:style>
          <a:lnRef idx="1">
            <a:schemeClr val="dk1"/>
          </a:lnRef>
          <a:fillRef idx="0">
            <a:schemeClr val="dk1"/>
          </a:fillRef>
          <a:effectRef idx="0">
            <a:schemeClr val="dk1"/>
          </a:effectRef>
          <a:fontRef idx="minor">
            <a:schemeClr val="tx1"/>
          </a:fontRef>
        </p:style>
      </p:cxnSp>
      <p:cxnSp>
        <p:nvCxnSpPr>
          <p:cNvPr id="17" name="Łącznik prosty 16">
            <a:extLst>
              <a:ext uri="{FF2B5EF4-FFF2-40B4-BE49-F238E27FC236}">
                <a16:creationId xmlns:a16="http://schemas.microsoft.com/office/drawing/2014/main" id="{916258C6-B95E-E3AA-1B06-EDF96552BFD7}"/>
              </a:ext>
            </a:extLst>
          </p:cNvPr>
          <p:cNvCxnSpPr/>
          <p:nvPr/>
        </p:nvCxnSpPr>
        <p:spPr>
          <a:xfrm>
            <a:off x="8123583" y="4890052"/>
            <a:ext cx="3154017" cy="0"/>
          </a:xfrm>
          <a:prstGeom prst="line">
            <a:avLst/>
          </a:prstGeom>
        </p:spPr>
        <p:style>
          <a:lnRef idx="1">
            <a:schemeClr val="dk1"/>
          </a:lnRef>
          <a:fillRef idx="0">
            <a:schemeClr val="dk1"/>
          </a:fillRef>
          <a:effectRef idx="0">
            <a:schemeClr val="dk1"/>
          </a:effectRef>
          <a:fontRef idx="minor">
            <a:schemeClr val="tx1"/>
          </a:fontRef>
        </p:style>
      </p:cxnSp>
      <p:cxnSp>
        <p:nvCxnSpPr>
          <p:cNvPr id="21" name="Łącznik prosty 20">
            <a:extLst>
              <a:ext uri="{FF2B5EF4-FFF2-40B4-BE49-F238E27FC236}">
                <a16:creationId xmlns:a16="http://schemas.microsoft.com/office/drawing/2014/main" id="{419BFB7D-4D88-C5F0-0C20-95034E05A5BF}"/>
              </a:ext>
            </a:extLst>
          </p:cNvPr>
          <p:cNvCxnSpPr/>
          <p:nvPr/>
        </p:nvCxnSpPr>
        <p:spPr>
          <a:xfrm>
            <a:off x="8504110" y="4147930"/>
            <a:ext cx="2383969" cy="0"/>
          </a:xfrm>
          <a:prstGeom prst="line">
            <a:avLst/>
          </a:prstGeom>
        </p:spPr>
        <p:style>
          <a:lnRef idx="1">
            <a:schemeClr val="dk1"/>
          </a:lnRef>
          <a:fillRef idx="0">
            <a:schemeClr val="dk1"/>
          </a:fillRef>
          <a:effectRef idx="0">
            <a:schemeClr val="dk1"/>
          </a:effectRef>
          <a:fontRef idx="minor">
            <a:schemeClr val="tx1"/>
          </a:fontRef>
        </p:style>
      </p:cxnSp>
      <p:cxnSp>
        <p:nvCxnSpPr>
          <p:cNvPr id="25" name="Łącznik prosty 24">
            <a:extLst>
              <a:ext uri="{FF2B5EF4-FFF2-40B4-BE49-F238E27FC236}">
                <a16:creationId xmlns:a16="http://schemas.microsoft.com/office/drawing/2014/main" id="{5B337C1C-AB0A-11EF-78F5-D2FF0499434C}"/>
              </a:ext>
            </a:extLst>
          </p:cNvPr>
          <p:cNvCxnSpPr/>
          <p:nvPr/>
        </p:nvCxnSpPr>
        <p:spPr>
          <a:xfrm>
            <a:off x="8931965" y="3286539"/>
            <a:ext cx="1603513"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180938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449583-5E4B-CDCF-FA60-51035E321178}"/>
              </a:ext>
            </a:extLst>
          </p:cNvPr>
          <p:cNvSpPr>
            <a:spLocks noGrp="1"/>
          </p:cNvSpPr>
          <p:nvPr>
            <p:ph type="title"/>
          </p:nvPr>
        </p:nvSpPr>
        <p:spPr/>
        <p:txBody>
          <a:bodyPr/>
          <a:lstStyle/>
          <a:p>
            <a:pPr algn="ctr"/>
            <a:r>
              <a:rPr lang="pl-PL" dirty="0"/>
              <a:t>Przesłanki przypisania winy</a:t>
            </a:r>
          </a:p>
        </p:txBody>
      </p:sp>
      <p:sp>
        <p:nvSpPr>
          <p:cNvPr id="3" name="Symbol zastępczy zawartości 2">
            <a:extLst>
              <a:ext uri="{FF2B5EF4-FFF2-40B4-BE49-F238E27FC236}">
                <a16:creationId xmlns:a16="http://schemas.microsoft.com/office/drawing/2014/main" id="{5B187210-AFDA-BA2F-371C-3223208E7A34}"/>
              </a:ext>
            </a:extLst>
          </p:cNvPr>
          <p:cNvSpPr>
            <a:spLocks noGrp="1"/>
          </p:cNvSpPr>
          <p:nvPr>
            <p:ph idx="1"/>
          </p:nvPr>
        </p:nvSpPr>
        <p:spPr>
          <a:xfrm>
            <a:off x="1103312" y="1696278"/>
            <a:ext cx="8946541" cy="4552121"/>
          </a:xfrm>
        </p:spPr>
        <p:txBody>
          <a:bodyPr>
            <a:normAutofit/>
          </a:bodyPr>
          <a:lstStyle/>
          <a:p>
            <a:pPr algn="just"/>
            <a:r>
              <a:rPr lang="pl-PL" dirty="0"/>
              <a:t>podmiotowa zdolność sprawcy do ponoszenia odpowiedzialności karnej, warunkowana osiągnięciem określonego wieku (art. 10 k.k.), wskazującego na jego dojrzałość,</a:t>
            </a:r>
          </a:p>
          <a:p>
            <a:pPr algn="just"/>
            <a:r>
              <a:rPr lang="pl-PL" dirty="0"/>
              <a:t>niezakłócona patologicznymi czynnikami zdolność do rozpoznania znaczenia czynu lub pokierowania swym postępowaniem (art. 31 k.k.),</a:t>
            </a:r>
          </a:p>
          <a:p>
            <a:pPr algn="just"/>
            <a:r>
              <a:rPr lang="pl-PL" dirty="0"/>
              <a:t>rozpoznawalność bezprawności (art. 30 k.k.),</a:t>
            </a:r>
          </a:p>
          <a:p>
            <a:pPr algn="just"/>
            <a:r>
              <a:rPr lang="pl-PL" dirty="0"/>
              <a:t>brak usprawiedliwionego błędu co do okoliczności wyłączającej bezprawność albo winę (art. 29 k.k.),</a:t>
            </a:r>
          </a:p>
          <a:p>
            <a:pPr algn="just"/>
            <a:r>
              <a:rPr lang="pl-PL" dirty="0"/>
              <a:t>wymagalność zgodnego z prawem zachowania, odpadająca w anormalnej sytuacji motywacyjnej, leżącej u podłoża wyłączającego winę stanu wyższej konieczności (art. 26 § 2 k.k.)</a:t>
            </a:r>
          </a:p>
          <a:p>
            <a:endParaRPr lang="pl-PL" dirty="0"/>
          </a:p>
        </p:txBody>
      </p:sp>
    </p:spTree>
    <p:extLst>
      <p:ext uri="{BB962C8B-B14F-4D97-AF65-F5344CB8AC3E}">
        <p14:creationId xmlns:p14="http://schemas.microsoft.com/office/powerpoint/2010/main" val="30762370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6A1135-3FC4-0A45-2FAA-1A59E2F97CF4}"/>
              </a:ext>
            </a:extLst>
          </p:cNvPr>
          <p:cNvSpPr>
            <a:spLocks noGrp="1"/>
          </p:cNvSpPr>
          <p:nvPr>
            <p:ph type="title"/>
          </p:nvPr>
        </p:nvSpPr>
        <p:spPr/>
        <p:txBody>
          <a:bodyPr/>
          <a:lstStyle/>
          <a:p>
            <a:r>
              <a:rPr lang="pl-PL" dirty="0"/>
              <a:t>Typizacja, podziały przestępstw</a:t>
            </a:r>
          </a:p>
        </p:txBody>
      </p:sp>
      <p:sp>
        <p:nvSpPr>
          <p:cNvPr id="3" name="Symbol zastępczy tekstu 2">
            <a:extLst>
              <a:ext uri="{FF2B5EF4-FFF2-40B4-BE49-F238E27FC236}">
                <a16:creationId xmlns:a16="http://schemas.microsoft.com/office/drawing/2014/main" id="{DCD05308-1E36-788B-0409-3997243CF3F7}"/>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1195939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42BFE7-AAC3-DC6B-6D17-35C68EADAF26}"/>
              </a:ext>
            </a:extLst>
          </p:cNvPr>
          <p:cNvSpPr>
            <a:spLocks noGrp="1"/>
          </p:cNvSpPr>
          <p:nvPr>
            <p:ph type="title"/>
          </p:nvPr>
        </p:nvSpPr>
        <p:spPr/>
        <p:txBody>
          <a:bodyPr/>
          <a:lstStyle/>
          <a:p>
            <a:pPr algn="ctr"/>
            <a:r>
              <a:rPr lang="pl-PL" dirty="0"/>
              <a:t>Typizacja czynu zabronionego</a:t>
            </a:r>
          </a:p>
        </p:txBody>
      </p:sp>
      <p:sp>
        <p:nvSpPr>
          <p:cNvPr id="3" name="Symbol zastępczy zawartości 2">
            <a:extLst>
              <a:ext uri="{FF2B5EF4-FFF2-40B4-BE49-F238E27FC236}">
                <a16:creationId xmlns:a16="http://schemas.microsoft.com/office/drawing/2014/main" id="{BC586562-01CD-46E2-BD20-C6AB7EBF4570}"/>
              </a:ext>
            </a:extLst>
          </p:cNvPr>
          <p:cNvSpPr>
            <a:spLocks noGrp="1"/>
          </p:cNvSpPr>
          <p:nvPr>
            <p:ph idx="1"/>
          </p:nvPr>
        </p:nvSpPr>
        <p:spPr>
          <a:xfrm>
            <a:off x="1103312" y="1853248"/>
            <a:ext cx="8946541" cy="4395152"/>
          </a:xfrm>
        </p:spPr>
        <p:txBody>
          <a:bodyPr/>
          <a:lstStyle/>
          <a:p>
            <a:pPr algn="just">
              <a:lnSpc>
                <a:spcPct val="150000"/>
              </a:lnSpc>
            </a:pPr>
            <a:r>
              <a:rPr lang="pl-PL" dirty="0"/>
              <a:t>Opis czynu zabronionego zawarty w dyspozycji przepisu karnego zawiera wszystkie cechy, które muszą charakteryzować czyn, aby mógł zostać uznany za objęty zakazem karnym, a przy spełnieniu innych warunków (np. odpowiedni wiek) – mógł stać się podstawą odpowiedzialności karnej.</a:t>
            </a:r>
          </a:p>
          <a:p>
            <a:pPr algn="just">
              <a:lnSpc>
                <a:spcPct val="150000"/>
              </a:lnSpc>
            </a:pPr>
            <a:r>
              <a:rPr lang="pl-PL" dirty="0"/>
              <a:t>Tak ujęty opis tworzy abstrakcyjny typ czynu zabronionego.</a:t>
            </a:r>
          </a:p>
          <a:p>
            <a:pPr algn="just">
              <a:lnSpc>
                <a:spcPct val="150000"/>
              </a:lnSpc>
            </a:pPr>
            <a:r>
              <a:rPr lang="pl-PL" dirty="0"/>
              <a:t>Ww. cechy stanowią znamiona przestępstwa.</a:t>
            </a:r>
          </a:p>
          <a:p>
            <a:pPr algn="just">
              <a:lnSpc>
                <a:spcPct val="150000"/>
              </a:lnSpc>
            </a:pPr>
            <a:r>
              <a:rPr lang="pl-PL" dirty="0"/>
              <a:t>Typizacja pełni funkcję informacyjną i gwarancyjną.</a:t>
            </a:r>
          </a:p>
        </p:txBody>
      </p:sp>
    </p:spTree>
    <p:extLst>
      <p:ext uri="{BB962C8B-B14F-4D97-AF65-F5344CB8AC3E}">
        <p14:creationId xmlns:p14="http://schemas.microsoft.com/office/powerpoint/2010/main" val="13723530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D9438A-0C10-B6F1-23D9-95F687DDADAC}"/>
              </a:ext>
            </a:extLst>
          </p:cNvPr>
          <p:cNvSpPr>
            <a:spLocks noGrp="1"/>
          </p:cNvSpPr>
          <p:nvPr>
            <p:ph type="title"/>
          </p:nvPr>
        </p:nvSpPr>
        <p:spPr/>
        <p:txBody>
          <a:bodyPr/>
          <a:lstStyle/>
          <a:p>
            <a:pPr algn="ctr"/>
            <a:r>
              <a:rPr lang="pl-PL" dirty="0"/>
              <a:t>Podział znamion</a:t>
            </a:r>
          </a:p>
        </p:txBody>
      </p:sp>
      <p:sp>
        <p:nvSpPr>
          <p:cNvPr id="3" name="Symbol zastępczy zawartości 2">
            <a:extLst>
              <a:ext uri="{FF2B5EF4-FFF2-40B4-BE49-F238E27FC236}">
                <a16:creationId xmlns:a16="http://schemas.microsoft.com/office/drawing/2014/main" id="{5E658750-737A-194C-9A6D-6A1AA5B0E843}"/>
              </a:ext>
            </a:extLst>
          </p:cNvPr>
          <p:cNvSpPr>
            <a:spLocks noGrp="1"/>
          </p:cNvSpPr>
          <p:nvPr>
            <p:ph idx="1"/>
          </p:nvPr>
        </p:nvSpPr>
        <p:spPr>
          <a:xfrm>
            <a:off x="1103312" y="1567544"/>
            <a:ext cx="8946541" cy="4680856"/>
          </a:xfrm>
        </p:spPr>
        <p:txBody>
          <a:bodyPr>
            <a:normAutofit lnSpcReduction="10000"/>
          </a:bodyPr>
          <a:lstStyle/>
          <a:p>
            <a:r>
              <a:rPr lang="pl-PL" dirty="0"/>
              <a:t>podmiot,</a:t>
            </a:r>
          </a:p>
          <a:p>
            <a:r>
              <a:rPr lang="pl-PL" dirty="0"/>
              <a:t>przedmiot prawnokarnej ochrony,</a:t>
            </a:r>
          </a:p>
          <a:p>
            <a:r>
              <a:rPr lang="pl-PL" dirty="0"/>
              <a:t>znamiona strony podmiotowej,</a:t>
            </a:r>
          </a:p>
          <a:p>
            <a:pPr lvl="1"/>
            <a:r>
              <a:rPr lang="pl-PL" dirty="0"/>
              <a:t>umyślność albo nieumyślność,</a:t>
            </a:r>
          </a:p>
          <a:p>
            <a:pPr lvl="1"/>
            <a:r>
              <a:rPr lang="pl-PL" dirty="0"/>
              <a:t>znamię kierunkowe (działanie w celu),</a:t>
            </a:r>
          </a:p>
          <a:p>
            <a:pPr lvl="1"/>
            <a:r>
              <a:rPr lang="pl-PL" dirty="0"/>
              <a:t>niekiedy inny opis przeżyć psychicznych sprawcy (np. pod wpływem współczucia),</a:t>
            </a:r>
          </a:p>
          <a:p>
            <a:r>
              <a:rPr lang="pl-PL" dirty="0"/>
              <a:t>znamiona strony przedmiotowej:</a:t>
            </a:r>
          </a:p>
          <a:p>
            <a:pPr lvl="1"/>
            <a:r>
              <a:rPr lang="pl-PL" dirty="0"/>
              <a:t>znamię czasownikowe – opis czynności wykonawczej,</a:t>
            </a:r>
          </a:p>
          <a:p>
            <a:pPr lvl="1"/>
            <a:r>
              <a:rPr lang="pl-PL" dirty="0"/>
              <a:t>skutek,</a:t>
            </a:r>
          </a:p>
          <a:p>
            <a:pPr lvl="1"/>
            <a:r>
              <a:rPr lang="pl-PL" dirty="0"/>
              <a:t>związek przyczynowy,</a:t>
            </a:r>
          </a:p>
          <a:p>
            <a:pPr lvl="1"/>
            <a:r>
              <a:rPr lang="pl-PL" dirty="0"/>
              <a:t>okoliczności modalne (miejsce, czas).</a:t>
            </a:r>
          </a:p>
          <a:p>
            <a:endParaRPr lang="pl-PL" dirty="0"/>
          </a:p>
        </p:txBody>
      </p:sp>
    </p:spTree>
    <p:extLst>
      <p:ext uri="{BB962C8B-B14F-4D97-AF65-F5344CB8AC3E}">
        <p14:creationId xmlns:p14="http://schemas.microsoft.com/office/powerpoint/2010/main" val="3863041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5D4E3B-D708-6082-FDAD-D39320C20F84}"/>
              </a:ext>
            </a:extLst>
          </p:cNvPr>
          <p:cNvSpPr>
            <a:spLocks noGrp="1"/>
          </p:cNvSpPr>
          <p:nvPr>
            <p:ph type="title"/>
          </p:nvPr>
        </p:nvSpPr>
        <p:spPr/>
        <p:txBody>
          <a:bodyPr/>
          <a:lstStyle/>
          <a:p>
            <a:pPr algn="ctr"/>
            <a:r>
              <a:rPr lang="pl-PL" dirty="0"/>
              <a:t>Podziały przestępstw </a:t>
            </a:r>
          </a:p>
        </p:txBody>
      </p:sp>
      <p:sp>
        <p:nvSpPr>
          <p:cNvPr id="3" name="Symbol zastępczy zawartości 2">
            <a:extLst>
              <a:ext uri="{FF2B5EF4-FFF2-40B4-BE49-F238E27FC236}">
                <a16:creationId xmlns:a16="http://schemas.microsoft.com/office/drawing/2014/main" id="{56AC070D-9E11-974B-43E5-EC4D76AB9E93}"/>
              </a:ext>
            </a:extLst>
          </p:cNvPr>
          <p:cNvSpPr>
            <a:spLocks noGrp="1"/>
          </p:cNvSpPr>
          <p:nvPr>
            <p:ph idx="1"/>
          </p:nvPr>
        </p:nvSpPr>
        <p:spPr>
          <a:xfrm>
            <a:off x="1103312" y="1853248"/>
            <a:ext cx="9190219" cy="4395151"/>
          </a:xfrm>
        </p:spPr>
        <p:txBody>
          <a:bodyPr/>
          <a:lstStyle/>
          <a:p>
            <a:pPr algn="just">
              <a:lnSpc>
                <a:spcPct val="150000"/>
              </a:lnSpc>
            </a:pPr>
            <a:r>
              <a:rPr lang="pl-PL" dirty="0"/>
              <a:t>ze względu na podmiot - powszechne i indywidualne (właściwe i niewłaściwe),</a:t>
            </a:r>
          </a:p>
          <a:p>
            <a:pPr algn="just">
              <a:lnSpc>
                <a:spcPct val="150000"/>
              </a:lnSpc>
            </a:pPr>
            <a:r>
              <a:rPr lang="pl-PL" dirty="0"/>
              <a:t>ze względu na skutek - materialne (skutkowe) i formalne (</a:t>
            </a:r>
            <a:r>
              <a:rPr lang="pl-PL" dirty="0" err="1"/>
              <a:t>bezskutkowe</a:t>
            </a:r>
            <a:r>
              <a:rPr lang="pl-PL" dirty="0"/>
              <a:t>),</a:t>
            </a:r>
          </a:p>
          <a:p>
            <a:pPr algn="just">
              <a:lnSpc>
                <a:spcPct val="150000"/>
              </a:lnSpc>
            </a:pPr>
            <a:r>
              <a:rPr lang="pl-PL" dirty="0"/>
              <a:t>typ podstawowy i typy zmodyfikowane (uprzywilejowane i kwalifikowane),</a:t>
            </a:r>
          </a:p>
          <a:p>
            <a:pPr algn="just">
              <a:lnSpc>
                <a:spcPct val="150000"/>
              </a:lnSpc>
            </a:pPr>
            <a:r>
              <a:rPr lang="pl-PL" dirty="0"/>
              <a:t>czyny z naruszenia dobra prawnego i z narażenia (konkretnego lub abstrakcyjnego) dobra prawnego na niebezpieczeństwo.</a:t>
            </a:r>
          </a:p>
          <a:p>
            <a:pPr algn="just"/>
            <a:endParaRPr lang="pl-PL" dirty="0"/>
          </a:p>
          <a:p>
            <a:endParaRPr lang="pl-PL" dirty="0"/>
          </a:p>
        </p:txBody>
      </p:sp>
    </p:spTree>
    <p:extLst>
      <p:ext uri="{BB962C8B-B14F-4D97-AF65-F5344CB8AC3E}">
        <p14:creationId xmlns:p14="http://schemas.microsoft.com/office/powerpoint/2010/main" val="17020266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7D9C45-9325-3B53-CAE3-19B052E2E756}"/>
              </a:ext>
            </a:extLst>
          </p:cNvPr>
          <p:cNvSpPr>
            <a:spLocks noGrp="1"/>
          </p:cNvSpPr>
          <p:nvPr>
            <p:ph type="title"/>
          </p:nvPr>
        </p:nvSpPr>
        <p:spPr/>
        <p:txBody>
          <a:bodyPr/>
          <a:lstStyle/>
          <a:p>
            <a:pPr algn="ctr"/>
            <a:r>
              <a:rPr lang="pl-PL" dirty="0"/>
              <a:t>Podmiot czynu zabronionego</a:t>
            </a:r>
          </a:p>
        </p:txBody>
      </p:sp>
      <p:sp>
        <p:nvSpPr>
          <p:cNvPr id="3" name="Symbol zastępczy zawartości 2">
            <a:extLst>
              <a:ext uri="{FF2B5EF4-FFF2-40B4-BE49-F238E27FC236}">
                <a16:creationId xmlns:a16="http://schemas.microsoft.com/office/drawing/2014/main" id="{2985DBA5-FF69-E405-B419-356494EB701D}"/>
              </a:ext>
            </a:extLst>
          </p:cNvPr>
          <p:cNvSpPr>
            <a:spLocks noGrp="1"/>
          </p:cNvSpPr>
          <p:nvPr>
            <p:ph idx="1"/>
          </p:nvPr>
        </p:nvSpPr>
        <p:spPr/>
        <p:txBody>
          <a:bodyPr>
            <a:normAutofit lnSpcReduction="10000"/>
          </a:bodyPr>
          <a:lstStyle/>
          <a:p>
            <a:pPr algn="just">
              <a:lnSpc>
                <a:spcPct val="150000"/>
              </a:lnSpc>
            </a:pPr>
            <a:r>
              <a:rPr lang="pl-PL" dirty="0"/>
              <a:t>Przestępstwa powszechne – może zostać dokonane przez każdą osobę, która ze względu na swój wiek (art. 10 k.k.) jest zdolna do ponoszenia odpowiedzialności karnej. Zazwyczaj typizowane są poprzez zawarcie zaimka „kto” w przepisie zrębowym.</a:t>
            </a:r>
          </a:p>
          <a:p>
            <a:pPr algn="just">
              <a:lnSpc>
                <a:spcPct val="150000"/>
              </a:lnSpc>
            </a:pPr>
            <a:r>
              <a:rPr lang="pl-PL" dirty="0"/>
              <a:t>Przestępstwa indywidualne – krąg osób zdolnych do popełnienia tego rodzaju czynu jest ograniczony poprzez charakterystykę zaimka „kto” (np. „kto, będąc dłużnikiem kilku wierzycieli”) lub jego zastąpienie rzeczownikiem (np.  Funkcjonariusz publiczny, matka, żołnierz”).</a:t>
            </a:r>
          </a:p>
        </p:txBody>
      </p:sp>
    </p:spTree>
    <p:extLst>
      <p:ext uri="{BB962C8B-B14F-4D97-AF65-F5344CB8AC3E}">
        <p14:creationId xmlns:p14="http://schemas.microsoft.com/office/powerpoint/2010/main" val="37863896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B65A7C-C455-E29C-5281-EAB00CCA5AD4}"/>
              </a:ext>
            </a:extLst>
          </p:cNvPr>
          <p:cNvSpPr>
            <a:spLocks noGrp="1"/>
          </p:cNvSpPr>
          <p:nvPr>
            <p:ph type="title"/>
          </p:nvPr>
        </p:nvSpPr>
        <p:spPr/>
        <p:txBody>
          <a:bodyPr/>
          <a:lstStyle/>
          <a:p>
            <a:pPr algn="ctr"/>
            <a:r>
              <a:rPr lang="pl-PL" dirty="0"/>
              <a:t>Przestępstwa indywidualne</a:t>
            </a:r>
          </a:p>
        </p:txBody>
      </p:sp>
      <p:sp>
        <p:nvSpPr>
          <p:cNvPr id="3" name="Symbol zastępczy zawartości 2">
            <a:extLst>
              <a:ext uri="{FF2B5EF4-FFF2-40B4-BE49-F238E27FC236}">
                <a16:creationId xmlns:a16="http://schemas.microsoft.com/office/drawing/2014/main" id="{4D37E666-EDD9-C103-793F-3A0BDF8C0EC4}"/>
              </a:ext>
            </a:extLst>
          </p:cNvPr>
          <p:cNvSpPr>
            <a:spLocks noGrp="1"/>
          </p:cNvSpPr>
          <p:nvPr>
            <p:ph idx="1"/>
          </p:nvPr>
        </p:nvSpPr>
        <p:spPr/>
        <p:txBody>
          <a:bodyPr/>
          <a:lstStyle/>
          <a:p>
            <a:pPr algn="just">
              <a:lnSpc>
                <a:spcPct val="150000"/>
              </a:lnSpc>
            </a:pPr>
            <a:r>
              <a:rPr lang="pl-PL" dirty="0"/>
              <a:t>Właściwe – występuje wówczas, gdy czyn jest zindywidualizowany już w typie podstawowym,</a:t>
            </a:r>
          </a:p>
          <a:p>
            <a:pPr algn="just">
              <a:lnSpc>
                <a:spcPct val="150000"/>
              </a:lnSpc>
            </a:pPr>
            <a:r>
              <a:rPr lang="pl-PL" dirty="0"/>
              <a:t>Niewłaściwe  - występuje wówczas, gdy do indywidualizacji dochodzi dopiero w typie zmodyfikowanym (np. art. 149 k.k., tj. dzieciobójstwo stanowiące typ uprzywilejowany zabójstwa)</a:t>
            </a:r>
          </a:p>
        </p:txBody>
      </p:sp>
    </p:spTree>
    <p:extLst>
      <p:ext uri="{BB962C8B-B14F-4D97-AF65-F5344CB8AC3E}">
        <p14:creationId xmlns:p14="http://schemas.microsoft.com/office/powerpoint/2010/main" val="9772702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FB4FDC-EB9A-668F-3D6D-0C33426636D1}"/>
              </a:ext>
            </a:extLst>
          </p:cNvPr>
          <p:cNvSpPr>
            <a:spLocks noGrp="1"/>
          </p:cNvSpPr>
          <p:nvPr>
            <p:ph type="title"/>
          </p:nvPr>
        </p:nvSpPr>
        <p:spPr/>
        <p:txBody>
          <a:bodyPr/>
          <a:lstStyle/>
          <a:p>
            <a:pPr algn="ctr"/>
            <a:r>
              <a:rPr lang="pl-PL" dirty="0"/>
              <a:t>Opis czynności wykonawczej</a:t>
            </a:r>
          </a:p>
        </p:txBody>
      </p:sp>
      <p:sp>
        <p:nvSpPr>
          <p:cNvPr id="3" name="Symbol zastępczy zawartości 2">
            <a:extLst>
              <a:ext uri="{FF2B5EF4-FFF2-40B4-BE49-F238E27FC236}">
                <a16:creationId xmlns:a16="http://schemas.microsoft.com/office/drawing/2014/main" id="{D17A8F76-603A-5CF1-60B1-5526F03CC130}"/>
              </a:ext>
            </a:extLst>
          </p:cNvPr>
          <p:cNvSpPr>
            <a:spLocks noGrp="1"/>
          </p:cNvSpPr>
          <p:nvPr>
            <p:ph idx="1"/>
          </p:nvPr>
        </p:nvSpPr>
        <p:spPr/>
        <p:txBody>
          <a:bodyPr/>
          <a:lstStyle/>
          <a:p>
            <a:pPr algn="just">
              <a:lnSpc>
                <a:spcPct val="150000"/>
              </a:lnSpc>
            </a:pPr>
            <a:r>
              <a:rPr lang="pl-PL" dirty="0"/>
              <a:t>Dokonywany poprzez użycie czasownika w trzeciej osobie liczby pojedynczej czasu teraźniejszego, niekiedy również w formie imiesłowu (zabija, zabiera, używając, biorąc”. </a:t>
            </a:r>
          </a:p>
          <a:p>
            <a:pPr algn="just">
              <a:lnSpc>
                <a:spcPct val="150000"/>
              </a:lnSpc>
            </a:pPr>
            <a:r>
              <a:rPr lang="pl-PL" dirty="0"/>
              <a:t>Może być konkretyzowane poprzez wskazanie na charakter, czy też ocenę czynności.</a:t>
            </a:r>
          </a:p>
          <a:p>
            <a:pPr algn="just">
              <a:lnSpc>
                <a:spcPct val="150000"/>
              </a:lnSpc>
            </a:pPr>
            <a:r>
              <a:rPr lang="pl-PL" dirty="0"/>
              <a:t>W przypadku użycia przez ustawodawcę czasownika aksjologicznie indyferentnego konieczne staje się zawarcie również znamienia skutku.</a:t>
            </a:r>
          </a:p>
        </p:txBody>
      </p:sp>
    </p:spTree>
    <p:extLst>
      <p:ext uri="{BB962C8B-B14F-4D97-AF65-F5344CB8AC3E}">
        <p14:creationId xmlns:p14="http://schemas.microsoft.com/office/powerpoint/2010/main" val="38745609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A84ED9-C9FE-A920-56FE-155818EC4A31}"/>
              </a:ext>
            </a:extLst>
          </p:cNvPr>
          <p:cNvSpPr>
            <a:spLocks noGrp="1"/>
          </p:cNvSpPr>
          <p:nvPr>
            <p:ph type="title"/>
          </p:nvPr>
        </p:nvSpPr>
        <p:spPr/>
        <p:txBody>
          <a:bodyPr/>
          <a:lstStyle/>
          <a:p>
            <a:pPr algn="ctr"/>
            <a:r>
              <a:rPr lang="pl-PL" dirty="0"/>
              <a:t>Okoliczności modalne</a:t>
            </a:r>
          </a:p>
        </p:txBody>
      </p:sp>
      <p:sp>
        <p:nvSpPr>
          <p:cNvPr id="3" name="Symbol zastępczy zawartości 2">
            <a:extLst>
              <a:ext uri="{FF2B5EF4-FFF2-40B4-BE49-F238E27FC236}">
                <a16:creationId xmlns:a16="http://schemas.microsoft.com/office/drawing/2014/main" id="{357DD1FC-1B8C-472F-8B16-75198A5A007E}"/>
              </a:ext>
            </a:extLst>
          </p:cNvPr>
          <p:cNvSpPr>
            <a:spLocks noGrp="1"/>
          </p:cNvSpPr>
          <p:nvPr>
            <p:ph idx="1"/>
          </p:nvPr>
        </p:nvSpPr>
        <p:spPr/>
        <p:txBody>
          <a:bodyPr>
            <a:normAutofit lnSpcReduction="10000"/>
          </a:bodyPr>
          <a:lstStyle/>
          <a:p>
            <a:pPr algn="just">
              <a:lnSpc>
                <a:spcPct val="150000"/>
              </a:lnSpc>
              <a:buFont typeface="Wingdings" pitchFamily="2" charset="2"/>
              <a:buChar char="Ø"/>
            </a:pPr>
            <a:r>
              <a:rPr lang="pl-PL" dirty="0"/>
              <a:t>Okoliczności, które towarzyszą zachowaniu sprawcy, a ich wystąpienie wywołuje lub potęguje ujemną wartość czynu. Dotyczą np. miejsca i czasu.</a:t>
            </a:r>
          </a:p>
          <a:p>
            <a:pPr algn="just">
              <a:lnSpc>
                <a:spcPct val="150000"/>
              </a:lnSpc>
              <a:buFont typeface="Wingdings" pitchFamily="2" charset="2"/>
              <a:buChar char="Ø"/>
            </a:pPr>
            <a:r>
              <a:rPr lang="pl-PL" dirty="0"/>
              <a:t>Takie okoliczności mogą wpływać na kryminalizację danego zachowania (np. zniewaga w myśl art. 216 k.k. może nastąpić tylko w obecności innej osoby albo pod jej nieobecność, lecz publicznie) bądź na modyfikację czynu (np. art. 280 § 2 k.k. stanowi typ kwalifikowany rozboju ze względu na posłużenie się bronią palną, nożem lub innym podobnie niebezpiecznym narzędziem).</a:t>
            </a:r>
          </a:p>
        </p:txBody>
      </p:sp>
    </p:spTree>
    <p:extLst>
      <p:ext uri="{BB962C8B-B14F-4D97-AF65-F5344CB8AC3E}">
        <p14:creationId xmlns:p14="http://schemas.microsoft.com/office/powerpoint/2010/main" val="3244727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F995A7-5521-BD0E-AE4D-A15CB534A6C3}"/>
              </a:ext>
            </a:extLst>
          </p:cNvPr>
          <p:cNvSpPr>
            <a:spLocks noGrp="1"/>
          </p:cNvSpPr>
          <p:nvPr>
            <p:ph type="title"/>
          </p:nvPr>
        </p:nvSpPr>
        <p:spPr/>
        <p:txBody>
          <a:bodyPr/>
          <a:lstStyle/>
          <a:p>
            <a:pPr algn="ctr"/>
            <a:r>
              <a:rPr lang="pl-PL" dirty="0"/>
              <a:t>Znamię skutku</a:t>
            </a:r>
          </a:p>
        </p:txBody>
      </p:sp>
      <p:sp>
        <p:nvSpPr>
          <p:cNvPr id="3" name="Symbol zastępczy zawartości 2">
            <a:extLst>
              <a:ext uri="{FF2B5EF4-FFF2-40B4-BE49-F238E27FC236}">
                <a16:creationId xmlns:a16="http://schemas.microsoft.com/office/drawing/2014/main" id="{6B29F0EF-79FE-31C9-790C-5027CD6E6346}"/>
              </a:ext>
            </a:extLst>
          </p:cNvPr>
          <p:cNvSpPr>
            <a:spLocks noGrp="1"/>
          </p:cNvSpPr>
          <p:nvPr>
            <p:ph idx="1"/>
          </p:nvPr>
        </p:nvSpPr>
        <p:spPr/>
        <p:txBody>
          <a:bodyPr>
            <a:normAutofit lnSpcReduction="10000"/>
          </a:bodyPr>
          <a:lstStyle/>
          <a:p>
            <a:pPr algn="just">
              <a:lnSpc>
                <a:spcPct val="150000"/>
              </a:lnSpc>
            </a:pPr>
            <a:r>
              <a:rPr lang="pl-PL" dirty="0"/>
              <a:t>W opisie przestępstwa materialnego ujęte jest znamię skutku – negatywnie wartościowanego następstwa. Znamiona zostają zatem zrealizowane, a czyn dokonany dopiero w momencie jego wystąpienia. </a:t>
            </a:r>
          </a:p>
          <a:p>
            <a:pPr algn="just">
              <a:lnSpc>
                <a:spcPct val="150000"/>
              </a:lnSpc>
            </a:pPr>
            <a:r>
              <a:rPr lang="pl-PL" dirty="0"/>
              <a:t>Pojęcie skutku w myśl prawa karnego obejmuje wszelkiego rodzaju zmiany, jakie swym zachowaniem może wywołać sprawca, o ile zmiana ta została wyrażona w przepisie typizującym.</a:t>
            </a:r>
          </a:p>
          <a:p>
            <a:pPr algn="just">
              <a:lnSpc>
                <a:spcPct val="150000"/>
              </a:lnSpc>
            </a:pPr>
            <a:r>
              <a:rPr lang="pl-PL" dirty="0"/>
              <a:t>Może wyrażać się zarówno w naruszeniu dobra prawnego, jak i w jego narażeniu na niebezpieczeństwo, ale wyłącznie konkretne.</a:t>
            </a:r>
          </a:p>
        </p:txBody>
      </p:sp>
    </p:spTree>
    <p:extLst>
      <p:ext uri="{BB962C8B-B14F-4D97-AF65-F5344CB8AC3E}">
        <p14:creationId xmlns:p14="http://schemas.microsoft.com/office/powerpoint/2010/main" val="3349369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A933BA-C33F-F95F-1DDB-895DC7653AAD}"/>
              </a:ext>
            </a:extLst>
          </p:cNvPr>
          <p:cNvSpPr>
            <a:spLocks noGrp="1"/>
          </p:cNvSpPr>
          <p:nvPr>
            <p:ph type="ctrTitle"/>
          </p:nvPr>
        </p:nvSpPr>
        <p:spPr/>
        <p:txBody>
          <a:bodyPr/>
          <a:lstStyle/>
          <a:p>
            <a:pPr algn="ctr"/>
            <a:r>
              <a:rPr lang="pl-PL" dirty="0"/>
              <a:t>Przestępstwo jako czyn człowieka</a:t>
            </a:r>
          </a:p>
        </p:txBody>
      </p:sp>
      <p:sp>
        <p:nvSpPr>
          <p:cNvPr id="3" name="Podtytuł 2">
            <a:extLst>
              <a:ext uri="{FF2B5EF4-FFF2-40B4-BE49-F238E27FC236}">
                <a16:creationId xmlns:a16="http://schemas.microsoft.com/office/drawing/2014/main" id="{1B82EC3F-2345-7CA8-256A-312FA963299E}"/>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40617263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0096FA-9C7A-39C1-A9FE-55049B4B9C63}"/>
              </a:ext>
            </a:extLst>
          </p:cNvPr>
          <p:cNvSpPr>
            <a:spLocks noGrp="1"/>
          </p:cNvSpPr>
          <p:nvPr>
            <p:ph type="title"/>
          </p:nvPr>
        </p:nvSpPr>
        <p:spPr/>
        <p:txBody>
          <a:bodyPr/>
          <a:lstStyle/>
          <a:p>
            <a:pPr algn="ctr"/>
            <a:r>
              <a:rPr lang="pl-PL" dirty="0"/>
              <a:t>Przestępstwa z zaniechania</a:t>
            </a:r>
          </a:p>
        </p:txBody>
      </p:sp>
      <p:sp>
        <p:nvSpPr>
          <p:cNvPr id="3" name="Symbol zastępczy zawartości 2">
            <a:extLst>
              <a:ext uri="{FF2B5EF4-FFF2-40B4-BE49-F238E27FC236}">
                <a16:creationId xmlns:a16="http://schemas.microsoft.com/office/drawing/2014/main" id="{F889753F-404A-CD89-D0C9-570ADD8CD1AF}"/>
              </a:ext>
            </a:extLst>
          </p:cNvPr>
          <p:cNvSpPr>
            <a:spLocks noGrp="1"/>
          </p:cNvSpPr>
          <p:nvPr>
            <p:ph idx="1"/>
          </p:nvPr>
        </p:nvSpPr>
        <p:spPr/>
        <p:txBody>
          <a:bodyPr/>
          <a:lstStyle/>
          <a:p>
            <a:pPr algn="just">
              <a:lnSpc>
                <a:spcPct val="150000"/>
              </a:lnSpc>
            </a:pPr>
            <a:r>
              <a:rPr lang="pl-PL" dirty="0"/>
              <a:t>Art. 2 k.k. „Odpowiedzialności karnej za przestępstwo skutkowe popełnione przez zaniechanie podlega ten tylko, na kim ciążył prawny, szczególny obowiązek zapobiegnięcia skutkowi.”</a:t>
            </a:r>
          </a:p>
          <a:p>
            <a:pPr algn="just">
              <a:lnSpc>
                <a:spcPct val="150000"/>
              </a:lnSpc>
            </a:pPr>
            <a:r>
              <a:rPr lang="pl-PL" dirty="0"/>
              <a:t>Obowiązek musi być adresowany do oznaczonej grupy osób (w szczególności nie może to być ogólny obowiązek moralny).</a:t>
            </a:r>
          </a:p>
          <a:p>
            <a:pPr algn="just">
              <a:lnSpc>
                <a:spcPct val="150000"/>
              </a:lnSpc>
            </a:pPr>
            <a:r>
              <a:rPr lang="pl-PL" dirty="0"/>
              <a:t>Przestępstwa właściwe z zaniechania (mogą być popełnione tylko przez zaniechanie) i niewłaściwe (mogą być popełnione zarówno w formie działania, jak i zaniechania).</a:t>
            </a:r>
          </a:p>
          <a:p>
            <a:pPr marL="0" indent="0" algn="just">
              <a:lnSpc>
                <a:spcPct val="150000"/>
              </a:lnSpc>
              <a:buNone/>
            </a:pPr>
            <a:endParaRPr lang="pl-PL" dirty="0"/>
          </a:p>
        </p:txBody>
      </p:sp>
    </p:spTree>
    <p:extLst>
      <p:ext uri="{BB962C8B-B14F-4D97-AF65-F5344CB8AC3E}">
        <p14:creationId xmlns:p14="http://schemas.microsoft.com/office/powerpoint/2010/main" val="30667784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7A9346-DFFA-764D-CA28-244F8C749E93}"/>
              </a:ext>
            </a:extLst>
          </p:cNvPr>
          <p:cNvSpPr>
            <a:spLocks noGrp="1"/>
          </p:cNvSpPr>
          <p:nvPr>
            <p:ph type="title"/>
          </p:nvPr>
        </p:nvSpPr>
        <p:spPr/>
        <p:txBody>
          <a:bodyPr/>
          <a:lstStyle/>
          <a:p>
            <a:pPr algn="ctr"/>
            <a:r>
              <a:rPr lang="pl-PL" dirty="0"/>
              <a:t>Źródła szczególnego obowiązku zapobiegnięcia skutkowi</a:t>
            </a:r>
          </a:p>
        </p:txBody>
      </p:sp>
      <p:sp>
        <p:nvSpPr>
          <p:cNvPr id="3" name="Symbol zastępczy zawartości 2">
            <a:extLst>
              <a:ext uri="{FF2B5EF4-FFF2-40B4-BE49-F238E27FC236}">
                <a16:creationId xmlns:a16="http://schemas.microsoft.com/office/drawing/2014/main" id="{8F163A45-27BD-FE9D-073F-A19C55156ED5}"/>
              </a:ext>
            </a:extLst>
          </p:cNvPr>
          <p:cNvSpPr>
            <a:spLocks noGrp="1"/>
          </p:cNvSpPr>
          <p:nvPr>
            <p:ph idx="1"/>
          </p:nvPr>
        </p:nvSpPr>
        <p:spPr/>
        <p:txBody>
          <a:bodyPr/>
          <a:lstStyle/>
          <a:p>
            <a:pPr algn="just">
              <a:lnSpc>
                <a:spcPct val="150000"/>
              </a:lnSpc>
            </a:pPr>
            <a:r>
              <a:rPr lang="pl-PL" dirty="0"/>
              <a:t>przepis prawa karnego (np. obowiązek udzielenia pomocy),</a:t>
            </a:r>
          </a:p>
          <a:p>
            <a:pPr algn="just">
              <a:lnSpc>
                <a:spcPct val="150000"/>
              </a:lnSpc>
            </a:pPr>
            <a:r>
              <a:rPr lang="pl-PL" dirty="0"/>
              <a:t>inny akt normatywny,</a:t>
            </a:r>
          </a:p>
          <a:p>
            <a:pPr algn="just">
              <a:lnSpc>
                <a:spcPct val="150000"/>
              </a:lnSpc>
            </a:pPr>
            <a:r>
              <a:rPr lang="pl-PL" dirty="0"/>
              <a:t>orzeczenie sądowe,</a:t>
            </a:r>
          </a:p>
          <a:p>
            <a:pPr algn="just">
              <a:lnSpc>
                <a:spcPct val="150000"/>
              </a:lnSpc>
            </a:pPr>
            <a:r>
              <a:rPr lang="pl-PL" dirty="0"/>
              <a:t>fakt zajmowania danego stanowiska, pełnienia danej funkcji,</a:t>
            </a:r>
          </a:p>
          <a:p>
            <a:pPr algn="just">
              <a:lnSpc>
                <a:spcPct val="150000"/>
              </a:lnSpc>
            </a:pPr>
            <a:r>
              <a:rPr lang="pl-PL" dirty="0"/>
              <a:t>umowa,</a:t>
            </a:r>
          </a:p>
          <a:p>
            <a:pPr algn="just">
              <a:lnSpc>
                <a:spcPct val="150000"/>
              </a:lnSpc>
            </a:pPr>
            <a:r>
              <a:rPr lang="pl-PL" dirty="0"/>
              <a:t>okoliczność faktyczna, z której jasno wynika przyjęcie na siebie obowiązku gwaranta.</a:t>
            </a:r>
          </a:p>
        </p:txBody>
      </p:sp>
    </p:spTree>
    <p:extLst>
      <p:ext uri="{BB962C8B-B14F-4D97-AF65-F5344CB8AC3E}">
        <p14:creationId xmlns:p14="http://schemas.microsoft.com/office/powerpoint/2010/main" val="22684755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A69C78-784F-E213-3072-F3868ACE2298}"/>
              </a:ext>
            </a:extLst>
          </p:cNvPr>
          <p:cNvSpPr>
            <a:spLocks noGrp="1"/>
          </p:cNvSpPr>
          <p:nvPr>
            <p:ph type="title"/>
          </p:nvPr>
        </p:nvSpPr>
        <p:spPr/>
        <p:txBody>
          <a:bodyPr/>
          <a:lstStyle/>
          <a:p>
            <a:pPr algn="ctr"/>
            <a:r>
              <a:rPr lang="pl-PL" dirty="0"/>
              <a:t>Związek przyczynowy</a:t>
            </a:r>
          </a:p>
        </p:txBody>
      </p:sp>
      <p:sp>
        <p:nvSpPr>
          <p:cNvPr id="3" name="Symbol zastępczy zawartości 2">
            <a:extLst>
              <a:ext uri="{FF2B5EF4-FFF2-40B4-BE49-F238E27FC236}">
                <a16:creationId xmlns:a16="http://schemas.microsoft.com/office/drawing/2014/main" id="{0683EC69-E0F5-6151-5CA3-6E3964C662C0}"/>
              </a:ext>
            </a:extLst>
          </p:cNvPr>
          <p:cNvSpPr>
            <a:spLocks noGrp="1"/>
          </p:cNvSpPr>
          <p:nvPr>
            <p:ph idx="1"/>
          </p:nvPr>
        </p:nvSpPr>
        <p:spPr/>
        <p:txBody>
          <a:bodyPr/>
          <a:lstStyle/>
          <a:p>
            <a:pPr algn="just">
              <a:lnSpc>
                <a:spcPct val="150000"/>
              </a:lnSpc>
            </a:pPr>
            <a:endParaRPr lang="pl-PL" dirty="0"/>
          </a:p>
          <a:p>
            <a:pPr algn="just">
              <a:lnSpc>
                <a:spcPct val="150000"/>
              </a:lnSpc>
            </a:pPr>
            <a:r>
              <a:rPr lang="pl-PL" dirty="0"/>
              <a:t>istotny jedynie przy przestępstwach materialnych,</a:t>
            </a:r>
          </a:p>
          <a:p>
            <a:pPr algn="just">
              <a:lnSpc>
                <a:spcPct val="150000"/>
              </a:lnSpc>
            </a:pPr>
            <a:r>
              <a:rPr lang="pl-PL" dirty="0"/>
              <a:t>zachodzi między zachowaniem się sprawcy wyrażonym w znamieniu czasownikowym a ujętym w typie czynu zabronionego w postaci naruszenia albo narażenia na niebezpieczeństwo dobra prawnego.</a:t>
            </a:r>
          </a:p>
          <a:p>
            <a:endParaRPr lang="pl-PL" dirty="0"/>
          </a:p>
        </p:txBody>
      </p:sp>
    </p:spTree>
    <p:extLst>
      <p:ext uri="{BB962C8B-B14F-4D97-AF65-F5344CB8AC3E}">
        <p14:creationId xmlns:p14="http://schemas.microsoft.com/office/powerpoint/2010/main" val="8907456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53AFC8-3241-3420-4553-F3DAA3958A72}"/>
              </a:ext>
            </a:extLst>
          </p:cNvPr>
          <p:cNvSpPr>
            <a:spLocks noGrp="1"/>
          </p:cNvSpPr>
          <p:nvPr>
            <p:ph type="title"/>
          </p:nvPr>
        </p:nvSpPr>
        <p:spPr/>
        <p:txBody>
          <a:bodyPr/>
          <a:lstStyle/>
          <a:p>
            <a:pPr algn="ctr"/>
            <a:r>
              <a:rPr lang="pl-PL" dirty="0"/>
              <a:t>Teorie związku przyczynowego</a:t>
            </a:r>
          </a:p>
        </p:txBody>
      </p:sp>
      <p:sp>
        <p:nvSpPr>
          <p:cNvPr id="3" name="Symbol zastępczy zawartości 2">
            <a:extLst>
              <a:ext uri="{FF2B5EF4-FFF2-40B4-BE49-F238E27FC236}">
                <a16:creationId xmlns:a16="http://schemas.microsoft.com/office/drawing/2014/main" id="{31DFB2C4-C273-FF96-52BD-92556F0D0AD7}"/>
              </a:ext>
            </a:extLst>
          </p:cNvPr>
          <p:cNvSpPr>
            <a:spLocks noGrp="1"/>
          </p:cNvSpPr>
          <p:nvPr>
            <p:ph idx="1"/>
          </p:nvPr>
        </p:nvSpPr>
        <p:spPr/>
        <p:txBody>
          <a:bodyPr/>
          <a:lstStyle/>
          <a:p>
            <a:pPr algn="just">
              <a:lnSpc>
                <a:spcPct val="150000"/>
              </a:lnSpc>
            </a:pPr>
            <a:r>
              <a:rPr lang="pl-PL" dirty="0"/>
              <a:t>teoria warunku </a:t>
            </a:r>
            <a:r>
              <a:rPr lang="pl-PL" i="1" dirty="0"/>
              <a:t>sine qua non,</a:t>
            </a:r>
          </a:p>
          <a:p>
            <a:pPr algn="just">
              <a:lnSpc>
                <a:spcPct val="150000"/>
              </a:lnSpc>
            </a:pPr>
            <a:r>
              <a:rPr lang="pl-PL" dirty="0"/>
              <a:t>teorie specjalnego związku przyczynowego (indywidualizujące),</a:t>
            </a:r>
          </a:p>
          <a:p>
            <a:pPr algn="just">
              <a:lnSpc>
                <a:spcPct val="150000"/>
              </a:lnSpc>
            </a:pPr>
            <a:r>
              <a:rPr lang="pl-PL" dirty="0"/>
              <a:t>teoria adekwatnego związku przyczynowego,</a:t>
            </a:r>
          </a:p>
          <a:p>
            <a:pPr algn="just">
              <a:lnSpc>
                <a:spcPct val="150000"/>
              </a:lnSpc>
            </a:pPr>
            <a:r>
              <a:rPr lang="pl-PL" dirty="0"/>
              <a:t>teoria warunku właściwego (odpowiadającego empirycznie potwierdzonej prawidłowości).</a:t>
            </a:r>
          </a:p>
        </p:txBody>
      </p:sp>
    </p:spTree>
    <p:extLst>
      <p:ext uri="{BB962C8B-B14F-4D97-AF65-F5344CB8AC3E}">
        <p14:creationId xmlns:p14="http://schemas.microsoft.com/office/powerpoint/2010/main" val="28421772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DF57B2-6E85-1E86-A2E9-D35A3C5F72DB}"/>
              </a:ext>
            </a:extLst>
          </p:cNvPr>
          <p:cNvSpPr>
            <a:spLocks noGrp="1"/>
          </p:cNvSpPr>
          <p:nvPr>
            <p:ph type="title"/>
          </p:nvPr>
        </p:nvSpPr>
        <p:spPr/>
        <p:txBody>
          <a:bodyPr/>
          <a:lstStyle/>
          <a:p>
            <a:pPr algn="ctr"/>
            <a:r>
              <a:rPr lang="pl-PL" dirty="0"/>
              <a:t>Teoria warunku </a:t>
            </a:r>
            <a:r>
              <a:rPr lang="pl-PL" i="1" dirty="0"/>
              <a:t>sine qua non</a:t>
            </a:r>
          </a:p>
        </p:txBody>
      </p:sp>
      <p:sp>
        <p:nvSpPr>
          <p:cNvPr id="3" name="Symbol zastępczy zawartości 2">
            <a:extLst>
              <a:ext uri="{FF2B5EF4-FFF2-40B4-BE49-F238E27FC236}">
                <a16:creationId xmlns:a16="http://schemas.microsoft.com/office/drawing/2014/main" id="{A60D30D0-CD7F-6EF5-0670-01B61DEDACED}"/>
              </a:ext>
            </a:extLst>
          </p:cNvPr>
          <p:cNvSpPr>
            <a:spLocks noGrp="1"/>
          </p:cNvSpPr>
          <p:nvPr>
            <p:ph idx="1"/>
          </p:nvPr>
        </p:nvSpPr>
        <p:spPr/>
        <p:txBody>
          <a:bodyPr/>
          <a:lstStyle/>
          <a:p>
            <a:pPr algn="just">
              <a:lnSpc>
                <a:spcPct val="150000"/>
              </a:lnSpc>
            </a:pPr>
            <a:r>
              <a:rPr lang="pl-PL" dirty="0"/>
              <a:t>podstawą jest koncepcja kauzalna J.S. Milla,</a:t>
            </a:r>
          </a:p>
          <a:p>
            <a:pPr algn="just">
              <a:lnSpc>
                <a:spcPct val="150000"/>
              </a:lnSpc>
            </a:pPr>
            <a:r>
              <a:rPr lang="pl-PL" dirty="0"/>
              <a:t>założenie, że </a:t>
            </a:r>
            <a:r>
              <a:rPr lang="pl-PL" b="1" dirty="0"/>
              <a:t>przyczyną jest każdy warunek skutku, którego nie można myślowo wyeliminować, nie eliminując jednocześnie samego skutku</a:t>
            </a:r>
            <a:r>
              <a:rPr lang="pl-PL" dirty="0"/>
              <a:t>,</a:t>
            </a:r>
          </a:p>
          <a:p>
            <a:pPr algn="just">
              <a:lnSpc>
                <a:spcPct val="150000"/>
              </a:lnSpc>
            </a:pPr>
            <a:r>
              <a:rPr lang="pl-PL" dirty="0"/>
              <a:t>duże wątpliwości co do jej teoretycznej i metodologicznej poprawności,</a:t>
            </a:r>
          </a:p>
          <a:p>
            <a:pPr algn="just">
              <a:lnSpc>
                <a:spcPct val="150000"/>
              </a:lnSpc>
            </a:pPr>
            <a:r>
              <a:rPr lang="pl-PL" dirty="0"/>
              <a:t>zmusza do analizowania hipotetycznych powiązań kauzalnych. </a:t>
            </a:r>
          </a:p>
          <a:p>
            <a:endParaRPr lang="pl-PL" dirty="0"/>
          </a:p>
        </p:txBody>
      </p:sp>
    </p:spTree>
    <p:extLst>
      <p:ext uri="{BB962C8B-B14F-4D97-AF65-F5344CB8AC3E}">
        <p14:creationId xmlns:p14="http://schemas.microsoft.com/office/powerpoint/2010/main" val="25391115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5367B5-F10F-B836-37BD-A52C9505395D}"/>
              </a:ext>
            </a:extLst>
          </p:cNvPr>
          <p:cNvSpPr>
            <a:spLocks noGrp="1"/>
          </p:cNvSpPr>
          <p:nvPr>
            <p:ph type="title"/>
          </p:nvPr>
        </p:nvSpPr>
        <p:spPr/>
        <p:txBody>
          <a:bodyPr/>
          <a:lstStyle/>
          <a:p>
            <a:pPr algn="ctr"/>
            <a:r>
              <a:rPr lang="pl-PL" dirty="0"/>
              <a:t>Teorie indywidualizujące</a:t>
            </a:r>
          </a:p>
        </p:txBody>
      </p:sp>
      <p:sp>
        <p:nvSpPr>
          <p:cNvPr id="3" name="Symbol zastępczy zawartości 2">
            <a:extLst>
              <a:ext uri="{FF2B5EF4-FFF2-40B4-BE49-F238E27FC236}">
                <a16:creationId xmlns:a16="http://schemas.microsoft.com/office/drawing/2014/main" id="{B52ACF1E-691E-1720-A654-FE63BC804427}"/>
              </a:ext>
            </a:extLst>
          </p:cNvPr>
          <p:cNvSpPr>
            <a:spLocks noGrp="1"/>
          </p:cNvSpPr>
          <p:nvPr>
            <p:ph idx="1"/>
          </p:nvPr>
        </p:nvSpPr>
        <p:spPr/>
        <p:txBody>
          <a:bodyPr/>
          <a:lstStyle/>
          <a:p>
            <a:pPr algn="just">
              <a:lnSpc>
                <a:spcPct val="150000"/>
              </a:lnSpc>
            </a:pPr>
            <a:r>
              <a:rPr lang="pl-PL" dirty="0"/>
              <a:t>zawężenie odpowiedzialności za skutek biorąc pod uwagę wymagania teleologii</a:t>
            </a:r>
          </a:p>
          <a:p>
            <a:pPr algn="just">
              <a:lnSpc>
                <a:spcPct val="150000"/>
              </a:lnSpc>
            </a:pPr>
            <a:r>
              <a:rPr lang="pl-PL" dirty="0"/>
              <a:t>przyczyną nie jest każdy warunek skutku, a jedynie taki, który został odpowiednio wyselekcjonowany ze względu na posiadanie jakiejś wymaganej cechy (warunek decydujący, najbliższy skutkowi itd.)</a:t>
            </a:r>
          </a:p>
          <a:p>
            <a:endParaRPr lang="pl-PL" dirty="0"/>
          </a:p>
        </p:txBody>
      </p:sp>
    </p:spTree>
    <p:extLst>
      <p:ext uri="{BB962C8B-B14F-4D97-AF65-F5344CB8AC3E}">
        <p14:creationId xmlns:p14="http://schemas.microsoft.com/office/powerpoint/2010/main" val="33999972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44BD94-EA67-0F59-DC0A-DF72328EF1C9}"/>
              </a:ext>
            </a:extLst>
          </p:cNvPr>
          <p:cNvSpPr>
            <a:spLocks noGrp="1"/>
          </p:cNvSpPr>
          <p:nvPr>
            <p:ph type="title"/>
          </p:nvPr>
        </p:nvSpPr>
        <p:spPr/>
        <p:txBody>
          <a:bodyPr/>
          <a:lstStyle/>
          <a:p>
            <a:pPr algn="ctr"/>
            <a:r>
              <a:rPr lang="pl-PL" dirty="0"/>
              <a:t>Teoria adekwancji</a:t>
            </a:r>
          </a:p>
        </p:txBody>
      </p:sp>
      <p:sp>
        <p:nvSpPr>
          <p:cNvPr id="3" name="Symbol zastępczy zawartości 2">
            <a:extLst>
              <a:ext uri="{FF2B5EF4-FFF2-40B4-BE49-F238E27FC236}">
                <a16:creationId xmlns:a16="http://schemas.microsoft.com/office/drawing/2014/main" id="{00B180BA-937A-D3DD-2EDF-042255C9CB9E}"/>
              </a:ext>
            </a:extLst>
          </p:cNvPr>
          <p:cNvSpPr>
            <a:spLocks noGrp="1"/>
          </p:cNvSpPr>
          <p:nvPr>
            <p:ph idx="1"/>
          </p:nvPr>
        </p:nvSpPr>
        <p:spPr/>
        <p:txBody>
          <a:bodyPr/>
          <a:lstStyle/>
          <a:p>
            <a:pPr algn="just">
              <a:lnSpc>
                <a:spcPct val="150000"/>
              </a:lnSpc>
            </a:pPr>
            <a:r>
              <a:rPr lang="pl-PL" b="1" dirty="0"/>
              <a:t>więź kauzalna między zdarzeniem A i B istnieje tylko wówczas, gdy zwykle, typowo i przeciętnie zdarzenie A prowadzi do wystąpienia zdarzenia B</a:t>
            </a:r>
            <a:r>
              <a:rPr lang="pl-PL" dirty="0"/>
              <a:t>,</a:t>
            </a:r>
          </a:p>
          <a:p>
            <a:pPr algn="just">
              <a:lnSpc>
                <a:spcPct val="150000"/>
              </a:lnSpc>
            </a:pPr>
            <a:r>
              <a:rPr lang="pl-PL" dirty="0"/>
              <a:t>unika regresu </a:t>
            </a:r>
            <a:r>
              <a:rPr lang="pl-PL" i="1" dirty="0"/>
              <a:t>ad infinitum </a:t>
            </a:r>
            <a:r>
              <a:rPr lang="pl-PL" dirty="0"/>
              <a:t>charakterystycznego dla teorii warunku </a:t>
            </a:r>
            <a:r>
              <a:rPr lang="pl-PL" i="1" dirty="0"/>
              <a:t>sine qua non,</a:t>
            </a:r>
          </a:p>
          <a:p>
            <a:pPr algn="just">
              <a:lnSpc>
                <a:spcPct val="150000"/>
              </a:lnSpc>
            </a:pPr>
            <a:r>
              <a:rPr lang="pl-PL" dirty="0"/>
              <a:t>podmiot oceniający powinien ocenę adekwatności formułować tak, jak uczyniłby to ze stanowiska </a:t>
            </a:r>
            <a:r>
              <a:rPr lang="pl-PL" i="1" dirty="0"/>
              <a:t>ex </a:t>
            </a:r>
            <a:r>
              <a:rPr lang="pl-PL" i="1" dirty="0" err="1"/>
              <a:t>ante</a:t>
            </a:r>
            <a:r>
              <a:rPr lang="pl-PL" i="1" dirty="0"/>
              <a:t> </a:t>
            </a:r>
            <a:r>
              <a:rPr lang="pl-PL" dirty="0"/>
              <a:t>obiektywny obserwator dysponujący wiedzą szczególną sprawcy.</a:t>
            </a:r>
          </a:p>
          <a:p>
            <a:endParaRPr lang="pl-PL" dirty="0"/>
          </a:p>
        </p:txBody>
      </p:sp>
    </p:spTree>
    <p:extLst>
      <p:ext uri="{BB962C8B-B14F-4D97-AF65-F5344CB8AC3E}">
        <p14:creationId xmlns:p14="http://schemas.microsoft.com/office/powerpoint/2010/main" val="2145610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548DC3-85E6-52E0-0222-2878987AD46C}"/>
              </a:ext>
            </a:extLst>
          </p:cNvPr>
          <p:cNvSpPr>
            <a:spLocks noGrp="1"/>
          </p:cNvSpPr>
          <p:nvPr>
            <p:ph type="title"/>
          </p:nvPr>
        </p:nvSpPr>
        <p:spPr/>
        <p:txBody>
          <a:bodyPr/>
          <a:lstStyle/>
          <a:p>
            <a:pPr algn="ctr"/>
            <a:r>
              <a:rPr lang="pl-PL" sz="3200" dirty="0"/>
              <a:t>Teoria warunku odpowiadającego empirycznie potwierdzonej prawidłowości</a:t>
            </a:r>
          </a:p>
        </p:txBody>
      </p:sp>
      <p:sp>
        <p:nvSpPr>
          <p:cNvPr id="3" name="Symbol zastępczy zawartości 2">
            <a:extLst>
              <a:ext uri="{FF2B5EF4-FFF2-40B4-BE49-F238E27FC236}">
                <a16:creationId xmlns:a16="http://schemas.microsoft.com/office/drawing/2014/main" id="{FB475E0F-4301-4F76-AF2C-13169DBED86A}"/>
              </a:ext>
            </a:extLst>
          </p:cNvPr>
          <p:cNvSpPr>
            <a:spLocks noGrp="1"/>
          </p:cNvSpPr>
          <p:nvPr>
            <p:ph idx="1"/>
          </p:nvPr>
        </p:nvSpPr>
        <p:spPr/>
        <p:txBody>
          <a:bodyPr>
            <a:normAutofit lnSpcReduction="10000"/>
          </a:bodyPr>
          <a:lstStyle/>
          <a:p>
            <a:pPr algn="just">
              <a:lnSpc>
                <a:spcPct val="150000"/>
              </a:lnSpc>
            </a:pPr>
            <a:r>
              <a:rPr lang="pl-PL" dirty="0"/>
              <a:t>dowolne zdarzenie stanowi przyczynę zdarzenia czasowo późniejszego, jeśli zgodnie z dostrzeganą w otaczającej rzeczywistości prawidłowością kauzalną – oba te konkretne zdarzenia dają się uporządkować i połączyć,</a:t>
            </a:r>
          </a:p>
          <a:p>
            <a:pPr algn="just">
              <a:lnSpc>
                <a:spcPct val="150000"/>
              </a:lnSpc>
            </a:pPr>
            <a:r>
              <a:rPr lang="pl-PL" dirty="0"/>
              <a:t>dwa etapy badania związku przyczynowego:</a:t>
            </a:r>
          </a:p>
          <a:p>
            <a:pPr lvl="1" algn="just">
              <a:lnSpc>
                <a:spcPct val="150000"/>
              </a:lnSpc>
            </a:pPr>
            <a:r>
              <a:rPr lang="pl-PL" dirty="0"/>
              <a:t>wyszukanie stosownego prawa przyczynowego wskazującego na istnienie kauzalnego powiązania pomiędzy danymi zjawiskami,</a:t>
            </a:r>
          </a:p>
          <a:p>
            <a:pPr lvl="1" algn="just">
              <a:lnSpc>
                <a:spcPct val="150000"/>
              </a:lnSpc>
            </a:pPr>
            <a:r>
              <a:rPr lang="pl-PL" dirty="0"/>
              <a:t>odpowiedź na pytanie, czy istnieje możliwość subsumpcji konkretnego stanu faktycznego pod to prawo.</a:t>
            </a:r>
          </a:p>
          <a:p>
            <a:pPr lvl="1"/>
            <a:endParaRPr lang="pl-PL" dirty="0"/>
          </a:p>
        </p:txBody>
      </p:sp>
    </p:spTree>
    <p:extLst>
      <p:ext uri="{BB962C8B-B14F-4D97-AF65-F5344CB8AC3E}">
        <p14:creationId xmlns:p14="http://schemas.microsoft.com/office/powerpoint/2010/main" val="33837831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E9F045-8EFB-CE68-75A1-BB50FC549F1C}"/>
              </a:ext>
            </a:extLst>
          </p:cNvPr>
          <p:cNvSpPr>
            <a:spLocks noGrp="1"/>
          </p:cNvSpPr>
          <p:nvPr>
            <p:ph type="title"/>
          </p:nvPr>
        </p:nvSpPr>
        <p:spPr/>
        <p:txBody>
          <a:bodyPr/>
          <a:lstStyle/>
          <a:p>
            <a:pPr algn="ctr"/>
            <a:r>
              <a:rPr lang="pl-PL" dirty="0"/>
              <a:t>Obiektywne przypisanie </a:t>
            </a:r>
          </a:p>
        </p:txBody>
      </p:sp>
      <p:sp>
        <p:nvSpPr>
          <p:cNvPr id="3" name="Symbol zastępczy zawartości 2">
            <a:extLst>
              <a:ext uri="{FF2B5EF4-FFF2-40B4-BE49-F238E27FC236}">
                <a16:creationId xmlns:a16="http://schemas.microsoft.com/office/drawing/2014/main" id="{1B57A420-1267-72DB-9670-36918C3AC212}"/>
              </a:ext>
            </a:extLst>
          </p:cNvPr>
          <p:cNvSpPr>
            <a:spLocks noGrp="1"/>
          </p:cNvSpPr>
          <p:nvPr>
            <p:ph idx="1"/>
          </p:nvPr>
        </p:nvSpPr>
        <p:spPr/>
        <p:txBody>
          <a:bodyPr>
            <a:normAutofit fontScale="92500"/>
          </a:bodyPr>
          <a:lstStyle/>
          <a:p>
            <a:pPr algn="just">
              <a:lnSpc>
                <a:spcPct val="150000"/>
              </a:lnSpc>
            </a:pPr>
            <a:r>
              <a:rPr lang="pl-PL" dirty="0"/>
              <a:t>Aktualnie przyjmuje się, że oprócz ustalenia na pierwszym etapie związku przyczynowego między zachowaniem się sprawcy a </a:t>
            </a:r>
            <a:r>
              <a:rPr lang="pl-PL" dirty="0" err="1"/>
              <a:t>sktukiem</a:t>
            </a:r>
            <a:r>
              <a:rPr lang="pl-PL" dirty="0"/>
              <a:t>, na drugim etapie pyta o to czy skutek taki można sprawcy obiektywnie przypisać, co wymaga rozważenia kwestii </a:t>
            </a:r>
            <a:r>
              <a:rPr lang="pl-PL" dirty="0" err="1"/>
              <a:t>aksjologiczno</a:t>
            </a:r>
            <a:r>
              <a:rPr lang="pl-PL" dirty="0"/>
              <a:t> – normatywnych. </a:t>
            </a:r>
          </a:p>
          <a:p>
            <a:pPr algn="just">
              <a:lnSpc>
                <a:spcPct val="150000"/>
              </a:lnSpc>
            </a:pPr>
            <a:r>
              <a:rPr lang="pl-PL" dirty="0"/>
              <a:t>Założeniem omawianej koncepcji jest wypracowanie takich kryteriów (o charakterze normatywnym), które ograniczałyby odpowiedzialność karną, w przypadkach wątpliwości co do możliwości przypisania sprawcy spowodowania prawnokarnie relewantnego skutku. </a:t>
            </a:r>
          </a:p>
          <a:p>
            <a:endParaRPr lang="pl-PL" dirty="0"/>
          </a:p>
        </p:txBody>
      </p:sp>
    </p:spTree>
    <p:extLst>
      <p:ext uri="{BB962C8B-B14F-4D97-AF65-F5344CB8AC3E}">
        <p14:creationId xmlns:p14="http://schemas.microsoft.com/office/powerpoint/2010/main" val="39025917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89561B-4BE0-E99B-E123-5FA52CFD2AE8}"/>
              </a:ext>
            </a:extLst>
          </p:cNvPr>
          <p:cNvSpPr>
            <a:spLocks noGrp="1"/>
          </p:cNvSpPr>
          <p:nvPr>
            <p:ph type="title"/>
          </p:nvPr>
        </p:nvSpPr>
        <p:spPr/>
        <p:txBody>
          <a:bodyPr/>
          <a:lstStyle/>
          <a:p>
            <a:pPr algn="ctr"/>
            <a:r>
              <a:rPr lang="pl-PL" dirty="0"/>
              <a:t>Kryteria obiektywnego przypisania</a:t>
            </a:r>
          </a:p>
        </p:txBody>
      </p:sp>
      <p:sp>
        <p:nvSpPr>
          <p:cNvPr id="3" name="Symbol zastępczy zawartości 2">
            <a:extLst>
              <a:ext uri="{FF2B5EF4-FFF2-40B4-BE49-F238E27FC236}">
                <a16:creationId xmlns:a16="http://schemas.microsoft.com/office/drawing/2014/main" id="{4C226555-D5F9-E175-399D-D82393C3CDDD}"/>
              </a:ext>
            </a:extLst>
          </p:cNvPr>
          <p:cNvSpPr>
            <a:spLocks noGrp="1"/>
          </p:cNvSpPr>
          <p:nvPr>
            <p:ph idx="1"/>
          </p:nvPr>
        </p:nvSpPr>
        <p:spPr/>
        <p:txBody>
          <a:bodyPr/>
          <a:lstStyle/>
          <a:p>
            <a:pPr>
              <a:lnSpc>
                <a:spcPct val="150000"/>
              </a:lnSpc>
            </a:pPr>
            <a:r>
              <a:rPr lang="pl-PL" dirty="0"/>
              <a:t>obiektywna przewidywalność skutku,</a:t>
            </a:r>
          </a:p>
          <a:p>
            <a:pPr>
              <a:lnSpc>
                <a:spcPct val="150000"/>
              </a:lnSpc>
            </a:pPr>
            <a:r>
              <a:rPr lang="pl-PL" dirty="0"/>
              <a:t>naruszenie reguł postępowania z dobrem prawnym,</a:t>
            </a:r>
          </a:p>
          <a:p>
            <a:pPr>
              <a:lnSpc>
                <a:spcPct val="150000"/>
              </a:lnSpc>
            </a:pPr>
            <a:r>
              <a:rPr lang="pl-PL" dirty="0"/>
              <a:t>wytworzenie nieakceptowalnego </a:t>
            </a:r>
            <a:r>
              <a:rPr lang="pl-PL" i="1" dirty="0"/>
              <a:t>ex </a:t>
            </a:r>
            <a:r>
              <a:rPr lang="pl-PL" i="1" dirty="0" err="1"/>
              <a:t>ante</a:t>
            </a:r>
            <a:r>
              <a:rPr lang="pl-PL" i="1" dirty="0"/>
              <a:t> </a:t>
            </a:r>
            <a:r>
              <a:rPr lang="pl-PL" dirty="0"/>
              <a:t>niebezpieczeństwa,</a:t>
            </a:r>
          </a:p>
          <a:p>
            <a:pPr>
              <a:lnSpc>
                <a:spcPct val="150000"/>
              </a:lnSpc>
            </a:pPr>
            <a:r>
              <a:rPr lang="pl-PL" dirty="0"/>
              <a:t>zgodne z prawem zachowanie alternatywne.</a:t>
            </a:r>
          </a:p>
          <a:p>
            <a:pPr algn="just">
              <a:lnSpc>
                <a:spcPct val="150000"/>
              </a:lnSpc>
            </a:pPr>
            <a:endParaRPr lang="pl-PL" dirty="0"/>
          </a:p>
        </p:txBody>
      </p:sp>
    </p:spTree>
    <p:extLst>
      <p:ext uri="{BB962C8B-B14F-4D97-AF65-F5344CB8AC3E}">
        <p14:creationId xmlns:p14="http://schemas.microsoft.com/office/powerpoint/2010/main" val="2863856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D5DBA9-B9FA-B026-C54E-E4D6003C2695}"/>
              </a:ext>
            </a:extLst>
          </p:cNvPr>
          <p:cNvSpPr>
            <a:spLocks noGrp="1"/>
          </p:cNvSpPr>
          <p:nvPr>
            <p:ph type="title"/>
          </p:nvPr>
        </p:nvSpPr>
        <p:spPr/>
        <p:txBody>
          <a:bodyPr/>
          <a:lstStyle/>
          <a:p>
            <a:r>
              <a:rPr lang="pl-PL" dirty="0"/>
              <a:t>Czyn człowieka</a:t>
            </a:r>
          </a:p>
        </p:txBody>
      </p:sp>
      <p:sp>
        <p:nvSpPr>
          <p:cNvPr id="3" name="Symbol zastępczy zawartości 2">
            <a:extLst>
              <a:ext uri="{FF2B5EF4-FFF2-40B4-BE49-F238E27FC236}">
                <a16:creationId xmlns:a16="http://schemas.microsoft.com/office/drawing/2014/main" id="{D6DFC57B-38C5-27A2-25CB-6CD6DAD86BDB}"/>
              </a:ext>
            </a:extLst>
          </p:cNvPr>
          <p:cNvSpPr>
            <a:spLocks noGrp="1"/>
          </p:cNvSpPr>
          <p:nvPr>
            <p:ph idx="1"/>
          </p:nvPr>
        </p:nvSpPr>
        <p:spPr>
          <a:xfrm>
            <a:off x="645130" y="1470992"/>
            <a:ext cx="10036122" cy="4777408"/>
          </a:xfrm>
        </p:spPr>
        <p:txBody>
          <a:bodyPr/>
          <a:lstStyle/>
          <a:p>
            <a:pPr algn="just"/>
            <a:r>
              <a:rPr lang="pl-PL" dirty="0"/>
              <a:t>przestępstwem jest tylko takie zachowanie człowieka, które ma postać czynu (zarówno działanie jak i zaniechanie),</a:t>
            </a:r>
          </a:p>
          <a:p>
            <a:pPr algn="just"/>
            <a:r>
              <a:rPr lang="pl-PL" dirty="0"/>
              <a:t>z powyższego wynika, że przestępstwo może popełnić tylko człowiek, a nie każde zachowanie człowieka (nawet generujące naruszenie dobra prawnego) jest czynem,</a:t>
            </a:r>
          </a:p>
          <a:p>
            <a:pPr algn="just"/>
            <a:r>
              <a:rPr lang="pl-PL" dirty="0"/>
              <a:t>Jest to pojęcie wieloznaczne, w związku z czym ciężko odnaleźć jedną, bezsporną jego definicję.</a:t>
            </a:r>
          </a:p>
          <a:p>
            <a:pPr algn="just"/>
            <a:endParaRPr lang="pl-PL" dirty="0"/>
          </a:p>
          <a:p>
            <a:pPr marL="0" indent="0" algn="just">
              <a:buNone/>
            </a:pPr>
            <a:r>
              <a:rPr lang="pl-PL" dirty="0"/>
              <a:t>Koncepcje czynu:</a:t>
            </a:r>
          </a:p>
          <a:p>
            <a:pPr algn="just">
              <a:buFont typeface="Wingdings" pitchFamily="2" charset="2"/>
              <a:buChar char="Ø"/>
            </a:pPr>
            <a:r>
              <a:rPr lang="pl-PL" dirty="0"/>
              <a:t>naturalistyczno-kauzalna,</a:t>
            </a:r>
          </a:p>
          <a:p>
            <a:pPr algn="just">
              <a:buFont typeface="Wingdings" pitchFamily="2" charset="2"/>
              <a:buChar char="Ø"/>
            </a:pPr>
            <a:r>
              <a:rPr lang="pl-PL" dirty="0"/>
              <a:t>socjologiczna,</a:t>
            </a:r>
          </a:p>
          <a:p>
            <a:pPr algn="just">
              <a:buFont typeface="Wingdings" pitchFamily="2" charset="2"/>
              <a:buChar char="Ø"/>
            </a:pPr>
            <a:r>
              <a:rPr lang="pl-PL" dirty="0"/>
              <a:t>finalna.</a:t>
            </a:r>
          </a:p>
        </p:txBody>
      </p:sp>
    </p:spTree>
    <p:extLst>
      <p:ext uri="{BB962C8B-B14F-4D97-AF65-F5344CB8AC3E}">
        <p14:creationId xmlns:p14="http://schemas.microsoft.com/office/powerpoint/2010/main" val="31363735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FB3BD6-511C-8B43-447F-9A4BB132353D}"/>
              </a:ext>
            </a:extLst>
          </p:cNvPr>
          <p:cNvSpPr>
            <a:spLocks noGrp="1"/>
          </p:cNvSpPr>
          <p:nvPr>
            <p:ph type="title"/>
          </p:nvPr>
        </p:nvSpPr>
        <p:spPr/>
        <p:txBody>
          <a:bodyPr/>
          <a:lstStyle/>
          <a:p>
            <a:pPr algn="ctr"/>
            <a:r>
              <a:rPr lang="pl-PL" dirty="0"/>
              <a:t>Negatywne kryteria obiektywnego przypisania</a:t>
            </a:r>
          </a:p>
        </p:txBody>
      </p:sp>
      <p:sp>
        <p:nvSpPr>
          <p:cNvPr id="3" name="Symbol zastępczy zawartości 2">
            <a:extLst>
              <a:ext uri="{FF2B5EF4-FFF2-40B4-BE49-F238E27FC236}">
                <a16:creationId xmlns:a16="http://schemas.microsoft.com/office/drawing/2014/main" id="{40E8F5AC-634A-814D-607C-1034EFF1DAE3}"/>
              </a:ext>
            </a:extLst>
          </p:cNvPr>
          <p:cNvSpPr>
            <a:spLocks noGrp="1"/>
          </p:cNvSpPr>
          <p:nvPr>
            <p:ph idx="1"/>
          </p:nvPr>
        </p:nvSpPr>
        <p:spPr/>
        <p:txBody>
          <a:bodyPr/>
          <a:lstStyle/>
          <a:p>
            <a:pPr algn="just">
              <a:lnSpc>
                <a:spcPct val="150000"/>
              </a:lnSpc>
            </a:pPr>
            <a:r>
              <a:rPr lang="pl-PL" dirty="0"/>
              <a:t>cel ochronny normy,</a:t>
            </a:r>
          </a:p>
          <a:p>
            <a:pPr algn="just">
              <a:lnSpc>
                <a:spcPct val="150000"/>
              </a:lnSpc>
            </a:pPr>
            <a:r>
              <a:rPr lang="pl-PL" dirty="0"/>
              <a:t>zasada autonomii ofiary (stworzone przez „pierwszego sprawcę” niebezpieczeństwo następnie urzeczywistnia się wskutek działania sprawcy),</a:t>
            </a:r>
          </a:p>
          <a:p>
            <a:pPr algn="just">
              <a:lnSpc>
                <a:spcPct val="150000"/>
              </a:lnSpc>
            </a:pPr>
            <a:r>
              <a:rPr lang="pl-PL" dirty="0"/>
              <a:t>włączenie się do cudzego zakresu odpowiedzialności (przejęcie na siebie ryzyka wytworzonego przez inną osobę, dot. np. lekarza),</a:t>
            </a:r>
          </a:p>
        </p:txBody>
      </p:sp>
    </p:spTree>
    <p:extLst>
      <p:ext uri="{BB962C8B-B14F-4D97-AF65-F5344CB8AC3E}">
        <p14:creationId xmlns:p14="http://schemas.microsoft.com/office/powerpoint/2010/main" val="38217285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9863BB-4632-4AD4-58D1-D20B1579DD5C}"/>
              </a:ext>
            </a:extLst>
          </p:cNvPr>
          <p:cNvSpPr>
            <a:spLocks noGrp="1"/>
          </p:cNvSpPr>
          <p:nvPr>
            <p:ph type="title"/>
          </p:nvPr>
        </p:nvSpPr>
        <p:spPr/>
        <p:txBody>
          <a:bodyPr/>
          <a:lstStyle/>
          <a:p>
            <a:pPr algn="ctr"/>
            <a:r>
              <a:rPr lang="pl-PL" dirty="0"/>
              <a:t>Znamiona strony podmiotowej</a:t>
            </a:r>
          </a:p>
        </p:txBody>
      </p:sp>
      <p:sp>
        <p:nvSpPr>
          <p:cNvPr id="3" name="Symbol zastępczy zawartości 2">
            <a:extLst>
              <a:ext uri="{FF2B5EF4-FFF2-40B4-BE49-F238E27FC236}">
                <a16:creationId xmlns:a16="http://schemas.microsoft.com/office/drawing/2014/main" id="{F9360616-46EF-3E22-2273-3106DC9DD851}"/>
              </a:ext>
            </a:extLst>
          </p:cNvPr>
          <p:cNvSpPr>
            <a:spLocks noGrp="1"/>
          </p:cNvSpPr>
          <p:nvPr>
            <p:ph idx="1"/>
          </p:nvPr>
        </p:nvSpPr>
        <p:spPr/>
        <p:txBody>
          <a:bodyPr/>
          <a:lstStyle/>
          <a:p>
            <a:r>
              <a:rPr lang="pl-PL" dirty="0"/>
              <a:t>Charakterystyka przeżyć psychicznych sprawcy:</a:t>
            </a:r>
          </a:p>
          <a:p>
            <a:pPr lvl="1" algn="just">
              <a:lnSpc>
                <a:spcPct val="150000"/>
              </a:lnSpc>
            </a:pPr>
            <a:r>
              <a:rPr lang="pl-PL" dirty="0"/>
              <a:t>Umyślność,</a:t>
            </a:r>
          </a:p>
          <a:p>
            <a:pPr lvl="1" algn="just">
              <a:lnSpc>
                <a:spcPct val="150000"/>
              </a:lnSpc>
            </a:pPr>
            <a:r>
              <a:rPr lang="pl-PL" dirty="0"/>
              <a:t>Nieumyślność,</a:t>
            </a:r>
          </a:p>
          <a:p>
            <a:pPr lvl="1" algn="just">
              <a:lnSpc>
                <a:spcPct val="150000"/>
              </a:lnSpc>
            </a:pPr>
            <a:r>
              <a:rPr lang="pl-PL" dirty="0"/>
              <a:t>Kombinacja powyższych form,</a:t>
            </a:r>
          </a:p>
          <a:p>
            <a:pPr lvl="1" algn="just">
              <a:lnSpc>
                <a:spcPct val="150000"/>
              </a:lnSpc>
            </a:pPr>
            <a:r>
              <a:rPr lang="pl-PL" dirty="0"/>
              <a:t>Niekiedy inne znamiona decydujące o szczególnym zabarwieniu (motywacja sprawcy, jego szczególny stan psychiczny).</a:t>
            </a:r>
          </a:p>
          <a:p>
            <a:endParaRPr lang="pl-PL" dirty="0"/>
          </a:p>
        </p:txBody>
      </p:sp>
    </p:spTree>
    <p:extLst>
      <p:ext uri="{BB962C8B-B14F-4D97-AF65-F5344CB8AC3E}">
        <p14:creationId xmlns:p14="http://schemas.microsoft.com/office/powerpoint/2010/main" val="6453772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5FC43D-899A-0998-CE7E-3223AB4416C1}"/>
              </a:ext>
            </a:extLst>
          </p:cNvPr>
          <p:cNvSpPr>
            <a:spLocks noGrp="1"/>
          </p:cNvSpPr>
          <p:nvPr>
            <p:ph type="title"/>
          </p:nvPr>
        </p:nvSpPr>
        <p:spPr/>
        <p:txBody>
          <a:bodyPr/>
          <a:lstStyle/>
          <a:p>
            <a:pPr algn="ctr"/>
            <a:r>
              <a:rPr lang="pl-PL" dirty="0"/>
              <a:t>Umyślność</a:t>
            </a:r>
          </a:p>
        </p:txBody>
      </p:sp>
      <p:sp>
        <p:nvSpPr>
          <p:cNvPr id="3" name="Symbol zastępczy zawartości 2">
            <a:extLst>
              <a:ext uri="{FF2B5EF4-FFF2-40B4-BE49-F238E27FC236}">
                <a16:creationId xmlns:a16="http://schemas.microsoft.com/office/drawing/2014/main" id="{9EF6AC0E-2A74-2C0D-5A95-CA7C05F845AB}"/>
              </a:ext>
            </a:extLst>
          </p:cNvPr>
          <p:cNvSpPr>
            <a:spLocks noGrp="1"/>
          </p:cNvSpPr>
          <p:nvPr>
            <p:ph idx="1"/>
          </p:nvPr>
        </p:nvSpPr>
        <p:spPr/>
        <p:txBody>
          <a:bodyPr/>
          <a:lstStyle/>
          <a:p>
            <a:r>
              <a:rPr lang="pl-PL" dirty="0"/>
              <a:t>Art. 9 § 1 k.k.</a:t>
            </a:r>
          </a:p>
          <a:p>
            <a:pPr marL="0" indent="0">
              <a:buNone/>
            </a:pPr>
            <a:r>
              <a:rPr lang="pl-PL" dirty="0"/>
              <a:t>„Czyn zabroniony popełniony jest umyślnie, jeżeli sprawca ma zamiar jego popełnienia, to jest chce go popełnić albo przewidując możliwość jego popełnienia, na to się godzi.”</a:t>
            </a:r>
          </a:p>
          <a:p>
            <a:pPr marL="0" indent="0">
              <a:buNone/>
            </a:pPr>
            <a:endParaRPr lang="pl-PL" dirty="0"/>
          </a:p>
          <a:p>
            <a:pPr marL="0" indent="0">
              <a:buNone/>
            </a:pPr>
            <a:endParaRPr lang="pl-PL" dirty="0"/>
          </a:p>
        </p:txBody>
      </p:sp>
      <p:sp>
        <p:nvSpPr>
          <p:cNvPr id="4" name="Strzałka w prawo 3">
            <a:extLst>
              <a:ext uri="{FF2B5EF4-FFF2-40B4-BE49-F238E27FC236}">
                <a16:creationId xmlns:a16="http://schemas.microsoft.com/office/drawing/2014/main" id="{1534D086-AF29-ED3C-3461-78D0E913BA5F}"/>
              </a:ext>
            </a:extLst>
          </p:cNvPr>
          <p:cNvSpPr/>
          <p:nvPr/>
        </p:nvSpPr>
        <p:spPr>
          <a:xfrm>
            <a:off x="1819300" y="4049485"/>
            <a:ext cx="1410788" cy="8360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a:extLst>
              <a:ext uri="{FF2B5EF4-FFF2-40B4-BE49-F238E27FC236}">
                <a16:creationId xmlns:a16="http://schemas.microsoft.com/office/drawing/2014/main" id="{FBF0C1F8-104D-A099-9B84-C106ED64C74B}"/>
              </a:ext>
            </a:extLst>
          </p:cNvPr>
          <p:cNvSpPr txBox="1"/>
          <p:nvPr/>
        </p:nvSpPr>
        <p:spPr>
          <a:xfrm>
            <a:off x="3518424" y="4282831"/>
            <a:ext cx="6531429" cy="369332"/>
          </a:xfrm>
          <a:prstGeom prst="rect">
            <a:avLst/>
          </a:prstGeom>
          <a:noFill/>
        </p:spPr>
        <p:txBody>
          <a:bodyPr wrap="square" rtlCol="0">
            <a:spAutoFit/>
          </a:bodyPr>
          <a:lstStyle/>
          <a:p>
            <a:r>
              <a:rPr lang="pl-PL" dirty="0"/>
              <a:t>Zamiar bezpośredni / zamiar ewentualny</a:t>
            </a:r>
          </a:p>
        </p:txBody>
      </p:sp>
    </p:spTree>
    <p:extLst>
      <p:ext uri="{BB962C8B-B14F-4D97-AF65-F5344CB8AC3E}">
        <p14:creationId xmlns:p14="http://schemas.microsoft.com/office/powerpoint/2010/main" val="21843545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3DB41B-3311-79EA-C870-0542AA9CCE2B}"/>
              </a:ext>
            </a:extLst>
          </p:cNvPr>
          <p:cNvSpPr>
            <a:spLocks noGrp="1"/>
          </p:cNvSpPr>
          <p:nvPr>
            <p:ph type="title"/>
          </p:nvPr>
        </p:nvSpPr>
        <p:spPr/>
        <p:txBody>
          <a:bodyPr/>
          <a:lstStyle/>
          <a:p>
            <a:pPr algn="ctr"/>
            <a:r>
              <a:rPr lang="pl-PL" dirty="0"/>
              <a:t>Zamiar bezpośredni</a:t>
            </a:r>
            <a:br>
              <a:rPr lang="pl-PL" dirty="0"/>
            </a:br>
            <a:r>
              <a:rPr lang="pl-PL" dirty="0"/>
              <a:t>(</a:t>
            </a:r>
            <a:r>
              <a:rPr lang="pl-PL" i="1" dirty="0"/>
              <a:t>dolus </a:t>
            </a:r>
            <a:r>
              <a:rPr lang="pl-PL" i="1" dirty="0" err="1"/>
              <a:t>directus</a:t>
            </a:r>
            <a:r>
              <a:rPr lang="pl-PL" dirty="0"/>
              <a:t>)</a:t>
            </a:r>
          </a:p>
        </p:txBody>
      </p:sp>
      <p:sp>
        <p:nvSpPr>
          <p:cNvPr id="3" name="Symbol zastępczy zawartości 2">
            <a:extLst>
              <a:ext uri="{FF2B5EF4-FFF2-40B4-BE49-F238E27FC236}">
                <a16:creationId xmlns:a16="http://schemas.microsoft.com/office/drawing/2014/main" id="{6BD399A9-932B-4823-687F-8C8168BD1F3D}"/>
              </a:ext>
            </a:extLst>
          </p:cNvPr>
          <p:cNvSpPr>
            <a:spLocks noGrp="1"/>
          </p:cNvSpPr>
          <p:nvPr>
            <p:ph idx="1"/>
          </p:nvPr>
        </p:nvSpPr>
        <p:spPr/>
        <p:txBody>
          <a:bodyPr>
            <a:normAutofit/>
          </a:bodyPr>
          <a:lstStyle/>
          <a:p>
            <a:pPr algn="just"/>
            <a:r>
              <a:rPr lang="pl-PL" sz="1600" dirty="0"/>
              <a:t>Zachodzi wówczas, gdy sprawca chce popełnienia czynu zabronionego</a:t>
            </a:r>
          </a:p>
          <a:p>
            <a:pPr algn="just"/>
            <a:r>
              <a:rPr lang="pl-PL" sz="1600" dirty="0"/>
              <a:t>Charakteryzują go dwie płaszczyzny – intelektualna (płaszczyzna świadomości) oraz wolicjonalna (płaszczyzna woli)</a:t>
            </a:r>
          </a:p>
          <a:p>
            <a:pPr algn="just"/>
            <a:r>
              <a:rPr lang="pl-PL" sz="1600" dirty="0"/>
              <a:t>Na płaszczyźnie intelektualnej zachodzi, gdy sprawca ma pełną świadomość występowania takiego układu okoliczności, który w przypadku podjęcia decyzji o określonym zachowaniu musi doprowadzić do popełnienia czynu zabronionego (świadomość konieczności popełnienia czynu zabronionego) albo ma pełną świadomość występowania takiego układu okoliczności, który w przypadku podjęcia decyzji o określonym zachowaniu może doprowadzić do popełnienia czynu zabronionego (świadomość możliwości popełnienia czynu zabronionego).</a:t>
            </a:r>
          </a:p>
          <a:p>
            <a:pPr algn="just"/>
            <a:r>
              <a:rPr lang="pl-PL" sz="1600" dirty="0"/>
              <a:t>Na płaszczyźnie wolicjonalnej jest to natomiast chęć popełnienia czynu zabronionego.</a:t>
            </a:r>
          </a:p>
          <a:p>
            <a:pPr algn="just"/>
            <a:r>
              <a:rPr lang="pl-PL" sz="1600" dirty="0"/>
              <a:t>Również tzw. przestępstwo nieuchronne (</a:t>
            </a:r>
            <a:r>
              <a:rPr lang="pl-PL" sz="1600" dirty="0" err="1"/>
              <a:t>współchciane</a:t>
            </a:r>
            <a:r>
              <a:rPr lang="pl-PL" sz="1600" dirty="0"/>
              <a:t>).</a:t>
            </a:r>
          </a:p>
          <a:p>
            <a:pPr algn="just"/>
            <a:r>
              <a:rPr lang="pl-PL" sz="1600" dirty="0"/>
              <a:t>W orzecznictwie rozróżnia się w tym zakresie także zamiar nagły oraz przemyślany.</a:t>
            </a:r>
          </a:p>
        </p:txBody>
      </p:sp>
    </p:spTree>
    <p:extLst>
      <p:ext uri="{BB962C8B-B14F-4D97-AF65-F5344CB8AC3E}">
        <p14:creationId xmlns:p14="http://schemas.microsoft.com/office/powerpoint/2010/main" val="28169171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0CEB88-7C75-FACE-413A-18FD644A53A4}"/>
              </a:ext>
            </a:extLst>
          </p:cNvPr>
          <p:cNvSpPr>
            <a:spLocks noGrp="1"/>
          </p:cNvSpPr>
          <p:nvPr>
            <p:ph type="title"/>
          </p:nvPr>
        </p:nvSpPr>
        <p:spPr/>
        <p:txBody>
          <a:bodyPr/>
          <a:lstStyle/>
          <a:p>
            <a:pPr algn="ctr"/>
            <a:r>
              <a:rPr lang="pl-PL" dirty="0"/>
              <a:t>Zamiar ewentualny/wynikowy </a:t>
            </a:r>
            <a:br>
              <a:rPr lang="pl-PL" dirty="0"/>
            </a:br>
            <a:r>
              <a:rPr lang="pl-PL" dirty="0"/>
              <a:t>(</a:t>
            </a:r>
            <a:r>
              <a:rPr lang="pl-PL" i="1" dirty="0"/>
              <a:t>dolus </a:t>
            </a:r>
            <a:r>
              <a:rPr lang="pl-PL" i="1" dirty="0" err="1"/>
              <a:t>eventualis</a:t>
            </a:r>
            <a:r>
              <a:rPr lang="pl-PL" dirty="0"/>
              <a:t>)</a:t>
            </a:r>
          </a:p>
        </p:txBody>
      </p:sp>
      <p:sp>
        <p:nvSpPr>
          <p:cNvPr id="3" name="Symbol zastępczy zawartości 2">
            <a:extLst>
              <a:ext uri="{FF2B5EF4-FFF2-40B4-BE49-F238E27FC236}">
                <a16:creationId xmlns:a16="http://schemas.microsoft.com/office/drawing/2014/main" id="{A4DA4A76-4E71-0A8D-4B67-8641C42A0BFA}"/>
              </a:ext>
            </a:extLst>
          </p:cNvPr>
          <p:cNvSpPr>
            <a:spLocks noGrp="1"/>
          </p:cNvSpPr>
          <p:nvPr>
            <p:ph idx="1"/>
          </p:nvPr>
        </p:nvSpPr>
        <p:spPr/>
        <p:txBody>
          <a:bodyPr>
            <a:normAutofit lnSpcReduction="10000"/>
          </a:bodyPr>
          <a:lstStyle/>
          <a:p>
            <a:pPr algn="just"/>
            <a:r>
              <a:rPr lang="pl-PL" sz="1900" dirty="0"/>
              <a:t>Występuje wówczas, gdy sprawca przewidując możliwość popełnienia czynu zabronionego się na to godzi.</a:t>
            </a:r>
          </a:p>
          <a:p>
            <a:pPr algn="just"/>
            <a:r>
              <a:rPr lang="pl-PL" sz="1900" dirty="0"/>
              <a:t>Na płaszczyźnie intelektualnej przejawia się w istnieniu w świadomości sprawcy możliwości tego, że określony układ okoliczności, w których dopuszcza się on swojego zachowania może doprowadzić do popełnienia czynu zabronionego (świadomość możliwości jego popełnienia).</a:t>
            </a:r>
          </a:p>
          <a:p>
            <a:pPr algn="just"/>
            <a:r>
              <a:rPr lang="pl-PL" sz="1900" dirty="0"/>
              <a:t>Zamiar ten był w starszej doktrynie ujmowany jako tzw. wola warunkowa (J. </a:t>
            </a:r>
            <a:r>
              <a:rPr lang="pl-PL" sz="1900" dirty="0" err="1"/>
              <a:t>Makaewicz</a:t>
            </a:r>
            <a:r>
              <a:rPr lang="pl-PL" sz="1900" dirty="0"/>
              <a:t>) bądź obojętność woli (W. Wolter.</a:t>
            </a:r>
          </a:p>
          <a:p>
            <a:pPr algn="just"/>
            <a:r>
              <a:rPr lang="pl-PL" sz="1900" dirty="0"/>
              <a:t>Na płaszczyźnie wolicjonalnej jest to godzenie się na popełnienie czynu zabronionego – z jednej strony brak chęci jego popełnienia, z drugiej zaś akceptacja sytuacji, w której zachowanie wyczerpuje przedmiotowe znamiona przestępstwa w postaci aktu woli polegającej na godzeniu się z góry z takim stanem rzeczy.</a:t>
            </a:r>
          </a:p>
          <a:p>
            <a:endParaRPr lang="pl-PL" dirty="0"/>
          </a:p>
        </p:txBody>
      </p:sp>
    </p:spTree>
    <p:extLst>
      <p:ext uri="{BB962C8B-B14F-4D97-AF65-F5344CB8AC3E}">
        <p14:creationId xmlns:p14="http://schemas.microsoft.com/office/powerpoint/2010/main" val="11944150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EDF971-63F2-A0AB-EDAA-2FDA3897E5EC}"/>
              </a:ext>
            </a:extLst>
          </p:cNvPr>
          <p:cNvSpPr>
            <a:spLocks noGrp="1"/>
          </p:cNvSpPr>
          <p:nvPr>
            <p:ph type="title"/>
          </p:nvPr>
        </p:nvSpPr>
        <p:spPr/>
        <p:txBody>
          <a:bodyPr/>
          <a:lstStyle/>
          <a:p>
            <a:pPr algn="ctr"/>
            <a:r>
              <a:rPr lang="pl-PL" dirty="0"/>
              <a:t>Zamiar niby-ewentualny </a:t>
            </a:r>
            <a:br>
              <a:rPr lang="pl-PL" dirty="0"/>
            </a:br>
            <a:r>
              <a:rPr lang="pl-PL" dirty="0"/>
              <a:t>(</a:t>
            </a:r>
            <a:r>
              <a:rPr lang="pl-PL" i="1" dirty="0"/>
              <a:t>dolus quasi-</a:t>
            </a:r>
            <a:r>
              <a:rPr lang="pl-PL" i="1" dirty="0" err="1"/>
              <a:t>eventualis</a:t>
            </a:r>
            <a:r>
              <a:rPr lang="pl-PL" dirty="0"/>
              <a:t>)</a:t>
            </a:r>
          </a:p>
        </p:txBody>
      </p:sp>
      <p:sp>
        <p:nvSpPr>
          <p:cNvPr id="3" name="Symbol zastępczy zawartości 2">
            <a:extLst>
              <a:ext uri="{FF2B5EF4-FFF2-40B4-BE49-F238E27FC236}">
                <a16:creationId xmlns:a16="http://schemas.microsoft.com/office/drawing/2014/main" id="{14B0E8FF-B678-2F6D-A006-BD3776C3D42E}"/>
              </a:ext>
            </a:extLst>
          </p:cNvPr>
          <p:cNvSpPr>
            <a:spLocks noGrp="1"/>
          </p:cNvSpPr>
          <p:nvPr>
            <p:ph idx="1"/>
          </p:nvPr>
        </p:nvSpPr>
        <p:spPr/>
        <p:txBody>
          <a:bodyPr/>
          <a:lstStyle/>
          <a:p>
            <a:pPr algn="just">
              <a:lnSpc>
                <a:spcPct val="150000"/>
              </a:lnSpc>
            </a:pPr>
            <a:r>
              <a:rPr lang="pl-PL" dirty="0"/>
              <a:t>Propozycja wysunięta niegdyś przez I. </a:t>
            </a:r>
            <a:r>
              <a:rPr lang="pl-PL" dirty="0" err="1"/>
              <a:t>Anrejewa</a:t>
            </a:r>
            <a:r>
              <a:rPr lang="pl-PL" dirty="0"/>
              <a:t>.</a:t>
            </a:r>
          </a:p>
          <a:p>
            <a:pPr algn="just">
              <a:lnSpc>
                <a:spcPct val="150000"/>
              </a:lnSpc>
            </a:pPr>
            <a:r>
              <a:rPr lang="pl-PL" dirty="0"/>
              <a:t>Miał polegać na tym, że sprawca wprawdzie chce zrealizować znamię czasownikowe, lecz nie ma świadomości co do innych znamion strony przedmiotowej, przy czym godzi się na możliwość, że rzeczywistość znamiona te zawiera.</a:t>
            </a:r>
          </a:p>
          <a:p>
            <a:pPr algn="just">
              <a:lnSpc>
                <a:spcPct val="150000"/>
              </a:lnSpc>
            </a:pPr>
            <a:r>
              <a:rPr lang="pl-PL" dirty="0"/>
              <a:t>Aktualnie dominuje pogląd, że jest to w istocie zamiar bezpośredni, bowiem godzenie się w tym przypadku obejmuje tylko te elementy, które winny być objęte świadomością, a nie wolą sprawcy.</a:t>
            </a:r>
          </a:p>
        </p:txBody>
      </p:sp>
    </p:spTree>
    <p:extLst>
      <p:ext uri="{BB962C8B-B14F-4D97-AF65-F5344CB8AC3E}">
        <p14:creationId xmlns:p14="http://schemas.microsoft.com/office/powerpoint/2010/main" val="6309858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870097-E72E-CE2D-DA92-229A5A4872DF}"/>
              </a:ext>
            </a:extLst>
          </p:cNvPr>
          <p:cNvSpPr>
            <a:spLocks noGrp="1"/>
          </p:cNvSpPr>
          <p:nvPr>
            <p:ph type="title"/>
          </p:nvPr>
        </p:nvSpPr>
        <p:spPr/>
        <p:txBody>
          <a:bodyPr/>
          <a:lstStyle/>
          <a:p>
            <a:pPr algn="ctr"/>
            <a:r>
              <a:rPr lang="pl-PL" dirty="0"/>
              <a:t>Nieumyślność </a:t>
            </a:r>
          </a:p>
        </p:txBody>
      </p:sp>
      <p:sp>
        <p:nvSpPr>
          <p:cNvPr id="3" name="Symbol zastępczy zawartości 2">
            <a:extLst>
              <a:ext uri="{FF2B5EF4-FFF2-40B4-BE49-F238E27FC236}">
                <a16:creationId xmlns:a16="http://schemas.microsoft.com/office/drawing/2014/main" id="{40DBCD0F-B2D2-0D35-7C20-7142D5FECAC0}"/>
              </a:ext>
            </a:extLst>
          </p:cNvPr>
          <p:cNvSpPr>
            <a:spLocks noGrp="1"/>
          </p:cNvSpPr>
          <p:nvPr>
            <p:ph idx="1"/>
          </p:nvPr>
        </p:nvSpPr>
        <p:spPr/>
        <p:txBody>
          <a:bodyPr/>
          <a:lstStyle/>
          <a:p>
            <a:pPr algn="just">
              <a:lnSpc>
                <a:spcPct val="150000"/>
              </a:lnSpc>
            </a:pPr>
            <a:r>
              <a:rPr lang="pl-PL" dirty="0"/>
              <a:t>Art. 9 § 2 k.k.</a:t>
            </a:r>
          </a:p>
          <a:p>
            <a:pPr marL="0" indent="0" algn="just">
              <a:lnSpc>
                <a:spcPct val="150000"/>
              </a:lnSpc>
              <a:buNone/>
            </a:pPr>
            <a:r>
              <a:rPr lang="pl-PL" dirty="0"/>
              <a:t>„Czyn zabroniony popełniony jest nieumyślnie, jeżeli sprawca nie mając zamiaru jego popełnienia, popełnia go jednak na skutek niezachowania ostrożności wymaganej w danych okolicznościach, mimo że możliwość popełnienia tego czynu przewidywał albo mógł przewidzieć.”</a:t>
            </a:r>
          </a:p>
          <a:p>
            <a:pPr marL="0" indent="0" algn="just">
              <a:lnSpc>
                <a:spcPct val="150000"/>
              </a:lnSpc>
              <a:buNone/>
            </a:pPr>
            <a:r>
              <a:rPr lang="pl-PL" dirty="0"/>
              <a:t>			świadoma nieumyślność (świadoma nieumyślność)/ 					nieświadoma nieumyślność (niedbalstwo)</a:t>
            </a:r>
          </a:p>
        </p:txBody>
      </p:sp>
      <p:sp>
        <p:nvSpPr>
          <p:cNvPr id="4" name="Strzałka w prawo 3">
            <a:extLst>
              <a:ext uri="{FF2B5EF4-FFF2-40B4-BE49-F238E27FC236}">
                <a16:creationId xmlns:a16="http://schemas.microsoft.com/office/drawing/2014/main" id="{09829FEE-4134-4279-BDC1-ACF05923FB2B}"/>
              </a:ext>
            </a:extLst>
          </p:cNvPr>
          <p:cNvSpPr/>
          <p:nvPr/>
        </p:nvSpPr>
        <p:spPr>
          <a:xfrm>
            <a:off x="1353787" y="5189517"/>
            <a:ext cx="1068779" cy="320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9215129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1648AB-6434-4DC5-F18C-899312542AB1}"/>
              </a:ext>
            </a:extLst>
          </p:cNvPr>
          <p:cNvSpPr>
            <a:spLocks noGrp="1"/>
          </p:cNvSpPr>
          <p:nvPr>
            <p:ph type="title"/>
          </p:nvPr>
        </p:nvSpPr>
        <p:spPr/>
        <p:txBody>
          <a:bodyPr/>
          <a:lstStyle/>
          <a:p>
            <a:pPr algn="ctr"/>
            <a:r>
              <a:rPr lang="pl-PL" dirty="0"/>
              <a:t>Warunki realizacji nieumyślnego czynu zabronionego</a:t>
            </a:r>
          </a:p>
        </p:txBody>
      </p:sp>
      <p:sp>
        <p:nvSpPr>
          <p:cNvPr id="3" name="Symbol zastępczy zawartości 2">
            <a:extLst>
              <a:ext uri="{FF2B5EF4-FFF2-40B4-BE49-F238E27FC236}">
                <a16:creationId xmlns:a16="http://schemas.microsoft.com/office/drawing/2014/main" id="{DA2C6FA8-8760-A176-DBEA-05D0F10F5757}"/>
              </a:ext>
            </a:extLst>
          </p:cNvPr>
          <p:cNvSpPr>
            <a:spLocks noGrp="1"/>
          </p:cNvSpPr>
          <p:nvPr>
            <p:ph idx="1"/>
          </p:nvPr>
        </p:nvSpPr>
        <p:spPr/>
        <p:txBody>
          <a:bodyPr/>
          <a:lstStyle/>
          <a:p>
            <a:pPr algn="just">
              <a:lnSpc>
                <a:spcPct val="150000"/>
              </a:lnSpc>
            </a:pPr>
            <a:r>
              <a:rPr lang="pl-PL" dirty="0"/>
              <a:t>brak zamiaru popełnienia czynu zabronionego,</a:t>
            </a:r>
          </a:p>
          <a:p>
            <a:pPr algn="just">
              <a:lnSpc>
                <a:spcPct val="150000"/>
              </a:lnSpc>
            </a:pPr>
            <a:r>
              <a:rPr lang="pl-PL" dirty="0"/>
              <a:t>niezachowanie przez sprawcę ostrożności wymaganej w danych okolicznościach,</a:t>
            </a:r>
          </a:p>
          <a:p>
            <a:pPr algn="just">
              <a:lnSpc>
                <a:spcPct val="150000"/>
              </a:lnSpc>
            </a:pPr>
            <a:r>
              <a:rPr lang="pl-PL" dirty="0"/>
              <a:t>związek między brakiem ostrożności a realizacją znamion czynu zabronionego,</a:t>
            </a:r>
          </a:p>
          <a:p>
            <a:pPr algn="just">
              <a:lnSpc>
                <a:spcPct val="150000"/>
              </a:lnSpc>
            </a:pPr>
            <a:r>
              <a:rPr lang="pl-PL" dirty="0"/>
              <a:t>przewidywalność popełnienia czynu zabronionego (ściślej zaś – przewidywanie lub co najmniej możliwość takiego przewidywania)</a:t>
            </a:r>
          </a:p>
          <a:p>
            <a:pPr marL="0" indent="0">
              <a:buNone/>
            </a:pPr>
            <a:endParaRPr lang="pl-PL" dirty="0"/>
          </a:p>
        </p:txBody>
      </p:sp>
    </p:spTree>
    <p:extLst>
      <p:ext uri="{BB962C8B-B14F-4D97-AF65-F5344CB8AC3E}">
        <p14:creationId xmlns:p14="http://schemas.microsoft.com/office/powerpoint/2010/main" val="28077242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a:extLst>
              <a:ext uri="{FF2B5EF4-FFF2-40B4-BE49-F238E27FC236}">
                <a16:creationId xmlns:a16="http://schemas.microsoft.com/office/drawing/2014/main" id="{7625DDD5-D118-DD5D-8B6F-E97B877B7C27}"/>
              </a:ext>
            </a:extLst>
          </p:cNvPr>
          <p:cNvSpPr>
            <a:spLocks noGrp="1"/>
          </p:cNvSpPr>
          <p:nvPr>
            <p:ph type="body" idx="1"/>
          </p:nvPr>
        </p:nvSpPr>
        <p:spPr>
          <a:xfrm>
            <a:off x="1103312" y="651736"/>
            <a:ext cx="4396338" cy="576262"/>
          </a:xfrm>
        </p:spPr>
        <p:txBody>
          <a:bodyPr/>
          <a:lstStyle/>
          <a:p>
            <a:r>
              <a:rPr lang="pl-PL" dirty="0"/>
              <a:t>Nieświadoma nieumyślność</a:t>
            </a:r>
          </a:p>
        </p:txBody>
      </p:sp>
      <p:sp>
        <p:nvSpPr>
          <p:cNvPr id="4" name="Symbol zastępczy zawartości 3">
            <a:extLst>
              <a:ext uri="{FF2B5EF4-FFF2-40B4-BE49-F238E27FC236}">
                <a16:creationId xmlns:a16="http://schemas.microsoft.com/office/drawing/2014/main" id="{28C7735A-0F60-DBD1-1DFC-E2E1748C179C}"/>
              </a:ext>
            </a:extLst>
          </p:cNvPr>
          <p:cNvSpPr>
            <a:spLocks noGrp="1"/>
          </p:cNvSpPr>
          <p:nvPr>
            <p:ph sz="half" idx="2"/>
          </p:nvPr>
        </p:nvSpPr>
        <p:spPr>
          <a:xfrm>
            <a:off x="1103312" y="1227998"/>
            <a:ext cx="4396339" cy="5028340"/>
          </a:xfrm>
        </p:spPr>
        <p:txBody>
          <a:bodyPr>
            <a:normAutofit fontScale="92500" lnSpcReduction="10000"/>
          </a:bodyPr>
          <a:lstStyle/>
          <a:p>
            <a:pPr>
              <a:lnSpc>
                <a:spcPct val="150000"/>
              </a:lnSpc>
            </a:pPr>
            <a:endParaRPr lang="pl-PL" dirty="0"/>
          </a:p>
          <a:p>
            <a:pPr algn="just">
              <a:lnSpc>
                <a:spcPct val="150000"/>
              </a:lnSpc>
            </a:pPr>
            <a:r>
              <a:rPr lang="pl-PL" dirty="0"/>
              <a:t>Sprawca mógł przewidzieć, że w określonych okolicznościach jego zachowanie zrealizuje do popełnienia czynu zabronionego,</a:t>
            </a:r>
          </a:p>
          <a:p>
            <a:pPr algn="just">
              <a:lnSpc>
                <a:spcPct val="150000"/>
              </a:lnSpc>
            </a:pPr>
            <a:r>
              <a:rPr lang="pl-PL" dirty="0"/>
              <a:t>Zachodzi zatem nieprawidłowa diagnoza rzeczywistości,</a:t>
            </a:r>
          </a:p>
          <a:p>
            <a:pPr algn="just">
              <a:lnSpc>
                <a:spcPct val="150000"/>
              </a:lnSpc>
            </a:pPr>
            <a:r>
              <a:rPr lang="pl-PL" dirty="0"/>
              <a:t>Brak zamiaru nie opisuje żadnego stanu psychicznego sprawcy jako konsekwencja niedostrzegania możliwości popełnienia czynu zabronionego</a:t>
            </a:r>
          </a:p>
          <a:p>
            <a:endParaRPr lang="pl-PL" dirty="0"/>
          </a:p>
        </p:txBody>
      </p:sp>
      <p:sp>
        <p:nvSpPr>
          <p:cNvPr id="5" name="Symbol zastępczy tekstu 4">
            <a:extLst>
              <a:ext uri="{FF2B5EF4-FFF2-40B4-BE49-F238E27FC236}">
                <a16:creationId xmlns:a16="http://schemas.microsoft.com/office/drawing/2014/main" id="{F45143EE-449F-5142-4352-65C5F938A379}"/>
              </a:ext>
            </a:extLst>
          </p:cNvPr>
          <p:cNvSpPr>
            <a:spLocks noGrp="1"/>
          </p:cNvSpPr>
          <p:nvPr>
            <p:ph type="body" sz="quarter" idx="3"/>
          </p:nvPr>
        </p:nvSpPr>
        <p:spPr>
          <a:xfrm>
            <a:off x="5654495" y="651736"/>
            <a:ext cx="4396339" cy="576262"/>
          </a:xfrm>
        </p:spPr>
        <p:txBody>
          <a:bodyPr/>
          <a:lstStyle/>
          <a:p>
            <a:r>
              <a:rPr lang="pl-PL" dirty="0"/>
              <a:t>Świadoma nieumyślność</a:t>
            </a:r>
          </a:p>
        </p:txBody>
      </p:sp>
      <p:sp>
        <p:nvSpPr>
          <p:cNvPr id="6" name="Symbol zastępczy zawartości 5">
            <a:extLst>
              <a:ext uri="{FF2B5EF4-FFF2-40B4-BE49-F238E27FC236}">
                <a16:creationId xmlns:a16="http://schemas.microsoft.com/office/drawing/2014/main" id="{6F75211C-E9AC-5DFF-33C2-C86A0615ED20}"/>
              </a:ext>
            </a:extLst>
          </p:cNvPr>
          <p:cNvSpPr>
            <a:spLocks noGrp="1"/>
          </p:cNvSpPr>
          <p:nvPr>
            <p:ph sz="quarter" idx="4"/>
          </p:nvPr>
        </p:nvSpPr>
        <p:spPr>
          <a:xfrm>
            <a:off x="5654495" y="1227998"/>
            <a:ext cx="4396339" cy="5028340"/>
          </a:xfrm>
        </p:spPr>
        <p:txBody>
          <a:bodyPr>
            <a:normAutofit fontScale="92500" lnSpcReduction="10000"/>
          </a:bodyPr>
          <a:lstStyle/>
          <a:p>
            <a:endParaRPr lang="pl-PL" dirty="0"/>
          </a:p>
          <a:p>
            <a:pPr algn="just">
              <a:lnSpc>
                <a:spcPct val="150000"/>
              </a:lnSpc>
            </a:pPr>
            <a:r>
              <a:rPr lang="pl-PL" dirty="0"/>
              <a:t>Sprawca przewidywał, że w określonych okolicznościach jego zachowanie zrealizuje do popełnienia czynu zabronionego</a:t>
            </a:r>
          </a:p>
          <a:p>
            <a:pPr algn="just">
              <a:lnSpc>
                <a:spcPct val="150000"/>
              </a:lnSpc>
            </a:pPr>
            <a:r>
              <a:rPr lang="pl-PL" dirty="0"/>
              <a:t>Zachodzi zatem nieprawidłowa prognoza co do rzeczywistości,</a:t>
            </a:r>
          </a:p>
          <a:p>
            <a:pPr algn="just">
              <a:lnSpc>
                <a:spcPct val="150000"/>
              </a:lnSpc>
            </a:pPr>
            <a:r>
              <a:rPr lang="pl-PL" dirty="0"/>
              <a:t>Sprawca nie chce ani nie akceptuje możliwości popełnienia czynu zabronionego - ma zamiar jego niewykonania</a:t>
            </a:r>
          </a:p>
          <a:p>
            <a:endParaRPr lang="pl-PL" dirty="0"/>
          </a:p>
        </p:txBody>
      </p:sp>
    </p:spTree>
    <p:extLst>
      <p:ext uri="{BB962C8B-B14F-4D97-AF65-F5344CB8AC3E}">
        <p14:creationId xmlns:p14="http://schemas.microsoft.com/office/powerpoint/2010/main" val="27193796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4B8374-F7AF-706A-95E0-1D3B86A2A423}"/>
              </a:ext>
            </a:extLst>
          </p:cNvPr>
          <p:cNvSpPr>
            <a:spLocks noGrp="1"/>
          </p:cNvSpPr>
          <p:nvPr>
            <p:ph type="title"/>
          </p:nvPr>
        </p:nvSpPr>
        <p:spPr/>
        <p:txBody>
          <a:bodyPr/>
          <a:lstStyle/>
          <a:p>
            <a:pPr algn="ctr"/>
            <a:r>
              <a:rPr lang="pl-PL" dirty="0"/>
              <a:t>Kombinacja strony podmiotowej</a:t>
            </a:r>
          </a:p>
        </p:txBody>
      </p:sp>
      <p:sp>
        <p:nvSpPr>
          <p:cNvPr id="3" name="Symbol zastępczy zawartości 2">
            <a:extLst>
              <a:ext uri="{FF2B5EF4-FFF2-40B4-BE49-F238E27FC236}">
                <a16:creationId xmlns:a16="http://schemas.microsoft.com/office/drawing/2014/main" id="{AF8680C3-2644-1212-B83B-B0FE555DDDA0}"/>
              </a:ext>
            </a:extLst>
          </p:cNvPr>
          <p:cNvSpPr>
            <a:spLocks noGrp="1"/>
          </p:cNvSpPr>
          <p:nvPr>
            <p:ph idx="1"/>
          </p:nvPr>
        </p:nvSpPr>
        <p:spPr/>
        <p:txBody>
          <a:bodyPr/>
          <a:lstStyle/>
          <a:p>
            <a:r>
              <a:rPr lang="pl-PL" dirty="0"/>
              <a:t>Zachodzi w przypadku przestępstw kwalifikowanych przez następstwo.</a:t>
            </a:r>
          </a:p>
          <a:p>
            <a:r>
              <a:rPr lang="pl-PL" dirty="0"/>
              <a:t>Może wówczas dojść do następujących kombinacji:</a:t>
            </a:r>
          </a:p>
          <a:p>
            <a:pPr lvl="1"/>
            <a:r>
              <a:rPr lang="pl-PL" dirty="0"/>
              <a:t>umyślności z umyślnością,</a:t>
            </a:r>
          </a:p>
          <a:p>
            <a:pPr lvl="1"/>
            <a:r>
              <a:rPr lang="pl-PL" dirty="0"/>
              <a:t>umyślności z nieumyślnością,</a:t>
            </a:r>
          </a:p>
          <a:p>
            <a:pPr lvl="1"/>
            <a:r>
              <a:rPr lang="pl-PL" dirty="0"/>
              <a:t>nieumyślności z nieumyślnością.</a:t>
            </a:r>
          </a:p>
          <a:p>
            <a:endParaRPr lang="pl-PL" dirty="0"/>
          </a:p>
        </p:txBody>
      </p:sp>
    </p:spTree>
    <p:extLst>
      <p:ext uri="{BB962C8B-B14F-4D97-AF65-F5344CB8AC3E}">
        <p14:creationId xmlns:p14="http://schemas.microsoft.com/office/powerpoint/2010/main" val="3132745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DF6BA6-8D5F-297D-9004-F5AD70F4DCBB}"/>
              </a:ext>
            </a:extLst>
          </p:cNvPr>
          <p:cNvSpPr>
            <a:spLocks noGrp="1"/>
          </p:cNvSpPr>
          <p:nvPr>
            <p:ph type="title"/>
          </p:nvPr>
        </p:nvSpPr>
        <p:spPr/>
        <p:txBody>
          <a:bodyPr/>
          <a:lstStyle/>
          <a:p>
            <a:pPr algn="ctr"/>
            <a:r>
              <a:rPr lang="pl-PL" dirty="0"/>
              <a:t>Naturalistyczno-kauzalna koncepcja czynu</a:t>
            </a:r>
          </a:p>
        </p:txBody>
      </p:sp>
      <p:sp>
        <p:nvSpPr>
          <p:cNvPr id="3" name="Symbol zastępczy zawartości 2">
            <a:extLst>
              <a:ext uri="{FF2B5EF4-FFF2-40B4-BE49-F238E27FC236}">
                <a16:creationId xmlns:a16="http://schemas.microsoft.com/office/drawing/2014/main" id="{6124B8BC-5131-3A15-0C92-711D045D92A3}"/>
              </a:ext>
            </a:extLst>
          </p:cNvPr>
          <p:cNvSpPr>
            <a:spLocks noGrp="1"/>
          </p:cNvSpPr>
          <p:nvPr>
            <p:ph idx="1"/>
          </p:nvPr>
        </p:nvSpPr>
        <p:spPr/>
        <p:txBody>
          <a:bodyPr/>
          <a:lstStyle/>
          <a:p>
            <a:pPr marL="0" indent="0" algn="just">
              <a:lnSpc>
                <a:spcPct val="150000"/>
              </a:lnSpc>
              <a:buNone/>
            </a:pPr>
            <a:r>
              <a:rPr lang="pl-PL" dirty="0"/>
              <a:t>Czynem jest wynikające z impulsu woli zachowanie się człowieka. Jest on zatem psychicznie kierowaną aktywnością woli w postaci kompleksu ruchów zewnętrznych (działanie) albo w postaci zahamowanych ruchów zewnętrznych (zaniechanie).</a:t>
            </a:r>
          </a:p>
        </p:txBody>
      </p:sp>
    </p:spTree>
    <p:extLst>
      <p:ext uri="{BB962C8B-B14F-4D97-AF65-F5344CB8AC3E}">
        <p14:creationId xmlns:p14="http://schemas.microsoft.com/office/powerpoint/2010/main" val="3485740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DE5E38-84A3-9B81-4D55-BA2B30CF943A}"/>
              </a:ext>
            </a:extLst>
          </p:cNvPr>
          <p:cNvSpPr>
            <a:spLocks noGrp="1"/>
          </p:cNvSpPr>
          <p:nvPr>
            <p:ph type="title"/>
          </p:nvPr>
        </p:nvSpPr>
        <p:spPr/>
        <p:txBody>
          <a:bodyPr/>
          <a:lstStyle/>
          <a:p>
            <a:pPr algn="ctr"/>
            <a:r>
              <a:rPr lang="pl-PL" dirty="0"/>
              <a:t>Socjologiczna koncepcja czynu</a:t>
            </a:r>
          </a:p>
        </p:txBody>
      </p:sp>
      <p:sp>
        <p:nvSpPr>
          <p:cNvPr id="3" name="Symbol zastępczy zawartości 2">
            <a:extLst>
              <a:ext uri="{FF2B5EF4-FFF2-40B4-BE49-F238E27FC236}">
                <a16:creationId xmlns:a16="http://schemas.microsoft.com/office/drawing/2014/main" id="{0B487A0B-5568-17C0-FB94-C471AF1DB78F}"/>
              </a:ext>
            </a:extLst>
          </p:cNvPr>
          <p:cNvSpPr>
            <a:spLocks noGrp="1"/>
          </p:cNvSpPr>
          <p:nvPr>
            <p:ph idx="1"/>
          </p:nvPr>
        </p:nvSpPr>
        <p:spPr/>
        <p:txBody>
          <a:bodyPr/>
          <a:lstStyle/>
          <a:p>
            <a:pPr marL="0" indent="0" algn="just">
              <a:lnSpc>
                <a:spcPct val="150000"/>
              </a:lnSpc>
              <a:buNone/>
            </a:pPr>
            <a:r>
              <a:rPr lang="pl-PL" dirty="0"/>
              <a:t>Czyn należy rozpatrywać z punktu widzenia jego społecznej oceny jako fragment aktywności sprawcy wyodrębnionej z całokształtu jego zachowań w społeczeństwie – kontakt sprawcy z otaczającym go życiem społecznym. Zwolennikom tej koncepcji przyświecało założenie, że nie da się na obszarze nauk społecznych operować neutralnym, określonym wyłącznie na podstawie praw natury, pojęciem czynu. Ważny jest stosunek do </a:t>
            </a:r>
            <a:r>
              <a:rPr lang="pl-PL"/>
              <a:t>społecznego środowiska.</a:t>
            </a:r>
            <a:endParaRPr lang="pl-PL" dirty="0"/>
          </a:p>
        </p:txBody>
      </p:sp>
    </p:spTree>
    <p:extLst>
      <p:ext uri="{BB962C8B-B14F-4D97-AF65-F5344CB8AC3E}">
        <p14:creationId xmlns:p14="http://schemas.microsoft.com/office/powerpoint/2010/main" val="1241161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2C4ED8-1B4F-A885-1704-6951D21DFBE0}"/>
              </a:ext>
            </a:extLst>
          </p:cNvPr>
          <p:cNvSpPr>
            <a:spLocks noGrp="1"/>
          </p:cNvSpPr>
          <p:nvPr>
            <p:ph type="title"/>
          </p:nvPr>
        </p:nvSpPr>
        <p:spPr/>
        <p:txBody>
          <a:bodyPr/>
          <a:lstStyle/>
          <a:p>
            <a:pPr algn="ctr"/>
            <a:r>
              <a:rPr lang="pl-PL" dirty="0"/>
              <a:t>Finalna koncepcja czynu</a:t>
            </a:r>
          </a:p>
        </p:txBody>
      </p:sp>
      <p:sp>
        <p:nvSpPr>
          <p:cNvPr id="3" name="Symbol zastępczy zawartości 2">
            <a:extLst>
              <a:ext uri="{FF2B5EF4-FFF2-40B4-BE49-F238E27FC236}">
                <a16:creationId xmlns:a16="http://schemas.microsoft.com/office/drawing/2014/main" id="{32997EDF-2011-9723-5EB7-24CD5562FE9B}"/>
              </a:ext>
            </a:extLst>
          </p:cNvPr>
          <p:cNvSpPr>
            <a:spLocks noGrp="1"/>
          </p:cNvSpPr>
          <p:nvPr>
            <p:ph idx="1"/>
          </p:nvPr>
        </p:nvSpPr>
        <p:spPr/>
        <p:txBody>
          <a:bodyPr/>
          <a:lstStyle/>
          <a:p>
            <a:pPr algn="just">
              <a:lnSpc>
                <a:spcPct val="150000"/>
              </a:lnSpc>
            </a:pPr>
            <a:r>
              <a:rPr lang="pl-PL" dirty="0"/>
              <a:t>Czynem jest wyłącznie celowe zachowanie człowieka,</a:t>
            </a:r>
          </a:p>
          <a:p>
            <a:pPr algn="just">
              <a:lnSpc>
                <a:spcPct val="150000"/>
              </a:lnSpc>
            </a:pPr>
            <a:r>
              <a:rPr lang="pl-PL" dirty="0"/>
              <a:t>Przy aktywnej roli świadomości , następuje podjęcie decyzji, ze względu na określony cel, prowadzące do uzewnętrznionego zachowania.</a:t>
            </a:r>
          </a:p>
          <a:p>
            <a:endParaRPr lang="pl-PL" dirty="0"/>
          </a:p>
        </p:txBody>
      </p:sp>
    </p:spTree>
    <p:extLst>
      <p:ext uri="{BB962C8B-B14F-4D97-AF65-F5344CB8AC3E}">
        <p14:creationId xmlns:p14="http://schemas.microsoft.com/office/powerpoint/2010/main" val="3978336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FE74CC-213B-7988-D148-72EC9988EF89}"/>
              </a:ext>
            </a:extLst>
          </p:cNvPr>
          <p:cNvSpPr>
            <a:spLocks noGrp="1"/>
          </p:cNvSpPr>
          <p:nvPr>
            <p:ph type="title"/>
          </p:nvPr>
        </p:nvSpPr>
        <p:spPr/>
        <p:txBody>
          <a:bodyPr/>
          <a:lstStyle/>
          <a:p>
            <a:r>
              <a:rPr lang="pl-PL" dirty="0"/>
              <a:t>Jakiego zachowania nie nazwiemy czynem?</a:t>
            </a:r>
          </a:p>
        </p:txBody>
      </p:sp>
      <p:sp>
        <p:nvSpPr>
          <p:cNvPr id="3" name="Symbol zastępczy zawartości 2">
            <a:extLst>
              <a:ext uri="{FF2B5EF4-FFF2-40B4-BE49-F238E27FC236}">
                <a16:creationId xmlns:a16="http://schemas.microsoft.com/office/drawing/2014/main" id="{2BFEF148-FE6F-AF77-B924-08BEF5D57089}"/>
              </a:ext>
            </a:extLst>
          </p:cNvPr>
          <p:cNvSpPr>
            <a:spLocks noGrp="1"/>
          </p:cNvSpPr>
          <p:nvPr>
            <p:ph idx="1"/>
          </p:nvPr>
        </p:nvSpPr>
        <p:spPr/>
        <p:txBody>
          <a:bodyPr>
            <a:normAutofit/>
          </a:bodyPr>
          <a:lstStyle/>
          <a:p>
            <a:pPr algn="just">
              <a:lnSpc>
                <a:spcPct val="150000"/>
              </a:lnSpc>
            </a:pPr>
            <a:r>
              <a:rPr lang="pl-PL" dirty="0"/>
              <a:t>Kompleksu ruchów, w których psychika w ogóle nie bierze udziału,</a:t>
            </a:r>
          </a:p>
          <a:p>
            <a:pPr algn="just">
              <a:lnSpc>
                <a:spcPct val="150000"/>
              </a:lnSpc>
            </a:pPr>
            <a:r>
              <a:rPr lang="pl-PL" dirty="0"/>
              <a:t>Kompleksu ruchów fizycznych będącego rezultatem oddziaływania nieodpartej siły fizycznej zachowującego się w ten sposób człowieka (</a:t>
            </a:r>
            <a:r>
              <a:rPr lang="pl-PL" i="1" dirty="0"/>
              <a:t>vis </a:t>
            </a:r>
            <a:r>
              <a:rPr lang="pl-PL" i="1" dirty="0" err="1"/>
              <a:t>absoluta</a:t>
            </a:r>
            <a:r>
              <a:rPr lang="pl-PL" dirty="0"/>
              <a:t>),</a:t>
            </a:r>
          </a:p>
          <a:p>
            <a:pPr marL="0" indent="0" algn="just">
              <a:lnSpc>
                <a:spcPct val="150000"/>
              </a:lnSpc>
              <a:buNone/>
            </a:pPr>
            <a:endParaRPr lang="pl-PL" dirty="0"/>
          </a:p>
          <a:p>
            <a:pPr marL="0" indent="0" algn="just">
              <a:lnSpc>
                <a:spcPct val="150000"/>
              </a:lnSpc>
              <a:buNone/>
            </a:pPr>
            <a:r>
              <a:rPr lang="pl-PL" dirty="0"/>
              <a:t>Czynem będzie zatem </a:t>
            </a:r>
            <a:r>
              <a:rPr lang="pl-PL" b="1" dirty="0"/>
              <a:t>psychicznie sterowane zewnętrzne zachowanie się człowieka</a:t>
            </a:r>
            <a:r>
              <a:rPr lang="pl-PL" dirty="0"/>
              <a:t>.</a:t>
            </a:r>
          </a:p>
          <a:p>
            <a:endParaRPr lang="pl-PL" dirty="0"/>
          </a:p>
        </p:txBody>
      </p:sp>
    </p:spTree>
    <p:extLst>
      <p:ext uri="{BB962C8B-B14F-4D97-AF65-F5344CB8AC3E}">
        <p14:creationId xmlns:p14="http://schemas.microsoft.com/office/powerpoint/2010/main" val="990227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29F9B1-BDA9-5170-8CEC-6AEF153799FA}"/>
              </a:ext>
            </a:extLst>
          </p:cNvPr>
          <p:cNvSpPr>
            <a:spLocks noGrp="1"/>
          </p:cNvSpPr>
          <p:nvPr>
            <p:ph type="title"/>
          </p:nvPr>
        </p:nvSpPr>
        <p:spPr/>
        <p:txBody>
          <a:bodyPr/>
          <a:lstStyle/>
          <a:p>
            <a:pPr algn="ctr"/>
            <a:r>
              <a:rPr lang="pl-PL" dirty="0"/>
              <a:t>Funkcje pojęcia czynu</a:t>
            </a:r>
          </a:p>
        </p:txBody>
      </p:sp>
      <p:sp>
        <p:nvSpPr>
          <p:cNvPr id="3" name="Symbol zastępczy zawartości 2">
            <a:extLst>
              <a:ext uri="{FF2B5EF4-FFF2-40B4-BE49-F238E27FC236}">
                <a16:creationId xmlns:a16="http://schemas.microsoft.com/office/drawing/2014/main" id="{327E3DC7-28FC-54B7-70CB-0D05517E362C}"/>
              </a:ext>
            </a:extLst>
          </p:cNvPr>
          <p:cNvSpPr>
            <a:spLocks noGrp="1"/>
          </p:cNvSpPr>
          <p:nvPr>
            <p:ph idx="1"/>
          </p:nvPr>
        </p:nvSpPr>
        <p:spPr>
          <a:xfrm>
            <a:off x="1103312" y="1603513"/>
            <a:ext cx="8946541" cy="4644886"/>
          </a:xfrm>
        </p:spPr>
        <p:txBody>
          <a:bodyPr/>
          <a:lstStyle/>
          <a:p>
            <a:pPr algn="just">
              <a:lnSpc>
                <a:spcPct val="150000"/>
              </a:lnSpc>
            </a:pPr>
            <a:r>
              <a:rPr lang="pl-PL" dirty="0"/>
              <a:t>Gwarancyjna – zabezpiecza człowieka przed karaniem za myśli bądź szkodliwy styl życia, bowiem pociągnięcie do odpowiedzialności karnej może nastąpić wyłącznie jako konsekwencja uzewnętrznionego, sterowanego przez psychikę zachowania, </a:t>
            </a:r>
          </a:p>
          <a:p>
            <a:pPr algn="just">
              <a:lnSpc>
                <a:spcPct val="150000"/>
              </a:lnSpc>
            </a:pPr>
            <a:r>
              <a:rPr lang="pl-PL" dirty="0"/>
              <a:t>Definicyjna – traktowanie czynu jako pojęcia nadrzędnego nad działaniem i zaniechaniem,</a:t>
            </a:r>
          </a:p>
          <a:p>
            <a:pPr algn="just">
              <a:lnSpc>
                <a:spcPct val="150000"/>
              </a:lnSpc>
            </a:pPr>
            <a:r>
              <a:rPr lang="pl-PL" dirty="0"/>
              <a:t>Normatywna – wynika z posługiwania się przez ustawę pojęciem czynu</a:t>
            </a:r>
          </a:p>
        </p:txBody>
      </p:sp>
    </p:spTree>
    <p:extLst>
      <p:ext uri="{BB962C8B-B14F-4D97-AF65-F5344CB8AC3E}">
        <p14:creationId xmlns:p14="http://schemas.microsoft.com/office/powerpoint/2010/main" val="24198183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Jon</Template>
  <TotalTime>4346</TotalTime>
  <Words>2869</Words>
  <Application>Microsoft Macintosh PowerPoint</Application>
  <PresentationFormat>Panoramiczny</PresentationFormat>
  <Paragraphs>210</Paragraphs>
  <Slides>49</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49</vt:i4>
      </vt:variant>
    </vt:vector>
  </HeadingPairs>
  <TitlesOfParts>
    <vt:vector size="55" baseType="lpstr">
      <vt:lpstr>Arial</vt:lpstr>
      <vt:lpstr>Century Gothic</vt:lpstr>
      <vt:lpstr>Open Sans</vt:lpstr>
      <vt:lpstr>Wingdings</vt:lpstr>
      <vt:lpstr>Wingdings 3</vt:lpstr>
      <vt:lpstr>Jon</vt:lpstr>
      <vt:lpstr>Prawo karne</vt:lpstr>
      <vt:lpstr>Pojęcie przestępstwa</vt:lpstr>
      <vt:lpstr>Przestępstwo jako czyn człowieka</vt:lpstr>
      <vt:lpstr>Czyn człowieka</vt:lpstr>
      <vt:lpstr>Naturalistyczno-kauzalna koncepcja czynu</vt:lpstr>
      <vt:lpstr>Socjologiczna koncepcja czynu</vt:lpstr>
      <vt:lpstr>Finalna koncepcja czynu</vt:lpstr>
      <vt:lpstr>Jakiego zachowania nie nazwiemy czynem?</vt:lpstr>
      <vt:lpstr>Funkcje pojęcia czynu</vt:lpstr>
      <vt:lpstr>Bezprawność – sprzeczność zachowania z normą sankcjonowaną</vt:lpstr>
      <vt:lpstr>Prezentacja programu PowerPoint</vt:lpstr>
      <vt:lpstr>Czyn zabroniony ustawą karną (karalny)</vt:lpstr>
      <vt:lpstr>Materialna cecha przestępstwa (społeczna szkodliwość czynu/ karygodność)</vt:lpstr>
      <vt:lpstr>Jak ocenić stopień społecznej szkodliwości?</vt:lpstr>
      <vt:lpstr>Koncepcja przedmiotowa</vt:lpstr>
      <vt:lpstr>Koncepcja przedmiotowo-podmiotowa</vt:lpstr>
      <vt:lpstr>Koncepcja całościowa</vt:lpstr>
      <vt:lpstr>Art. 115 § 2 k.k. </vt:lpstr>
      <vt:lpstr>Przestępstwo jako czyn zawiniony</vt:lpstr>
      <vt:lpstr>Przesłanki przypisania winy</vt:lpstr>
      <vt:lpstr>Typizacja, podziały przestępstw</vt:lpstr>
      <vt:lpstr>Typizacja czynu zabronionego</vt:lpstr>
      <vt:lpstr>Podział znamion</vt:lpstr>
      <vt:lpstr>Podziały przestępstw </vt:lpstr>
      <vt:lpstr>Podmiot czynu zabronionego</vt:lpstr>
      <vt:lpstr>Przestępstwa indywidualne</vt:lpstr>
      <vt:lpstr>Opis czynności wykonawczej</vt:lpstr>
      <vt:lpstr>Okoliczności modalne</vt:lpstr>
      <vt:lpstr>Znamię skutku</vt:lpstr>
      <vt:lpstr>Przestępstwa z zaniechania</vt:lpstr>
      <vt:lpstr>Źródła szczególnego obowiązku zapobiegnięcia skutkowi</vt:lpstr>
      <vt:lpstr>Związek przyczynowy</vt:lpstr>
      <vt:lpstr>Teorie związku przyczynowego</vt:lpstr>
      <vt:lpstr>Teoria warunku sine qua non</vt:lpstr>
      <vt:lpstr>Teorie indywidualizujące</vt:lpstr>
      <vt:lpstr>Teoria adekwancji</vt:lpstr>
      <vt:lpstr>Teoria warunku odpowiadającego empirycznie potwierdzonej prawidłowości</vt:lpstr>
      <vt:lpstr>Obiektywne przypisanie </vt:lpstr>
      <vt:lpstr>Kryteria obiektywnego przypisania</vt:lpstr>
      <vt:lpstr>Negatywne kryteria obiektywnego przypisania</vt:lpstr>
      <vt:lpstr>Znamiona strony podmiotowej</vt:lpstr>
      <vt:lpstr>Umyślność</vt:lpstr>
      <vt:lpstr>Zamiar bezpośredni (dolus directus)</vt:lpstr>
      <vt:lpstr>Zamiar ewentualny/wynikowy  (dolus eventualis)</vt:lpstr>
      <vt:lpstr>Zamiar niby-ewentualny  (dolus quasi-eventualis)</vt:lpstr>
      <vt:lpstr>Nieumyślność </vt:lpstr>
      <vt:lpstr>Warunki realizacji nieumyślnego czynu zabronionego</vt:lpstr>
      <vt:lpstr>Prezentacja programu PowerPoint</vt:lpstr>
      <vt:lpstr>Kombinacja strony podmiotowej</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karne</dc:title>
  <dc:creator>Dominika Kiełbas</dc:creator>
  <cp:lastModifiedBy>Dominika Kiełbas</cp:lastModifiedBy>
  <cp:revision>16</cp:revision>
  <dcterms:created xsi:type="dcterms:W3CDTF">2022-10-15T13:27:54Z</dcterms:created>
  <dcterms:modified xsi:type="dcterms:W3CDTF">2023-12-15T16:58:58Z</dcterms:modified>
</cp:coreProperties>
</file>