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70" r:id="rId6"/>
    <p:sldId id="257" r:id="rId7"/>
    <p:sldId id="258" r:id="rId8"/>
    <p:sldId id="259" r:id="rId9"/>
    <p:sldId id="260" r:id="rId10"/>
    <p:sldId id="268" r:id="rId11"/>
    <p:sldId id="262" r:id="rId12"/>
    <p:sldId id="261" r:id="rId13"/>
    <p:sldId id="263" r:id="rId14"/>
    <p:sldId id="271" r:id="rId15"/>
    <p:sldId id="264" r:id="rId16"/>
    <p:sldId id="272" r:id="rId17"/>
    <p:sldId id="265" r:id="rId18"/>
    <p:sldId id="274" r:id="rId19"/>
    <p:sldId id="273" r:id="rId20"/>
    <p:sldId id="275" r:id="rId21"/>
    <p:sldId id="266" r:id="rId22"/>
    <p:sldId id="267" r:id="rId23"/>
    <p:sldId id="27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AFE0B64D-29FE-4159-BCB3-20D71E6302D3}" type="datetimeFigureOut">
              <a:rPr lang="pl-PL" smtClean="0"/>
              <a:t>13.04.2024</a:t>
            </a:fld>
            <a:endParaRPr lang="pl-PL"/>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AD63291E-2370-4415-97D1-580B4B49A856}" type="slidenum">
              <a:rPr lang="pl-PL" smtClean="0"/>
              <a:t>‹#›</a:t>
            </a:fld>
            <a:endParaRPr lang="pl-PL"/>
          </a:p>
        </p:txBody>
      </p:sp>
    </p:spTree>
    <p:extLst>
      <p:ext uri="{BB962C8B-B14F-4D97-AF65-F5344CB8AC3E}">
        <p14:creationId xmlns:p14="http://schemas.microsoft.com/office/powerpoint/2010/main" val="1436868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E0B64D-29FE-4159-BCB3-20D71E6302D3}" type="datetimeFigureOut">
              <a:rPr lang="pl-PL" smtClean="0"/>
              <a:t>13.04.2024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D63291E-2370-4415-97D1-580B4B49A856}" type="slidenum">
              <a:rPr lang="pl-PL" smtClean="0"/>
              <a:t>‹#›</a:t>
            </a:fld>
            <a:endParaRPr lang="pl-PL"/>
          </a:p>
        </p:txBody>
      </p:sp>
    </p:spTree>
    <p:extLst>
      <p:ext uri="{BB962C8B-B14F-4D97-AF65-F5344CB8AC3E}">
        <p14:creationId xmlns:p14="http://schemas.microsoft.com/office/powerpoint/2010/main" val="2089447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E0B64D-29FE-4159-BCB3-20D71E6302D3}" type="datetimeFigureOut">
              <a:rPr lang="pl-PL" smtClean="0"/>
              <a:t>13.04.2024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D63291E-2370-4415-97D1-580B4B49A856}" type="slidenum">
              <a:rPr lang="pl-PL" smtClean="0"/>
              <a:t>‹#›</a:t>
            </a:fld>
            <a:endParaRPr lang="pl-PL"/>
          </a:p>
        </p:txBody>
      </p:sp>
    </p:spTree>
    <p:extLst>
      <p:ext uri="{BB962C8B-B14F-4D97-AF65-F5344CB8AC3E}">
        <p14:creationId xmlns:p14="http://schemas.microsoft.com/office/powerpoint/2010/main" val="3176220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E0B64D-29FE-4159-BCB3-20D71E6302D3}" type="datetimeFigureOut">
              <a:rPr lang="pl-PL" smtClean="0"/>
              <a:t>13.04.2024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D63291E-2370-4415-97D1-580B4B49A856}" type="slidenum">
              <a:rPr lang="pl-PL" smtClean="0"/>
              <a:t>‹#›</a:t>
            </a:fld>
            <a:endParaRPr lang="pl-PL"/>
          </a:p>
        </p:txBody>
      </p:sp>
    </p:spTree>
    <p:extLst>
      <p:ext uri="{BB962C8B-B14F-4D97-AF65-F5344CB8AC3E}">
        <p14:creationId xmlns:p14="http://schemas.microsoft.com/office/powerpoint/2010/main" val="12222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E0B64D-29FE-4159-BCB3-20D71E6302D3}" type="datetimeFigureOut">
              <a:rPr lang="pl-PL" smtClean="0"/>
              <a:t>13.04.2024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D63291E-2370-4415-97D1-580B4B49A856}" type="slidenum">
              <a:rPr lang="pl-PL" smtClean="0"/>
              <a:t>‹#›</a:t>
            </a:fld>
            <a:endParaRPr lang="pl-PL"/>
          </a:p>
        </p:txBody>
      </p:sp>
    </p:spTree>
    <p:extLst>
      <p:ext uri="{BB962C8B-B14F-4D97-AF65-F5344CB8AC3E}">
        <p14:creationId xmlns:p14="http://schemas.microsoft.com/office/powerpoint/2010/main" val="260598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E0B64D-29FE-4159-BCB3-20D71E6302D3}" type="datetimeFigureOut">
              <a:rPr lang="pl-PL" smtClean="0"/>
              <a:t>13.04.2024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D63291E-2370-4415-97D1-580B4B49A856}" type="slidenum">
              <a:rPr lang="pl-PL" smtClean="0"/>
              <a:t>‹#›</a:t>
            </a:fld>
            <a:endParaRPr lang="pl-PL"/>
          </a:p>
        </p:txBody>
      </p:sp>
    </p:spTree>
    <p:extLst>
      <p:ext uri="{BB962C8B-B14F-4D97-AF65-F5344CB8AC3E}">
        <p14:creationId xmlns:p14="http://schemas.microsoft.com/office/powerpoint/2010/main" val="143681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E0B64D-29FE-4159-BCB3-20D71E6302D3}" type="datetimeFigureOut">
              <a:rPr lang="pl-PL" smtClean="0"/>
              <a:t>13.04.2024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D63291E-2370-4415-97D1-580B4B49A856}" type="slidenum">
              <a:rPr lang="pl-PL" smtClean="0"/>
              <a:t>‹#›</a:t>
            </a:fld>
            <a:endParaRPr lang="pl-PL"/>
          </a:p>
        </p:txBody>
      </p:sp>
    </p:spTree>
    <p:extLst>
      <p:ext uri="{BB962C8B-B14F-4D97-AF65-F5344CB8AC3E}">
        <p14:creationId xmlns:p14="http://schemas.microsoft.com/office/powerpoint/2010/main" val="713008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E0B64D-29FE-4159-BCB3-20D71E6302D3}" type="datetimeFigureOut">
              <a:rPr lang="pl-PL" smtClean="0"/>
              <a:t>13.04.2024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D63291E-2370-4415-97D1-580B4B49A856}" type="slidenum">
              <a:rPr lang="pl-PL" smtClean="0"/>
              <a:t>‹#›</a:t>
            </a:fld>
            <a:endParaRPr lang="pl-PL"/>
          </a:p>
        </p:txBody>
      </p:sp>
    </p:spTree>
    <p:extLst>
      <p:ext uri="{BB962C8B-B14F-4D97-AF65-F5344CB8AC3E}">
        <p14:creationId xmlns:p14="http://schemas.microsoft.com/office/powerpoint/2010/main" val="1677841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E0B64D-29FE-4159-BCB3-20D71E6302D3}" type="datetimeFigureOut">
              <a:rPr lang="pl-PL" smtClean="0"/>
              <a:t>13.04.2024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D63291E-2370-4415-97D1-580B4B49A856}" type="slidenum">
              <a:rPr lang="pl-PL" smtClean="0"/>
              <a:t>‹#›</a:t>
            </a:fld>
            <a:endParaRPr lang="pl-PL"/>
          </a:p>
        </p:txBody>
      </p:sp>
    </p:spTree>
    <p:extLst>
      <p:ext uri="{BB962C8B-B14F-4D97-AF65-F5344CB8AC3E}">
        <p14:creationId xmlns:p14="http://schemas.microsoft.com/office/powerpoint/2010/main" val="426106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FE0B64D-29FE-4159-BCB3-20D71E6302D3}" type="datetimeFigureOut">
              <a:rPr lang="pl-PL" smtClean="0"/>
              <a:t>13.04.2024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AD63291E-2370-4415-97D1-580B4B49A856}" type="slidenum">
              <a:rPr lang="pl-PL" smtClean="0"/>
              <a:t>‹#›</a:t>
            </a:fld>
            <a:endParaRPr lang="pl-PL"/>
          </a:p>
        </p:txBody>
      </p:sp>
    </p:spTree>
    <p:extLst>
      <p:ext uri="{BB962C8B-B14F-4D97-AF65-F5344CB8AC3E}">
        <p14:creationId xmlns:p14="http://schemas.microsoft.com/office/powerpoint/2010/main" val="1746158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AFE0B64D-29FE-4159-BCB3-20D71E6302D3}" type="datetimeFigureOut">
              <a:rPr lang="pl-PL" smtClean="0"/>
              <a:t>13.04.2024</a:t>
            </a:fld>
            <a:endParaRPr lang="pl-PL"/>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AD63291E-2370-4415-97D1-580B4B49A856}" type="slidenum">
              <a:rPr lang="pl-PL" smtClean="0"/>
              <a:t>‹#›</a:t>
            </a:fld>
            <a:endParaRPr lang="pl-PL"/>
          </a:p>
        </p:txBody>
      </p:sp>
    </p:spTree>
    <p:extLst>
      <p:ext uri="{BB962C8B-B14F-4D97-AF65-F5344CB8AC3E}">
        <p14:creationId xmlns:p14="http://schemas.microsoft.com/office/powerpoint/2010/main" val="130504491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AFE0B64D-29FE-4159-BCB3-20D71E6302D3}" type="datetimeFigureOut">
              <a:rPr lang="pl-PL" smtClean="0"/>
              <a:t>13.04.2024</a:t>
            </a:fld>
            <a:endParaRPr lang="pl-P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l-P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AD63291E-2370-4415-97D1-580B4B49A856}" type="slidenum">
              <a:rPr lang="pl-PL" smtClean="0"/>
              <a:t>‹#›</a:t>
            </a:fld>
            <a:endParaRPr lang="pl-PL"/>
          </a:p>
        </p:txBody>
      </p:sp>
    </p:spTree>
    <p:extLst>
      <p:ext uri="{BB962C8B-B14F-4D97-AF65-F5344CB8AC3E}">
        <p14:creationId xmlns:p14="http://schemas.microsoft.com/office/powerpoint/2010/main" val="13516627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BDB1D-8654-4F5E-B83D-11CB272633B6}"/>
              </a:ext>
            </a:extLst>
          </p:cNvPr>
          <p:cNvSpPr>
            <a:spLocks noGrp="1"/>
          </p:cNvSpPr>
          <p:nvPr>
            <p:ph type="ctrTitle"/>
          </p:nvPr>
        </p:nvSpPr>
        <p:spPr/>
        <p:txBody>
          <a:bodyPr>
            <a:normAutofit fontScale="90000"/>
          </a:bodyPr>
          <a:lstStyle/>
          <a:p>
            <a:r>
              <a:rPr lang="pl-PL" dirty="0"/>
              <a:t>POSTĘPOWANIE </a:t>
            </a:r>
            <a:br>
              <a:rPr lang="pl-PL" dirty="0"/>
            </a:br>
            <a:r>
              <a:rPr lang="pl-PL" dirty="0"/>
              <a:t>W SPRAWACH WŁASNOŚCI INTELEKTUALNEJ</a:t>
            </a:r>
          </a:p>
        </p:txBody>
      </p:sp>
      <p:sp>
        <p:nvSpPr>
          <p:cNvPr id="3" name="Subtitle 2">
            <a:extLst>
              <a:ext uri="{FF2B5EF4-FFF2-40B4-BE49-F238E27FC236}">
                <a16:creationId xmlns:a16="http://schemas.microsoft.com/office/drawing/2014/main" id="{A3D7E89E-B5FB-4A7E-8E46-7BB30B41CBC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097864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Zabezpieczenie środka dowodowego</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fontScale="92500" lnSpcReduction="10000"/>
          </a:bodyPr>
          <a:lstStyle/>
          <a:p>
            <a:pPr marL="0" indent="0" algn="just">
              <a:buNone/>
            </a:pPr>
            <a:r>
              <a:rPr lang="pl-PL" dirty="0"/>
              <a:t>Przesłanki:</a:t>
            </a:r>
          </a:p>
          <a:p>
            <a:pPr algn="just">
              <a:buFontTx/>
              <a:buChar char="-"/>
            </a:pPr>
            <a:r>
              <a:rPr lang="pl-PL" dirty="0"/>
              <a:t>Uprawdopodobnienie roszczenia przez uprawnionego</a:t>
            </a:r>
          </a:p>
          <a:p>
            <a:pPr algn="just">
              <a:buFontTx/>
              <a:buChar char="-"/>
            </a:pPr>
            <a:r>
              <a:rPr lang="pl-PL" dirty="0"/>
              <a:t>Wykazanie interesu prawnego w zabezpieczeniu</a:t>
            </a:r>
          </a:p>
          <a:p>
            <a:pPr algn="just"/>
            <a:endParaRPr lang="pl-PL" dirty="0"/>
          </a:p>
          <a:p>
            <a:pPr marL="0" indent="0" algn="just">
              <a:buNone/>
            </a:pPr>
            <a:r>
              <a:rPr lang="pl-PL" dirty="0"/>
              <a:t>Interes prawny w zabezpieczeniu środka dowodowego istnieje, gdy brak żądanego zabezpieczenia uniemożliwia lub poważnie utrudnia przytoczenie lub udowodnienie istotnych faktów, jak również, gdy zachodzi ryzyko zniszczenia środka dowodowego lub opóźnienie w uzyskaniu środka dowodowego może uniemożliwić lub poważnie utrudnić osiągnięcie celu postępowania dowodowego, lub gdy z innych przyczyn zachodzi potrzeba stwierdzenia istniejącego stanu rzeczy (Art.  479</a:t>
            </a:r>
            <a:r>
              <a:rPr lang="pl-PL" baseline="30000" dirty="0"/>
              <a:t>98</a:t>
            </a:r>
            <a:r>
              <a:rPr lang="pl-PL" dirty="0"/>
              <a:t> KPC)</a:t>
            </a:r>
          </a:p>
          <a:p>
            <a:pPr marL="0" indent="0" algn="just">
              <a:buNone/>
            </a:pPr>
            <a:endParaRPr lang="pl-PL" dirty="0"/>
          </a:p>
          <a:p>
            <a:pPr marL="0" indent="0" algn="just">
              <a:buNone/>
            </a:pPr>
            <a:r>
              <a:rPr lang="pl-PL" dirty="0"/>
              <a:t>Elementy wniosku o zabezpieczenie środka dowodowego:</a:t>
            </a:r>
          </a:p>
          <a:p>
            <a:pPr algn="just">
              <a:buFontTx/>
              <a:buChar char="-"/>
            </a:pPr>
            <a:r>
              <a:rPr lang="pl-PL" dirty="0"/>
              <a:t>elementy ogólne dla pism procesowych,</a:t>
            </a:r>
          </a:p>
          <a:p>
            <a:pPr algn="just">
              <a:buFontTx/>
              <a:buChar char="-"/>
            </a:pPr>
            <a:r>
              <a:rPr lang="pl-PL" dirty="0"/>
              <a:t>określenie środka dowodowego i sposobu jego zabezpieczenia (sąd jest związany sposobem zaproponowanym przez uprawnionego- odpowiednie stosowanie art. 738 KPC);</a:t>
            </a:r>
          </a:p>
          <a:p>
            <a:pPr algn="just">
              <a:buFontTx/>
              <a:buChar char="-"/>
            </a:pPr>
            <a:r>
              <a:rPr lang="pl-PL" dirty="0"/>
              <a:t>uprawdopodobnienie okoliczności uzasadniających wniosek;</a:t>
            </a:r>
          </a:p>
          <a:p>
            <a:pPr algn="just">
              <a:buFontTx/>
              <a:buChar char="-"/>
            </a:pPr>
            <a:r>
              <a:rPr lang="pl-PL" dirty="0"/>
              <a:t>zwięzłe przedstawienie przedmiotu sprawy, gdy wniosek jest składany przed złożeniem pozwu.</a:t>
            </a:r>
          </a:p>
        </p:txBody>
      </p:sp>
    </p:spTree>
    <p:extLst>
      <p:ext uri="{BB962C8B-B14F-4D97-AF65-F5344CB8AC3E}">
        <p14:creationId xmlns:p14="http://schemas.microsoft.com/office/powerpoint/2010/main" val="814055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Zabezpieczenie środka dowodowego</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fontScale="62500" lnSpcReduction="20000"/>
          </a:bodyPr>
          <a:lstStyle/>
          <a:p>
            <a:pPr algn="just"/>
            <a:r>
              <a:rPr lang="pl-PL" dirty="0"/>
              <a:t>O zabezpieczeniu środka dowodowego sąd orzeka w drodze postanowienia, na które przysługuje zażalenie do sądu drugiej instancji (termin rozpoznania zażalenia: bezzwłocznie, nie później jednak niż w terminie miesiąca od dnia jego wpływu)</a:t>
            </a:r>
          </a:p>
          <a:p>
            <a:pPr algn="just"/>
            <a:r>
              <a:rPr lang="pl-PL" dirty="0"/>
              <a:t>Postanowienie wydawane jest na posiedzeniu niejawnym</a:t>
            </a:r>
          </a:p>
          <a:p>
            <a:pPr algn="just"/>
            <a:r>
              <a:rPr lang="pl-PL" dirty="0"/>
              <a:t>W postanowieniu o zabezpieczeniu środka dowodowego sąd określa zakres wglądu uprawnionego do zabezpieczonego środka dowodowego oraz szczegółowe zasady korzystania i zapoznawania się z nim,</a:t>
            </a:r>
          </a:p>
          <a:p>
            <a:pPr algn="just"/>
            <a:r>
              <a:rPr lang="pl-PL" dirty="0"/>
              <a:t>Sąd może ograniczyć lub wyłączyć kopiowanie środka dowodowego lub jego utrwalanie w inny sposób</a:t>
            </a:r>
          </a:p>
          <a:p>
            <a:pPr algn="just"/>
            <a:r>
              <a:rPr lang="pl-PL" dirty="0"/>
              <a:t>Uprawniony uzyskuje dostęp do środka dowodowego wraz z uprawomocnieniem się postanowienia.</a:t>
            </a:r>
          </a:p>
          <a:p>
            <a:pPr algn="just"/>
            <a:r>
              <a:rPr lang="pl-PL" dirty="0"/>
              <a:t>Postanowienie o zabezpieczeniu środka dowodowego sąd doręcza uprawnionemu</a:t>
            </a:r>
          </a:p>
          <a:p>
            <a:pPr algn="just"/>
            <a:r>
              <a:rPr lang="pl-PL" dirty="0"/>
              <a:t>Postanowienie o zabezpieczeniu środka dowodowego doręcza obowiązanemu oraz pozwanemu podmiot wykonujący postanowienie równocześnie z przystąpieniem do wykonania postanowienia</a:t>
            </a:r>
          </a:p>
          <a:p>
            <a:pPr algn="just"/>
            <a:r>
              <a:rPr lang="pl-PL" dirty="0"/>
              <a:t>Podmiot wykonujący postanowienie: najczęściej komornik, ale także biegły</a:t>
            </a:r>
          </a:p>
          <a:p>
            <a:pPr algn="just"/>
            <a:r>
              <a:rPr lang="pl-PL" dirty="0"/>
              <a:t>Uwzględniając zażalenie obowiązanego lub pozwanego powołującego się na ochronę tajemnicy przedsiębiorstwa, sąd określa odrębne względem oznaczonych w postanowieniu zasady korzystania z zabezpieczonego środka dowodowego i zapoznawania się z nim przez uprawnionego oraz może wprowadzić dodatkowe ograniczenia</a:t>
            </a:r>
          </a:p>
          <a:p>
            <a:pPr algn="just"/>
            <a:r>
              <a:rPr lang="pl-PL" dirty="0"/>
              <a:t>W przypadku prawomocnego oddalenia wniosku o zabezpieczenie środka dowodowego zabezpieczenie upada. </a:t>
            </a:r>
          </a:p>
          <a:p>
            <a:pPr algn="just"/>
            <a:r>
              <a:rPr lang="pl-PL" dirty="0"/>
              <a:t>Sąd orzeka taki sposób zabezpieczenia środka dowodowego, jaki stosownie do okoliczności danej sprawy uzna za odpowiedni. Sposobami zabezpieczenia są w szczególności odebranie towarów, materiałów, narzędzi użytych do produkcji lub dystrybucji, dokumentów, jak również sporządzenie szczegółowego opisu tych przedmiotów połączone, w razie konieczności, z pobraniem ich próbek.</a:t>
            </a:r>
          </a:p>
          <a:p>
            <a:pPr algn="just"/>
            <a:r>
              <a:rPr lang="pl-PL" dirty="0"/>
              <a:t>udzielając zabezpieczenia środka dowodowego przed wszczęciem postępowania, sąd wyznacza termin, w którym pozew powinien być wniesiony pod rygorem upadku zabezpieczenia. Termin ten nie może być krótszy niż dwa tygodnie i dłuższy niż miesiąc od dnia uprawomocnienia się postanowienia o zabezpieczeniu środka dowodowego,</a:t>
            </a:r>
          </a:p>
          <a:p>
            <a:pPr algn="just"/>
            <a:r>
              <a:rPr lang="pl-PL" dirty="0"/>
              <a:t>Postanowienie o zabezpieczeniu środka dowodowego podlega wykonaniu z chwilą jego wydania, ALE... Uprawniony może uzyskać dostęp do zabezpieczonych środków dowodowych dopiero wraz z uprawomocnieniem się postanowienia</a:t>
            </a:r>
          </a:p>
          <a:p>
            <a:pPr algn="just"/>
            <a:r>
              <a:rPr lang="pl-PL" dirty="0"/>
              <a:t>Wykonanie postanowienia o zabezpieczeniu środka dowodowego sąd może uzależnić od złożenia przez uprawnionego kaucji na zabezpieczenie roszczeń obowiązanego lub pozwanego powstałych w wyniku wykonania tego postanowienia.</a:t>
            </a:r>
          </a:p>
          <a:p>
            <a:pPr marL="0" indent="0">
              <a:buNone/>
            </a:pPr>
            <a:endParaRPr lang="pl-PL" dirty="0"/>
          </a:p>
        </p:txBody>
      </p:sp>
    </p:spTree>
    <p:extLst>
      <p:ext uri="{BB962C8B-B14F-4D97-AF65-F5344CB8AC3E}">
        <p14:creationId xmlns:p14="http://schemas.microsoft.com/office/powerpoint/2010/main" val="1879298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Wyjawienie lub wydanie środka dowodowego</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fontScale="70000" lnSpcReduction="20000"/>
          </a:bodyPr>
          <a:lstStyle/>
          <a:p>
            <a:pPr algn="just"/>
            <a:r>
              <a:rPr lang="pl-PL" dirty="0"/>
              <a:t>W sprawie o naruszenie prawa własności intelektualnej powód, który </a:t>
            </a:r>
            <a:r>
              <a:rPr lang="pl-PL" dirty="0">
                <a:highlight>
                  <a:srgbClr val="FFFF00"/>
                </a:highlight>
              </a:rPr>
              <a:t>uprawdopodobnił roszczenie</a:t>
            </a:r>
            <a:r>
              <a:rPr lang="pl-PL" dirty="0"/>
              <a:t>, może żądać, aby pozwany wyjawił lub wydał środek dowodowy, którym dysponuje, w szczególności dokumenty bankowe, finansowe lub handlowe, służące ujawnieniu i udowodnieniu faktów.</a:t>
            </a:r>
          </a:p>
          <a:p>
            <a:pPr algn="just"/>
            <a:r>
              <a:rPr lang="pl-PL" dirty="0"/>
              <a:t>Zakres podmiotowy: tylko pozwany</a:t>
            </a:r>
          </a:p>
          <a:p>
            <a:pPr algn="just"/>
            <a:r>
              <a:rPr lang="pl-PL" dirty="0"/>
              <a:t>Moment: można wystąpić z wnioskiem o wyjawienie w toku postępowania. Doktryna przyjmuje, że wniosek o wyjawienie może zostać złożony najwcześniej z momentem złożenia pozwu</a:t>
            </a:r>
          </a:p>
          <a:p>
            <a:pPr algn="just"/>
            <a:r>
              <a:rPr lang="pl-PL" dirty="0"/>
              <a:t>Przesłanki: tylko uprawdopodobnienie roszczenia, brak wykazywania interesu prawnego</a:t>
            </a:r>
          </a:p>
          <a:p>
            <a:pPr marL="0" indent="0" algn="just">
              <a:buNone/>
            </a:pPr>
            <a:endParaRPr lang="pl-PL" dirty="0"/>
          </a:p>
          <a:p>
            <a:pPr marL="0" indent="0" algn="just">
              <a:buNone/>
            </a:pPr>
            <a:r>
              <a:rPr lang="pl-PL" dirty="0"/>
              <a:t>Wymagania wniosku:</a:t>
            </a:r>
          </a:p>
          <a:p>
            <a:pPr algn="just">
              <a:buFontTx/>
              <a:buChar char="-"/>
            </a:pPr>
            <a:r>
              <a:rPr lang="pl-PL" dirty="0"/>
              <a:t>Ogólne wymogi dla pism procesowych,</a:t>
            </a:r>
          </a:p>
          <a:p>
            <a:pPr algn="just">
              <a:buFontTx/>
              <a:buChar char="-"/>
            </a:pPr>
            <a:r>
              <a:rPr lang="pl-PL" dirty="0"/>
              <a:t>określenie środka dowodowego, którego wyjawienia lub wydania żąda powód;</a:t>
            </a:r>
          </a:p>
          <a:p>
            <a:pPr algn="just">
              <a:buFontTx/>
              <a:buChar char="-"/>
            </a:pPr>
            <a:r>
              <a:rPr lang="pl-PL" dirty="0"/>
              <a:t>uprawdopodobnienie okoliczności uzasadniających wniosek, w tym okoliczności, z których wynika, że pozwany dysponuje środkiem dowodowym objętym żądaniem.</a:t>
            </a:r>
          </a:p>
          <a:p>
            <a:pPr marL="0" indent="0" algn="just">
              <a:buNone/>
            </a:pPr>
            <a:endParaRPr lang="pl-PL" dirty="0"/>
          </a:p>
          <a:p>
            <a:pPr algn="just"/>
            <a:r>
              <a:rPr lang="pl-PL" dirty="0"/>
              <a:t>Przed wyznaczeniem posiedzenia przewodniczący zarządza wniesienie przez pozwanego odpowiedzi na zgłoszone żądanie w terminie nie krótszym niż dwa tygodnie, pouczając go o ochronie tajemnicy przedsiębiorstwa- inaczej niż przy zabezpieczeniu środka dowodowego ( tu nie chodzi o zapobieganie zagrożeniu zniszczenia dowodu)</a:t>
            </a:r>
          </a:p>
          <a:p>
            <a:pPr algn="just"/>
            <a:r>
              <a:rPr lang="pl-PL" dirty="0"/>
              <a:t>Uwzględniając żądanie, sąd określa termin wyjawienia lub wydania środka dowodowego, zasady korzystania z niego i zapoznawania się z nim, a także poucza strony o ochronie tajemnicy przedsiębiorstwa. Jeżeli pozwany powołuje się na ochronę tajemnicy przedsiębiorstwa, sąd może określić szczególne zasady korzystania ze środka dowodowego i zapoznawania się z nim oraz może wprowadzić dodatkowe ograniczenia.</a:t>
            </a:r>
          </a:p>
          <a:p>
            <a:pPr algn="just"/>
            <a:r>
              <a:rPr lang="pl-PL" dirty="0"/>
              <a:t>Postanowienie nakazujące wyjawienie lub wydanie środka dowodowego podlega wykonaniu z chwilą jego wydania</a:t>
            </a:r>
          </a:p>
          <a:p>
            <a:endParaRPr lang="pl-PL" dirty="0"/>
          </a:p>
        </p:txBody>
      </p:sp>
    </p:spTree>
    <p:extLst>
      <p:ext uri="{BB962C8B-B14F-4D97-AF65-F5344CB8AC3E}">
        <p14:creationId xmlns:p14="http://schemas.microsoft.com/office/powerpoint/2010/main" val="2433185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Wyjawienie lub wydanie środka dowodowego</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a:bodyPr>
          <a:lstStyle/>
          <a:p>
            <a:pPr algn="just"/>
            <a:r>
              <a:rPr lang="pl-PL" dirty="0"/>
              <a:t>Jeżeli pozwany uchyla się od wykonania postanowienia nakazującego wyjawienie lub wydanie środka dowodowego lub dopuszcza się zniszczenia takiego środka w celu udaremnienia jego wyjawienia lub wydania, sąd może:</a:t>
            </a:r>
          </a:p>
          <a:p>
            <a:pPr marL="514350" indent="-514350" algn="just">
              <a:buAutoNum type="arabicParenR"/>
            </a:pPr>
            <a:r>
              <a:rPr lang="pl-PL" dirty="0"/>
              <a:t>uznać za ustalone fakty, które mają zostać stwierdzone za pomocą tego środka, chyba że pozwany, który uchyla się od wykonania postanowienia nakazującego wyjawienie lub wydanie środka dowodowego lub dopuszcza się zniszczenia takiego środka, wykaże co innego;</a:t>
            </a:r>
          </a:p>
          <a:p>
            <a:pPr marL="0" indent="0" algn="just">
              <a:buNone/>
            </a:pPr>
            <a:r>
              <a:rPr lang="pl-PL" dirty="0"/>
              <a:t>2) obciążyć pozwanego obowiązkiem zwrotu kosztów postępowania, w całości lub części, niezależnie od wyniku sprawy.</a:t>
            </a:r>
          </a:p>
          <a:p>
            <a:pPr marL="0" indent="0" algn="just">
              <a:buNone/>
            </a:pPr>
            <a:endParaRPr lang="pl-PL" dirty="0"/>
          </a:p>
          <a:p>
            <a:pPr marL="0" indent="0" algn="just">
              <a:buNone/>
            </a:pPr>
            <a:r>
              <a:rPr lang="pl-PL" dirty="0"/>
              <a:t>Środek zaskarżenia: zażalenie do sądu drugiej instancji.</a:t>
            </a:r>
          </a:p>
          <a:p>
            <a:endParaRPr lang="pl-PL" dirty="0"/>
          </a:p>
        </p:txBody>
      </p:sp>
    </p:spTree>
    <p:extLst>
      <p:ext uri="{BB962C8B-B14F-4D97-AF65-F5344CB8AC3E}">
        <p14:creationId xmlns:p14="http://schemas.microsoft.com/office/powerpoint/2010/main" val="1194527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Wezwanie do udzielenia informacji</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20502" y="754912"/>
            <a:ext cx="11950995" cy="6007395"/>
          </a:xfrm>
        </p:spPr>
        <p:txBody>
          <a:bodyPr>
            <a:normAutofit fontScale="62500" lnSpcReduction="20000"/>
          </a:bodyPr>
          <a:lstStyle/>
          <a:p>
            <a:pPr marL="0" indent="0" algn="just">
              <a:buNone/>
            </a:pPr>
            <a:r>
              <a:rPr lang="pl-PL" dirty="0"/>
              <a:t>Art.  479</a:t>
            </a:r>
            <a:r>
              <a:rPr lang="pl-PL" baseline="30000" dirty="0"/>
              <a:t>112</a:t>
            </a:r>
            <a:r>
              <a:rPr lang="pl-PL" dirty="0"/>
              <a:t>.  [Roszczenie informacyjne]</a:t>
            </a:r>
          </a:p>
          <a:p>
            <a:pPr marL="0" indent="0" algn="just">
              <a:buNone/>
            </a:pPr>
            <a:r>
              <a:rPr lang="pl-PL" dirty="0"/>
              <a:t>Przepisy dotyczące obowiązanego stosuje się do osoby, w tym również pozwanego, która posiada informacje, o których mowa w art. 479</a:t>
            </a:r>
            <a:r>
              <a:rPr lang="pl-PL" baseline="30000" dirty="0"/>
              <a:t>113</a:t>
            </a:r>
            <a:r>
              <a:rPr lang="pl-PL" dirty="0"/>
              <a:t>, lub dostęp do nich.</a:t>
            </a:r>
          </a:p>
          <a:p>
            <a:pPr marL="0" indent="0" algn="just">
              <a:buNone/>
            </a:pPr>
            <a:endParaRPr lang="pl-PL" dirty="0"/>
          </a:p>
          <a:p>
            <a:pPr marL="0" indent="0" algn="just">
              <a:buNone/>
            </a:pPr>
            <a:r>
              <a:rPr lang="pl-PL" dirty="0"/>
              <a:t>Zakres podmiotowy: obowiązany: pozwany, osoba, która posiada określone informacje, osoba, która posiada dostęp do określonych informacji</a:t>
            </a:r>
          </a:p>
          <a:p>
            <a:pPr marL="0" indent="0" algn="just">
              <a:buNone/>
            </a:pPr>
            <a:endParaRPr lang="pl-PL" dirty="0"/>
          </a:p>
          <a:p>
            <a:pPr marL="0" indent="0" algn="just">
              <a:buNone/>
            </a:pPr>
            <a:r>
              <a:rPr lang="pl-PL" dirty="0"/>
              <a:t>Informacje: o pochodzeniu i sieciach dystrybucji towarów lub usług, jeżeli jest to niezbędne dla dochodzenia roszczenia.</a:t>
            </a:r>
          </a:p>
          <a:p>
            <a:pPr marL="0" indent="0" algn="just">
              <a:buNone/>
            </a:pPr>
            <a:endParaRPr lang="pl-PL" dirty="0"/>
          </a:p>
          <a:p>
            <a:pPr marL="0" indent="0" algn="just">
              <a:buNone/>
            </a:pPr>
            <a:r>
              <a:rPr lang="pl-PL" dirty="0"/>
              <a:t>Przesłanka: wykazanie przez uprawnionego w sposób wiarygodny okoliczności wskazujących na naruszenie</a:t>
            </a:r>
          </a:p>
          <a:p>
            <a:pPr marL="0" indent="0" algn="just">
              <a:buNone/>
            </a:pPr>
            <a:r>
              <a:rPr lang="pl-PL" dirty="0"/>
              <a:t>Kiedy: przed wszczęciem postępowania w sprawie o naruszenie lub w jego toku aż do zamknięcia rozprawy w pierwszej instancji</a:t>
            </a:r>
          </a:p>
          <a:p>
            <a:pPr marL="0" indent="0" algn="just">
              <a:buNone/>
            </a:pPr>
            <a:r>
              <a:rPr lang="pl-PL" dirty="0"/>
              <a:t>Jeżeli sąd wezwał do udzielenia informacji przed wszczęciem postępowania w sprawie o naruszenie, postępowanie to powinno być wszczęte nie później niż w terminie miesiąca od dnia wykonania postanowienia o udzieleniu informacji.</a:t>
            </a:r>
          </a:p>
          <a:p>
            <a:pPr marL="0" indent="0" algn="just">
              <a:buNone/>
            </a:pPr>
            <a:endParaRPr lang="pl-PL" dirty="0"/>
          </a:p>
          <a:p>
            <a:pPr marL="0" indent="0" algn="just">
              <a:buNone/>
            </a:pPr>
            <a:r>
              <a:rPr lang="pl-PL" dirty="0"/>
              <a:t>Kogo można wezwać do udzielenia informacji: naruszającego oraz podmiot inny niż naruszający, który spełnia co najmniej jedną z poniższych przesłanek:</a:t>
            </a:r>
          </a:p>
          <a:p>
            <a:pPr marL="0" indent="0" algn="just">
              <a:buNone/>
            </a:pPr>
            <a:r>
              <a:rPr lang="pl-PL" dirty="0"/>
              <a:t>1) posiada w ilości świadczącej o faktycznym prowadzeniu działalności gospodarczej towary, przy których zaprojektowaniu, wytworzeniu lub wprowadzeniu do obrotu nastąpiło naruszenie prawa własności intelektualnej lub których cechy estetyczne lub funkcjonalne naruszają te prawa lub</a:t>
            </a:r>
          </a:p>
          <a:p>
            <a:pPr marL="0" indent="0" algn="just">
              <a:buNone/>
            </a:pPr>
            <a:r>
              <a:rPr lang="pl-PL" dirty="0"/>
              <a:t>2) dostarcza, w rozmiarze świadczącym o faktycznym prowadzeniu działalności gospodarczej, usługi osobie, która narusza prawa własności intelektualnej, lub</a:t>
            </a:r>
          </a:p>
          <a:p>
            <a:pPr marL="0" indent="0" algn="just">
              <a:buNone/>
            </a:pPr>
            <a:r>
              <a:rPr lang="pl-PL" dirty="0"/>
              <a:t>3) wykonuje w rozmiarze świadczącym o faktycznym prowadzeniu działalności gospodarczej usługi z naruszeniem prawa własności intelektualnej, lub</a:t>
            </a:r>
          </a:p>
          <a:p>
            <a:pPr marL="0" indent="0" algn="just">
              <a:buNone/>
            </a:pPr>
            <a:r>
              <a:rPr lang="pl-PL" dirty="0"/>
              <a:t>4) został przez osobę, o której mowa w pkt 1, 2 lub 3, wskazany jako wytwórca lub uczestnik procesu wprowadzenia do obrotu takich towarów, odbiorca takich usług lub podmiot, który je świadczy.</a:t>
            </a:r>
          </a:p>
          <a:p>
            <a:pPr marL="0" indent="0" algn="just">
              <a:buNone/>
            </a:pPr>
            <a:r>
              <a:rPr lang="pl-PL" dirty="0"/>
              <a:t>UWAGA! Katalog zamknięty.</a:t>
            </a:r>
          </a:p>
          <a:p>
            <a:pPr marL="0" indent="0">
              <a:buNone/>
            </a:pPr>
            <a:endParaRPr lang="pl-PL" dirty="0"/>
          </a:p>
        </p:txBody>
      </p:sp>
    </p:spTree>
    <p:extLst>
      <p:ext uri="{BB962C8B-B14F-4D97-AF65-F5344CB8AC3E}">
        <p14:creationId xmlns:p14="http://schemas.microsoft.com/office/powerpoint/2010/main" val="2596987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Zakres udzielanych informacji</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lnSpcReduction="10000"/>
          </a:bodyPr>
          <a:lstStyle/>
          <a:p>
            <a:pPr marL="0" indent="0" algn="just">
              <a:buNone/>
            </a:pPr>
            <a:r>
              <a:rPr lang="pl-PL" dirty="0"/>
              <a:t>Wezwanie może dotyczyć jedynie:</a:t>
            </a:r>
          </a:p>
          <a:p>
            <a:pPr marL="0" indent="0" algn="just">
              <a:buNone/>
            </a:pPr>
            <a:r>
              <a:rPr lang="pl-PL" dirty="0"/>
              <a:t>1) informacji o firmie, miejscu zamieszkania lub siedzibie i adresie producentów, wytwórców, dystrybutorów, dostawców oraz innych poprzednich posiadaczy, od których lub na rzecz których nastąpiło nabycie lub zbycie towarów, korzystanie z usług lub ich świadczenie, jak również przewidywanych hurtowników i detalistów tych towarów lub usług;</a:t>
            </a:r>
          </a:p>
          <a:p>
            <a:pPr marL="0" indent="0" algn="just">
              <a:buNone/>
            </a:pPr>
            <a:r>
              <a:rPr lang="pl-PL" dirty="0"/>
              <a:t>2) informacji o ilości wyprodukowanych, wytworzonych, wysłanych, otrzymanych lub zamówionych towarów lub świadczonych usług, jak również cenach otrzymanych w zamian za towary lub usługi;</a:t>
            </a:r>
          </a:p>
          <a:p>
            <a:pPr marL="0" indent="0" algn="just">
              <a:buNone/>
            </a:pPr>
            <a:r>
              <a:rPr lang="pl-PL" dirty="0"/>
              <a:t>3) w szczególnie uzasadnionych okolicznościach innych informacji, które są niezbędne do wykazania wysokości roszczenia.</a:t>
            </a:r>
          </a:p>
          <a:p>
            <a:pPr marL="0" indent="0" algn="just">
              <a:buNone/>
            </a:pPr>
            <a:endParaRPr lang="pl-PL" dirty="0"/>
          </a:p>
          <a:p>
            <a:pPr marL="0" indent="0" algn="just">
              <a:buNone/>
            </a:pPr>
            <a:r>
              <a:rPr lang="pl-PL" dirty="0"/>
              <a:t>Inny zakres dla instytucji finansowych- banku lub spółdzielczej kasy oszczędnościowo-kredytowej: </a:t>
            </a:r>
          </a:p>
          <a:p>
            <a:pPr marL="0" indent="0" algn="just">
              <a:buNone/>
            </a:pPr>
            <a:r>
              <a:rPr lang="pl-PL" dirty="0"/>
              <a:t>dotyczy informacji obejmujących wyłącznie imię i nazwisko lub firmę, miejsce zamieszkania lub siedzibę posiadacza rachunku bankowego lub członka spółdzielczej kasy oszczędnościowo-kredytowej oraz kwotę i termin realizacji rozliczenia pieniężnego na rachunku dokonanego w związku z czynnościami naruszającymi prawa własności intelektualnej.</a:t>
            </a:r>
          </a:p>
          <a:p>
            <a:pPr marL="0" indent="0">
              <a:buNone/>
            </a:pPr>
            <a:endParaRPr lang="pl-PL" dirty="0"/>
          </a:p>
        </p:txBody>
      </p:sp>
    </p:spTree>
    <p:extLst>
      <p:ext uri="{BB962C8B-B14F-4D97-AF65-F5344CB8AC3E}">
        <p14:creationId xmlns:p14="http://schemas.microsoft.com/office/powerpoint/2010/main" val="879022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400" dirty="0"/>
              <a:t>Wezwanie do udzielenia informacji</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a:bodyPr>
          <a:lstStyle/>
          <a:p>
            <a:pPr marL="0" indent="0" algn="just">
              <a:buNone/>
            </a:pPr>
            <a:r>
              <a:rPr lang="pl-PL" dirty="0"/>
              <a:t>ROSZCZENIA OBOWIĄZANEGO</a:t>
            </a:r>
          </a:p>
          <a:p>
            <a:pPr marL="0" indent="0" algn="just">
              <a:buNone/>
            </a:pPr>
            <a:endParaRPr lang="pl-PL" dirty="0"/>
          </a:p>
          <a:p>
            <a:pPr marL="0" indent="0" algn="just">
              <a:buNone/>
            </a:pPr>
            <a:r>
              <a:rPr lang="pl-PL" dirty="0"/>
              <a:t>Obowiązanemu przysługuje roszczenie o naprawienie szkody wyrządzonej wykonaniem obowiązku udzielenia informacji, jeżeli uprawniony nie wniósł pisma wszczynającego postępowanie przeciwko naruszającemu w terminie wyznaczonym przez sąd albo pismo wszczynające postępowanie zostało cofnięte, jak również gdy pismo wszczynające postępowanie zostało zwrócone lub odrzucone albo powództwo bądź wniosek oddalono lub postępowanie umorzono.</a:t>
            </a:r>
          </a:p>
          <a:p>
            <a:pPr marL="0" indent="0" algn="just">
              <a:buNone/>
            </a:pPr>
            <a:r>
              <a:rPr lang="pl-PL" dirty="0"/>
              <a:t>Roszczenie wygasa, jeżeli nie będzie dochodzone w ciągu roku od dnia jego powstania</a:t>
            </a:r>
          </a:p>
          <a:p>
            <a:pPr marL="0" indent="0" algn="just">
              <a:buNone/>
            </a:pPr>
            <a:endParaRPr lang="pl-PL" dirty="0"/>
          </a:p>
          <a:p>
            <a:pPr marL="0" indent="0" algn="just">
              <a:buNone/>
            </a:pPr>
            <a:r>
              <a:rPr lang="pl-PL" dirty="0"/>
              <a:t>Obowiązanemu przysługuje roszczenie o naprawienie szkody wyrządzonej wykonaniem obowiązku udzielenia informacji w przypadku wykorzystania przez uprawnionego informacji  dla celów innych niż dochodzenie przez uprawnionego roszczenia.</a:t>
            </a:r>
          </a:p>
        </p:txBody>
      </p:sp>
    </p:spTree>
    <p:extLst>
      <p:ext uri="{BB962C8B-B14F-4D97-AF65-F5344CB8AC3E}">
        <p14:creationId xmlns:p14="http://schemas.microsoft.com/office/powerpoint/2010/main" val="443071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Wymogi wniosku o udzielenie informacji</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a:bodyPr>
          <a:lstStyle/>
          <a:p>
            <a:pPr marL="0" indent="0" algn="just">
              <a:buNone/>
            </a:pPr>
            <a:r>
              <a:rPr lang="pl-PL" dirty="0"/>
              <a:t>Art.  479</a:t>
            </a:r>
            <a:r>
              <a:rPr lang="pl-PL" baseline="30000" dirty="0"/>
              <a:t>116</a:t>
            </a:r>
            <a:r>
              <a:rPr lang="pl-PL" dirty="0"/>
              <a:t>.  [Wniosek o udzielenie informacji]</a:t>
            </a:r>
          </a:p>
          <a:p>
            <a:pPr marL="0" indent="0" algn="just">
              <a:buNone/>
            </a:pPr>
            <a:r>
              <a:rPr lang="pl-PL" dirty="0"/>
              <a:t>Wniosek o udzielenie informacji powinien odpowiadać wymaganiom przepisanym dla pisma procesowego, a ponadto zawierać:</a:t>
            </a:r>
          </a:p>
          <a:p>
            <a:pPr marL="0" indent="0" algn="just">
              <a:buNone/>
            </a:pPr>
            <a:r>
              <a:rPr lang="pl-PL" dirty="0"/>
              <a:t>1) wykazanie w sposób wiarygodny okoliczności wskazujących na naruszenie prawa własności intelektualnej;</a:t>
            </a:r>
          </a:p>
          <a:p>
            <a:pPr marL="0" indent="0" algn="just">
              <a:buNone/>
            </a:pPr>
            <a:r>
              <a:rPr lang="pl-PL" dirty="0"/>
              <a:t>2) określenie informacji, które są przedmiotem wezwania;</a:t>
            </a:r>
          </a:p>
          <a:p>
            <a:pPr marL="0" indent="0" algn="just">
              <a:buNone/>
            </a:pPr>
            <a:r>
              <a:rPr lang="pl-PL" dirty="0"/>
              <a:t>3) określenie obowiązanego oraz wskazanie okoliczności, z których może wynikać, że dysponuje on informacjami objętymi wnioskiem;</a:t>
            </a:r>
          </a:p>
          <a:p>
            <a:pPr marL="0" indent="0" algn="just">
              <a:buNone/>
            </a:pPr>
            <a:r>
              <a:rPr lang="pl-PL" dirty="0"/>
              <a:t>4) wykazanie, że informacje są konieczne do określenia źródła lub zakresu naruszenia prawa.</a:t>
            </a:r>
          </a:p>
          <a:p>
            <a:pPr marL="0" indent="0" algn="just">
              <a:buNone/>
            </a:pPr>
            <a:endParaRPr lang="pl-PL" dirty="0"/>
          </a:p>
          <a:p>
            <a:pPr algn="just"/>
            <a:endParaRPr lang="pl-PL" dirty="0"/>
          </a:p>
          <a:p>
            <a:pPr marL="0" indent="0" algn="just">
              <a:buNone/>
            </a:pPr>
            <a:r>
              <a:rPr lang="pl-PL" dirty="0"/>
              <a:t>Przed wyznaczeniem posiedzenia przewodniczący zarządza doręczenie odpisu wniosku o udzielenie informacji obowiązanemu i równocześnie zobowiązuje go do złożenia odpowiedzi na wezwanie w wyznaczonym terminie nie krótszym niż dwa tygodnie.</a:t>
            </a:r>
          </a:p>
        </p:txBody>
      </p:sp>
    </p:spTree>
    <p:extLst>
      <p:ext uri="{BB962C8B-B14F-4D97-AF65-F5344CB8AC3E}">
        <p14:creationId xmlns:p14="http://schemas.microsoft.com/office/powerpoint/2010/main" val="1340906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Wezwanie do udzielenia informacji</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a:bodyPr>
          <a:lstStyle/>
          <a:p>
            <a:pPr algn="just"/>
            <a:r>
              <a:rPr lang="pl-PL" dirty="0"/>
              <a:t>Uwzględnienie wniosku w drodze postanowienia, na które przysługuje zażalenie do sądu drugiej instancji</a:t>
            </a:r>
          </a:p>
          <a:p>
            <a:pPr algn="just"/>
            <a:r>
              <a:rPr lang="pl-PL" dirty="0"/>
              <a:t>Sąd, uwzględniając wniosek, określa termin udzielenia informacji, ich rodzaj i zakres, a także zasady zapoznania się z nimi przez uprawnionego. Informacji udziela się pod rygorem odpowiedzialności karnej.</a:t>
            </a:r>
          </a:p>
          <a:p>
            <a:pPr algn="just"/>
            <a:r>
              <a:rPr lang="pl-PL" dirty="0"/>
              <a:t>Postanowienie nakazujące udzielenie informacji podlega wykonaniu z chwilą jego wydania</a:t>
            </a:r>
          </a:p>
          <a:p>
            <a:pPr algn="just"/>
            <a:r>
              <a:rPr lang="pl-PL" dirty="0"/>
              <a:t>Obowiązek udzielenia informacji podlega wykonaniu w formie pisemnej albo postaci elektronicznej.</a:t>
            </a:r>
          </a:p>
          <a:p>
            <a:pPr algn="just"/>
            <a:r>
              <a:rPr lang="pl-PL" dirty="0"/>
              <a:t>Jeżeli obowiązany powołuje się na ochronę tajemnicy przedsiębiorstwa, sąd może określić szczególne zasady korzystania i zapoznawania się z udzielonymi informacjami oraz może wprowadzić dodatkowe ograniczenia.</a:t>
            </a:r>
          </a:p>
          <a:p>
            <a:pPr algn="just"/>
            <a:r>
              <a:rPr lang="pl-PL" dirty="0"/>
              <a:t>Na żądanie obowiązanego lub pozwanego uprawniony jest obowiązany zwrócić koszty i wydatki celowe poniesione w związku z udzieleniem informacji</a:t>
            </a:r>
          </a:p>
        </p:txBody>
      </p:sp>
    </p:spTree>
    <p:extLst>
      <p:ext uri="{BB962C8B-B14F-4D97-AF65-F5344CB8AC3E}">
        <p14:creationId xmlns:p14="http://schemas.microsoft.com/office/powerpoint/2010/main" val="4101885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400" dirty="0"/>
              <a:t>Powództwa szczególne</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fontScale="55000" lnSpcReduction="20000"/>
          </a:bodyPr>
          <a:lstStyle/>
          <a:p>
            <a:pPr algn="just">
              <a:buFont typeface="Courier New" panose="02070309020205020404" pitchFamily="49" charset="0"/>
              <a:buChar char="o"/>
            </a:pPr>
            <a:r>
              <a:rPr lang="pl-PL" dirty="0"/>
              <a:t>Powództwo wzajemne w sprawach o naruszenie prawa do znaku towarowego lub wzoru przemysłowego</a:t>
            </a:r>
          </a:p>
          <a:p>
            <a:pPr lvl="1" algn="just">
              <a:buFont typeface="Courier New" panose="02070309020205020404" pitchFamily="49" charset="0"/>
              <a:buChar char="o"/>
            </a:pPr>
            <a:r>
              <a:rPr lang="pl-PL" dirty="0"/>
              <a:t>żądanie unieważnienia prawa ochronnego na znak towarowy </a:t>
            </a:r>
          </a:p>
          <a:p>
            <a:pPr lvl="1" algn="just">
              <a:buFont typeface="Courier New" panose="02070309020205020404" pitchFamily="49" charset="0"/>
              <a:buChar char="o"/>
            </a:pPr>
            <a:r>
              <a:rPr lang="pl-PL" dirty="0"/>
              <a:t>Żądanie stwierdzenia wygaśnięcia prawa ochronnego na znak towarowy</a:t>
            </a:r>
          </a:p>
          <a:p>
            <a:pPr lvl="1" algn="just">
              <a:buFont typeface="Courier New" panose="02070309020205020404" pitchFamily="49" charset="0"/>
              <a:buChar char="o"/>
            </a:pPr>
            <a:r>
              <a:rPr lang="pl-PL" dirty="0"/>
              <a:t>żądanie unieważnienia prawa z rejestracji wzoru przemysłowego</a:t>
            </a:r>
          </a:p>
          <a:p>
            <a:pPr lvl="1" algn="just">
              <a:buFont typeface="Courier New" panose="02070309020205020404" pitchFamily="49" charset="0"/>
              <a:buChar char="o"/>
            </a:pPr>
            <a:r>
              <a:rPr lang="pl-PL" dirty="0"/>
              <a:t>żądanie unieważnienia lub stwierdzenia wygaśnięcia prawa ochronnego na wspólny znak towarowy, wspólnego prawa ochronnego na znak towarowy, prawa ochronnego na znak towarowy gwarancyjny, uznania na terytorium Rzeczypospolitej Polskiej ochrony międzynarodowego znaku towarowego, a także do żądania unieważnienia uznania na terytorium Rzeczypospolitej Polskiej ochrony międzynarodowego wzoru przemysłowego</a:t>
            </a:r>
          </a:p>
          <a:p>
            <a:pPr lvl="1" algn="just"/>
            <a:endParaRPr lang="pl-PL" dirty="0"/>
          </a:p>
          <a:p>
            <a:pPr marL="0" indent="0" algn="just">
              <a:buNone/>
            </a:pPr>
            <a:r>
              <a:rPr lang="pl-PL" dirty="0"/>
              <a:t>Wymogi pozwu:</a:t>
            </a:r>
          </a:p>
          <a:p>
            <a:pPr marL="0" indent="0" algn="just">
              <a:buNone/>
            </a:pPr>
            <a:r>
              <a:rPr lang="pl-PL" dirty="0"/>
              <a:t>- Wymogi dla pism procesowych</a:t>
            </a:r>
          </a:p>
          <a:p>
            <a:pPr algn="just">
              <a:buFontTx/>
              <a:buChar char="-"/>
            </a:pPr>
            <a:r>
              <a:rPr lang="pl-PL" dirty="0"/>
              <a:t>art. 187 KPC,</a:t>
            </a:r>
          </a:p>
          <a:p>
            <a:pPr algn="just">
              <a:buFontTx/>
              <a:buChar char="-"/>
            </a:pPr>
            <a:r>
              <a:rPr lang="pl-PL" dirty="0"/>
              <a:t>numer wpisu we właściwym rejestrze związany z danym prawem ochronnym lub prawem z rejestracji,</a:t>
            </a:r>
          </a:p>
          <a:p>
            <a:pPr algn="just">
              <a:buFontTx/>
              <a:buChar char="-"/>
            </a:pPr>
            <a:r>
              <a:rPr lang="pl-PL" dirty="0"/>
              <a:t>W ramach załączników: wyciąg z właściwego rejestru, określający numer wpisu oraz informacje o stanie prawnym udzielonego prawa, chyba że został on załączony do pozwu głównego</a:t>
            </a:r>
          </a:p>
          <a:p>
            <a:pPr marL="0" indent="0" algn="just">
              <a:buNone/>
            </a:pPr>
            <a:endParaRPr lang="pl-PL" dirty="0"/>
          </a:p>
          <a:p>
            <a:pPr marL="0" indent="0" algn="just">
              <a:buNone/>
            </a:pPr>
            <a:r>
              <a:rPr lang="pl-PL" dirty="0"/>
              <a:t>Wyjątek: Sąd jest związany podstawą prawną unieważnienia lub stwierdzenia wygaśnięcia prawa wskazaną przez powoda wzajemnego.</a:t>
            </a:r>
          </a:p>
          <a:p>
            <a:pPr marL="0" indent="0" algn="just">
              <a:buNone/>
            </a:pPr>
            <a:endParaRPr lang="pl-PL" dirty="0"/>
          </a:p>
          <a:p>
            <a:pPr marL="0" indent="0" algn="just">
              <a:buNone/>
            </a:pPr>
            <a:r>
              <a:rPr lang="pl-PL" dirty="0"/>
              <a:t>W przypadku wytoczenia powództwa wzajemnego, sąd zwraca się do Prezesa Urzędu Patentowego Rzeczypospolitej Polskiej z żądaniem udzielenia informacji, czy przed Urzędem Patentowym Rzeczypospolitej Polskiej toczy się już sprawa o unieważnienie lub stwierdzenie wygaśnięcia prawa. Jeżeli tak, wówczas sąd zawiesza postępowanie do czasu prawomocnego zakończenia postępowania przed Urzędem Patentowym Rzeczypospolitej Polskiej.</a:t>
            </a:r>
          </a:p>
          <a:p>
            <a:pPr marL="0" indent="0" algn="just">
              <a:buNone/>
            </a:pPr>
            <a:endParaRPr lang="pl-PL" dirty="0"/>
          </a:p>
          <a:p>
            <a:pPr marL="0" indent="0" algn="just">
              <a:buNone/>
            </a:pPr>
            <a:r>
              <a:rPr lang="pl-PL" dirty="0"/>
              <a:t>Sąd odrzuca pozew wzajemny o stwierdzenie wygaśnięcia lub unieważnienie prawa, jeżeli decyzja wydana przez Urząd Patentowy Rzeczypospolitej Polskiej, dotycząca tego samego przedmiotu sprawy, w tym podstawy powództwa wzajemnego, stała się prawomocna.</a:t>
            </a:r>
          </a:p>
          <a:p>
            <a:pPr marL="0" indent="0" algn="just">
              <a:buNone/>
            </a:pPr>
            <a:endParaRPr lang="pl-PL" dirty="0"/>
          </a:p>
          <a:p>
            <a:pPr marL="0" indent="0" algn="just">
              <a:buNone/>
            </a:pPr>
            <a:r>
              <a:rPr lang="pl-PL" dirty="0"/>
              <a:t>Prawomocny wyrok unieważniający prawo lub stwierdzający wygaśnięcie prawa jest skuteczny wobec osób trzecich</a:t>
            </a:r>
          </a:p>
        </p:txBody>
      </p:sp>
    </p:spTree>
    <p:extLst>
      <p:ext uri="{BB962C8B-B14F-4D97-AF65-F5344CB8AC3E}">
        <p14:creationId xmlns:p14="http://schemas.microsoft.com/office/powerpoint/2010/main" val="1401845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Sprawy własności intelektualnej</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a:bodyPr>
          <a:lstStyle/>
          <a:p>
            <a:pPr marL="0" indent="0" algn="just">
              <a:buNone/>
            </a:pPr>
            <a:r>
              <a:rPr lang="pl-PL" dirty="0"/>
              <a:t>Art. 479</a:t>
            </a:r>
            <a:r>
              <a:rPr lang="pl-PL" baseline="30000" dirty="0"/>
              <a:t>89</a:t>
            </a:r>
            <a:r>
              <a:rPr lang="pl-PL" dirty="0"/>
              <a:t> [Przedmiot]</a:t>
            </a:r>
          </a:p>
          <a:p>
            <a:pPr marL="0" indent="0" algn="just">
              <a:buNone/>
            </a:pPr>
            <a:r>
              <a:rPr lang="pl-PL" dirty="0"/>
              <a:t>§ 1. Przepisy niniejszego działu stosuje się w sprawach o ochronę praw autorskich i pokrewnych, o ochronę praw własności przemysłowej oraz o ochronę innych praw na dobrach niematerialnych (sprawy własności intelektualnej).</a:t>
            </a:r>
          </a:p>
          <a:p>
            <a:pPr marL="0" indent="0" algn="just">
              <a:buNone/>
            </a:pPr>
            <a:r>
              <a:rPr lang="pl-PL" dirty="0"/>
              <a:t>§ 2. Sprawami własności intelektualnej w rozumieniu niniejszego działu są także sprawy o:</a:t>
            </a:r>
          </a:p>
          <a:p>
            <a:pPr marL="0" indent="0" algn="just">
              <a:buNone/>
            </a:pPr>
            <a:r>
              <a:rPr lang="pl-PL" dirty="0"/>
              <a:t>1)zapobieganie i zwalczanie nieuczciwej konkurencji;</a:t>
            </a:r>
          </a:p>
          <a:p>
            <a:pPr marL="0" indent="0" algn="just">
              <a:buNone/>
            </a:pPr>
            <a:r>
              <a:rPr lang="pl-PL" dirty="0"/>
              <a:t>2)ochronę dóbr osobistych w zakresie, w jakim dotyczy ona wykorzystania dobra osobistego w celu indywidualizacji, reklamy lub promocji przedsiębiorcy, towarów lub usług;</a:t>
            </a:r>
          </a:p>
          <a:p>
            <a:pPr marL="0" indent="0" algn="just">
              <a:buNone/>
            </a:pPr>
            <a:r>
              <a:rPr lang="pl-PL" dirty="0"/>
              <a:t>3)ochronę dóbr osobistych w związku z działalnością naukową lub wynalazczą. </a:t>
            </a:r>
          </a:p>
          <a:p>
            <a:pPr marL="0" indent="0" algn="just">
              <a:buNone/>
            </a:pPr>
            <a:endParaRPr lang="pl-PL" dirty="0"/>
          </a:p>
          <a:p>
            <a:pPr marL="0" indent="0" algn="just">
              <a:buNone/>
            </a:pPr>
            <a:r>
              <a:rPr lang="pl-PL" dirty="0"/>
              <a:t>§ 1- sprawy własności intelektualnej w znaczeniu wąskim</a:t>
            </a:r>
          </a:p>
          <a:p>
            <a:pPr marL="0" indent="0" algn="just">
              <a:buNone/>
            </a:pPr>
            <a:r>
              <a:rPr lang="pl-PL" dirty="0"/>
              <a:t>§ 2- sprawy własności intelektualnej w znaczeniu szerokim</a:t>
            </a:r>
          </a:p>
        </p:txBody>
      </p:sp>
    </p:spTree>
    <p:extLst>
      <p:ext uri="{BB962C8B-B14F-4D97-AF65-F5344CB8AC3E}">
        <p14:creationId xmlns:p14="http://schemas.microsoft.com/office/powerpoint/2010/main" val="624387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400" dirty="0"/>
              <a:t>Powództwa szczególne</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fontScale="85000" lnSpcReduction="10000"/>
          </a:bodyPr>
          <a:lstStyle/>
          <a:p>
            <a:pPr algn="just"/>
            <a:r>
              <a:rPr lang="pl-PL" dirty="0"/>
              <a:t>Powództwo o ustalenie, że podjęte lub zamierzone przez niego czynności nie stanowią naruszenia patentu, dodatkowego prawa ochronnego, prawa ochronnego lub prawa z rejestracji</a:t>
            </a:r>
          </a:p>
          <a:p>
            <a:pPr algn="just"/>
            <a:endParaRPr lang="pl-PL" dirty="0"/>
          </a:p>
          <a:p>
            <a:pPr algn="just"/>
            <a:r>
              <a:rPr lang="pl-PL" dirty="0"/>
              <a:t>Wykazanie interesu prawnego zgodnie z art. 189 KPC:</a:t>
            </a:r>
          </a:p>
          <a:p>
            <a:pPr algn="just"/>
            <a:endParaRPr lang="pl-PL" dirty="0"/>
          </a:p>
          <a:p>
            <a:pPr marL="0" indent="0" algn="just">
              <a:buNone/>
            </a:pPr>
            <a:r>
              <a:rPr lang="pl-PL" dirty="0"/>
              <a:t>Interes prawny istnieje, gdy pozwany:</a:t>
            </a:r>
          </a:p>
          <a:p>
            <a:pPr marL="0" indent="0" algn="just">
              <a:buNone/>
            </a:pPr>
            <a:r>
              <a:rPr lang="pl-PL" dirty="0"/>
              <a:t>1) czynności, których dotyczy powództwo uznał za naruszenie patentu, dodatkowego prawa ochronnego, prawa ochronnego lub prawa z rejestracji;</a:t>
            </a:r>
          </a:p>
          <a:p>
            <a:pPr marL="0" indent="0" algn="just">
              <a:buNone/>
            </a:pPr>
            <a:r>
              <a:rPr lang="pl-PL" dirty="0"/>
              <a:t>2) nie potwierdził w należycie wyznaczonym przez powoda terminie, że czynności, których dotyczy powództwo, nie stanowią naruszenia patentu, dodatkowego prawa ochronnego, prawa ochronnego lub prawa z rejestracji.</a:t>
            </a:r>
          </a:p>
          <a:p>
            <a:pPr marL="0" indent="0" algn="just">
              <a:buNone/>
            </a:pPr>
            <a:endParaRPr lang="pl-PL" dirty="0"/>
          </a:p>
          <a:p>
            <a:pPr marL="0" indent="0" algn="just">
              <a:buNone/>
            </a:pPr>
            <a:r>
              <a:rPr lang="pl-PL" dirty="0"/>
              <a:t>Termin został należycie wyznaczony, jeżeli:</a:t>
            </a:r>
          </a:p>
          <a:p>
            <a:pPr marL="0" indent="0" algn="just">
              <a:buNone/>
            </a:pPr>
            <a:r>
              <a:rPr lang="pl-PL" dirty="0"/>
              <a:t>1)jego wyznaczenie nastąpiło w formie pisemnej;</a:t>
            </a:r>
          </a:p>
          <a:p>
            <a:pPr marL="0" indent="0" algn="just">
              <a:buNone/>
            </a:pPr>
            <a:r>
              <a:rPr lang="pl-PL" dirty="0"/>
              <a:t>2) nie był krótszy niż dwa miesiące od dnia doręczenia uprawnionemu pisma;</a:t>
            </a:r>
          </a:p>
          <a:p>
            <a:pPr marL="0" indent="0" algn="just">
              <a:buNone/>
            </a:pPr>
            <a:r>
              <a:rPr lang="pl-PL" dirty="0"/>
              <a:t>3) w treści pisma powód dokładnie oznaczył czynności, które zamierza podjąć i które mogą stanowić naruszenie patentu, dodatkowego prawa ochronnego, prawa ochronnego lub prawa z rejestracji, wskazując, w jakim zakresie może nastąpić naruszenie, i wezwał uprawnionego do wyraźnego potwierdzenia, że nie stanowią one naruszenia.</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82457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Właściwość sądu</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559908"/>
            <a:ext cx="11950995" cy="6202399"/>
          </a:xfrm>
        </p:spPr>
        <p:txBody>
          <a:bodyPr>
            <a:normAutofit fontScale="47500" lnSpcReduction="20000"/>
          </a:bodyPr>
          <a:lstStyle/>
          <a:p>
            <a:pPr marL="0" indent="0" algn="just">
              <a:buNone/>
            </a:pPr>
            <a:r>
              <a:rPr lang="pl-PL" dirty="0"/>
              <a:t>Art.  479</a:t>
            </a:r>
            <a:r>
              <a:rPr lang="pl-PL" baseline="30000" dirty="0"/>
              <a:t>90</a:t>
            </a:r>
            <a:r>
              <a:rPr lang="pl-PL" dirty="0"/>
              <a:t>.  [Sądy właściwe w sprawach własności intelektualnej]</a:t>
            </a:r>
          </a:p>
          <a:p>
            <a:pPr marL="0" indent="0" algn="just">
              <a:buNone/>
            </a:pPr>
            <a:r>
              <a:rPr lang="pl-PL" dirty="0"/>
              <a:t>§  1. Sprawy własności intelektualnej należą do właściwości sądów okręgowych.</a:t>
            </a:r>
          </a:p>
          <a:p>
            <a:pPr marL="0" indent="0" algn="just">
              <a:buNone/>
            </a:pPr>
            <a:r>
              <a:rPr lang="pl-PL" dirty="0"/>
              <a:t>§  2.</a:t>
            </a:r>
            <a:r>
              <a:rPr lang="pl-PL" b="1" dirty="0"/>
              <a:t> Sąd Okręgowy w Warszawie jest wyłącznie właściwy w sprawach własności intelektualnej dotyczących programów komputerowych, wynalazków, wzorów użytkowych, topografii układów scalonych, odmian roślin oraz tajemnic przedsiębiorstwa o charakterze technicznym.</a:t>
            </a:r>
          </a:p>
          <a:p>
            <a:pPr marL="0" indent="0" algn="just">
              <a:buNone/>
            </a:pPr>
            <a:r>
              <a:rPr lang="pl-PL" dirty="0"/>
              <a:t>§  3. Sąd rozpoznaje apelację w składzie jednego sędziego.</a:t>
            </a:r>
            <a:endParaRPr lang="pl-PL" b="1" dirty="0"/>
          </a:p>
          <a:p>
            <a:pPr marL="0" indent="0" algn="just">
              <a:buNone/>
            </a:pPr>
            <a:endParaRPr lang="pl-PL" dirty="0"/>
          </a:p>
          <a:p>
            <a:pPr marL="0" indent="0" algn="just">
              <a:buNone/>
            </a:pPr>
            <a:r>
              <a:rPr lang="pl-PL" dirty="0"/>
              <a:t>Rozporządzenie Min. Sprawiedliwości z dnia 29 czerwca 2020 r. w sprawie przekazania niektórym sądom okręgowym rozpoznawania spraw własności intelektualnej z właściwości innych sądów okręgowych:</a:t>
            </a:r>
          </a:p>
          <a:p>
            <a:pPr marL="0" indent="0" algn="just">
              <a:buNone/>
            </a:pPr>
            <a:r>
              <a:rPr lang="pl-PL" dirty="0"/>
              <a:t>§  1. Następującym sądom okręgowym przekazuje się rozpoznawanie spraw własności intelektualnej:</a:t>
            </a:r>
          </a:p>
          <a:p>
            <a:pPr marL="0" indent="0" algn="just">
              <a:buNone/>
            </a:pPr>
            <a:r>
              <a:rPr lang="pl-PL" dirty="0"/>
              <a:t>1) </a:t>
            </a:r>
            <a:r>
              <a:rPr lang="pl-PL" b="1" dirty="0"/>
              <a:t>Sądowi Okręgowemu w Gdańsku </a:t>
            </a:r>
            <a:r>
              <a:rPr lang="pl-PL" dirty="0"/>
              <a:t>- z obszaru właściwości sądów okręgowych: w Bydgoszczy, Elblągu, Koszalinie, Olsztynie, Słupsku, Toruniu i we Włocławku;</a:t>
            </a:r>
          </a:p>
          <a:p>
            <a:pPr marL="0" indent="0" algn="just">
              <a:buNone/>
            </a:pPr>
            <a:r>
              <a:rPr lang="pl-PL" dirty="0"/>
              <a:t>2) </a:t>
            </a:r>
            <a:r>
              <a:rPr lang="pl-PL" b="1" dirty="0"/>
              <a:t>Sądowi Okręgowemu w Katowicach </a:t>
            </a:r>
            <a:r>
              <a:rPr lang="pl-PL" dirty="0"/>
              <a:t>- z obszaru właściwości sądów okręgowych w: Bielsku-Białej, Częstochowie, Gliwicach, Krakowie, Nowym Sączu, Opolu, Rybniku i Tarnowie;</a:t>
            </a:r>
          </a:p>
          <a:p>
            <a:pPr marL="0" indent="0" algn="just">
              <a:buNone/>
            </a:pPr>
            <a:r>
              <a:rPr lang="pl-PL" dirty="0"/>
              <a:t>3) </a:t>
            </a:r>
            <a:r>
              <a:rPr lang="pl-PL" b="1" dirty="0"/>
              <a:t>Sądowi Okręgowemu w Lublinie </a:t>
            </a:r>
            <a:r>
              <a:rPr lang="pl-PL" dirty="0"/>
              <a:t>- z obszaru właściwości sądów okręgowych w: Kielcach, Krośnie, Przemyślu, Radomiu, Rzeszowie, Siedlcach, Tarnobrzegu i Zamościu;</a:t>
            </a:r>
          </a:p>
          <a:p>
            <a:pPr marL="0" indent="0" algn="just">
              <a:buNone/>
            </a:pPr>
            <a:r>
              <a:rPr lang="pl-PL" dirty="0"/>
              <a:t>4) </a:t>
            </a:r>
            <a:r>
              <a:rPr lang="pl-PL" b="1" dirty="0"/>
              <a:t>Sądowi Okręgowemu w Poznaniu </a:t>
            </a:r>
            <a:r>
              <a:rPr lang="pl-PL" dirty="0"/>
              <a:t>- z obszaru właściwości sądów okręgowych: w Gorzowie Wielkopolskim, Jeleniej Górze, Kaliszu, Koninie, Legnicy, Łodzi, Sieradzu, Szczecinie, Świdnicy, we Wrocławiu i w Zielonej Górze;</a:t>
            </a:r>
          </a:p>
          <a:p>
            <a:pPr marL="0" indent="0" algn="just">
              <a:buNone/>
            </a:pPr>
            <a:r>
              <a:rPr lang="pl-PL" dirty="0"/>
              <a:t>5) </a:t>
            </a:r>
            <a:r>
              <a:rPr lang="pl-PL" b="1" dirty="0"/>
              <a:t>Sądowi Okręgowemu w Warszawie </a:t>
            </a:r>
            <a:r>
              <a:rPr lang="pl-PL" dirty="0"/>
              <a:t>- z obszaru właściwości sądów okręgowych: w Białymstoku, Łomży, Ostrołęce, Piotrkowie Trybunalskim, Płocku, Suwałkach i Warszawa-Praga w Warszawie.</a:t>
            </a:r>
          </a:p>
          <a:p>
            <a:pPr marL="0" indent="0" algn="just">
              <a:buNone/>
            </a:pPr>
            <a:endParaRPr lang="pl-PL" dirty="0"/>
          </a:p>
          <a:p>
            <a:pPr marL="0" indent="0" algn="just">
              <a:buNone/>
            </a:pPr>
            <a:r>
              <a:rPr lang="pl-PL" dirty="0"/>
              <a:t>Rozporządzenie Min. Sprawiedliwości z dnia 29 czerwca 2020 r. w sprawie przekazania niektórym sądom apelacyjnym rozpoznawania spraw własności intelektualnej z właściwości lub części obszarów właściwości innych sądów apelacyjnych</a:t>
            </a:r>
          </a:p>
          <a:p>
            <a:pPr marL="0" indent="0" algn="just">
              <a:buNone/>
            </a:pPr>
            <a:endParaRPr lang="pl-PL" dirty="0"/>
          </a:p>
          <a:p>
            <a:pPr marL="0" indent="0" algn="just">
              <a:buNone/>
            </a:pPr>
            <a:r>
              <a:rPr lang="pl-PL" dirty="0"/>
              <a:t>§  1. Następującym sądom apelacyjnym przekazuje się rozpoznawanie spraw własności intelektualnej:</a:t>
            </a:r>
          </a:p>
          <a:p>
            <a:pPr marL="0" indent="0" algn="just">
              <a:buNone/>
            </a:pPr>
            <a:r>
              <a:rPr lang="pl-PL" dirty="0"/>
              <a:t>1) </a:t>
            </a:r>
            <a:r>
              <a:rPr lang="pl-PL" b="1" dirty="0"/>
              <a:t>Sądowi Apelacyjnemu w Warszawie </a:t>
            </a:r>
            <a:r>
              <a:rPr lang="pl-PL" dirty="0"/>
              <a:t>- z obszaru właściwości sądów apelacyjnych w Białymstoku, Gdańsku, Lublinie i Rzeszowie, z części obszaru właściwości Sądu Apelacyjnego w Krakowie obejmującej obszar właściwości Sądu Okręgowego w Kielcach, z części obszaru właściwości Sądu Apelacyjnego w Łodzi obejmującej obszar właściwości sądów okręgowych w Piotrkowie Trybunalskim i Płocku oraz z części obszaru właściwości Sądu Apelacyjnego w Szczecinie obejmującej obszar właściwości Sądu Okręgowego w Koszalinie;</a:t>
            </a:r>
          </a:p>
          <a:p>
            <a:pPr marL="0" indent="0" algn="just">
              <a:buNone/>
            </a:pPr>
            <a:r>
              <a:rPr lang="pl-PL" dirty="0"/>
              <a:t>2) </a:t>
            </a:r>
            <a:r>
              <a:rPr lang="pl-PL" b="1" dirty="0"/>
              <a:t>Sądowi Apelacyjnemu w Poznaniu </a:t>
            </a:r>
            <a:r>
              <a:rPr lang="pl-PL" dirty="0"/>
              <a:t>- z obszaru właściwości sądów apelacyjnych w Katowicach i we Wrocławiu, z części obszaru właściwości Sądu Apelacyjnego w Krakowie obejmującej obszar właściwości sądów okręgowych w Krakowie, Nowym Sączu i Tarnowie, z części obszaru właściwości Sądu Apelacyjnego w Łodzi obejmującej obszar właściwości sądów okręgowych w Kaliszu, Łodzi i Sieradzu oraz z części obszaru właściwości Sądu Apelacyjnego w Szczecinie obejmującej obszar właściwości sądów okręgowych w Gorzowie Wielkopolskim i Szczecinie.</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4213313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Łączenie postępowań odrębnych</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lstStyle/>
          <a:p>
            <a:pPr marL="0" indent="0" algn="just">
              <a:buNone/>
            </a:pPr>
            <a:r>
              <a:rPr lang="pl-PL" dirty="0"/>
              <a:t>Art.  479</a:t>
            </a:r>
            <a:r>
              <a:rPr lang="pl-PL" baseline="30000" dirty="0"/>
              <a:t>91</a:t>
            </a:r>
            <a:r>
              <a:rPr lang="pl-PL" dirty="0"/>
              <a:t>.  [Uzupełniające stosowanie przepisów o innych postępowaniach odrębnych]</a:t>
            </a:r>
          </a:p>
          <a:p>
            <a:pPr marL="0" indent="0" algn="just">
              <a:buNone/>
            </a:pPr>
            <a:r>
              <a:rPr lang="pl-PL" dirty="0"/>
              <a:t>W sprawach rozpoznawanych według przepisów niniejszego działu przepisy o innych postępowaniach odrębnych stosuje się w zakresie, w którym nie są one sprzeczne z przepisami niniejszego działu.</a:t>
            </a:r>
          </a:p>
          <a:p>
            <a:pPr marL="0" indent="0" algn="just">
              <a:buNone/>
            </a:pPr>
            <a:endParaRPr lang="pl-PL" dirty="0"/>
          </a:p>
          <a:p>
            <a:pPr marL="0" indent="0" algn="just">
              <a:buNone/>
            </a:pPr>
            <a:r>
              <a:rPr lang="pl-PL" dirty="0"/>
              <a:t>Możemy łączyć z:</a:t>
            </a:r>
          </a:p>
          <a:p>
            <a:pPr algn="just">
              <a:buFontTx/>
              <a:buChar char="-"/>
            </a:pPr>
            <a:r>
              <a:rPr lang="pl-PL" dirty="0"/>
              <a:t>Postępowaniem odrębnym w sprawach gospodarczych,</a:t>
            </a:r>
          </a:p>
          <a:p>
            <a:pPr algn="just">
              <a:buFontTx/>
              <a:buChar char="-"/>
            </a:pPr>
            <a:r>
              <a:rPr lang="pl-PL" dirty="0"/>
              <a:t>Postępowaniem odrębnym w sprawach z zakresu prawa pracy,</a:t>
            </a:r>
          </a:p>
          <a:p>
            <a:pPr algn="just">
              <a:buFontTx/>
              <a:buChar char="-"/>
            </a:pPr>
            <a:r>
              <a:rPr lang="pl-PL" dirty="0"/>
              <a:t>Postępowaniem nakazowym,</a:t>
            </a:r>
          </a:p>
          <a:p>
            <a:pPr algn="just">
              <a:buFontTx/>
              <a:buChar char="-"/>
            </a:pPr>
            <a:r>
              <a:rPr lang="pl-PL" dirty="0"/>
              <a:t>Postępowaniem upominawczym</a:t>
            </a:r>
          </a:p>
          <a:p>
            <a:pPr marL="0" indent="0">
              <a:buNone/>
            </a:pPr>
            <a:endParaRPr lang="pl-PL" dirty="0"/>
          </a:p>
        </p:txBody>
      </p:sp>
    </p:spTree>
    <p:extLst>
      <p:ext uri="{BB962C8B-B14F-4D97-AF65-F5344CB8AC3E}">
        <p14:creationId xmlns:p14="http://schemas.microsoft.com/office/powerpoint/2010/main" val="7599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Przekazanie sprawy innemu sądowi</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a:bodyPr>
          <a:lstStyle/>
          <a:p>
            <a:pPr marL="0" indent="0" algn="just">
              <a:buNone/>
            </a:pPr>
            <a:r>
              <a:rPr lang="pl-PL" dirty="0"/>
              <a:t>Art.  479</a:t>
            </a:r>
            <a:r>
              <a:rPr lang="pl-PL" baseline="30000" dirty="0"/>
              <a:t>92</a:t>
            </a:r>
            <a:r>
              <a:rPr lang="pl-PL" dirty="0"/>
              <a:t>.  [Przekazanie sprawy innemu sądowi]</a:t>
            </a:r>
          </a:p>
          <a:p>
            <a:pPr marL="0" indent="0" algn="just">
              <a:buNone/>
            </a:pPr>
            <a:r>
              <a:rPr lang="pl-PL" dirty="0"/>
              <a:t>§  1. Sąd właściwy w sprawie własności intelektualnej nie jest związany postanowieniem o przekazaniu sprawy. Sąd ten w razie stwierdzenia swojej niewłaściwości przekaże sprawę innemu sądowi, nie wyłączając sądu przekazującego.</a:t>
            </a:r>
          </a:p>
          <a:p>
            <a:pPr marL="0" indent="0" algn="just">
              <a:buNone/>
            </a:pPr>
            <a:r>
              <a:rPr lang="pl-PL" dirty="0"/>
              <a:t>§  2. Postanowienie o przekazaniu sprawy może zapaść nie później niż w terminie dwóch tygodni od dnia wpływu przekazanej sprawy do sądu właściwego w sprawie własności intelektualnej.</a:t>
            </a:r>
          </a:p>
          <a:p>
            <a:pPr marL="0" indent="0" algn="just">
              <a:buNone/>
            </a:pPr>
            <a:r>
              <a:rPr lang="pl-PL" dirty="0"/>
              <a:t>§  3. Sąd, któremu sprawa zostanie przekazana, jest związany postanowieniem sądu właściwego w sprawie własności intelektualnej.</a:t>
            </a:r>
          </a:p>
          <a:p>
            <a:pPr marL="0" indent="0" algn="just">
              <a:buNone/>
            </a:pPr>
            <a:endParaRPr lang="pl-PL" dirty="0"/>
          </a:p>
          <a:p>
            <a:pPr algn="just"/>
            <a:r>
              <a:rPr lang="pl-PL" dirty="0"/>
              <a:t>Wyjątek od zasady ogólnej w art. 200 KPC, zgodnie z którą sąd, któremu sprawa została przekazana, jest związany postanowieniem o przekazaniu sprawy.</a:t>
            </a:r>
          </a:p>
          <a:p>
            <a:pPr algn="just"/>
            <a:r>
              <a:rPr lang="pl-PL" dirty="0"/>
              <a:t>Regulacja, która wynika z przekazania wyspecjalizowanym sądom prawa do ukształtowania własnej kognicji w sprawach własności intelektualnej</a:t>
            </a:r>
          </a:p>
          <a:p>
            <a:pPr algn="just"/>
            <a:r>
              <a:rPr lang="pl-PL" dirty="0"/>
              <a:t>Termin instrukcyjny: dwa tygodnie od dnia wpływu przekazanej sprawy do sądu wyspecjalizowanego</a:t>
            </a:r>
          </a:p>
          <a:p>
            <a:endParaRPr lang="pl-PL" dirty="0"/>
          </a:p>
        </p:txBody>
      </p:sp>
    </p:spTree>
    <p:extLst>
      <p:ext uri="{BB962C8B-B14F-4D97-AF65-F5344CB8AC3E}">
        <p14:creationId xmlns:p14="http://schemas.microsoft.com/office/powerpoint/2010/main" val="799218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a:bodyPr>
          <a:lstStyle/>
          <a:p>
            <a:pPr marL="0" indent="0" algn="just">
              <a:buNone/>
            </a:pPr>
            <a:r>
              <a:rPr lang="pl-PL" dirty="0"/>
              <a:t>Art.  479</a:t>
            </a:r>
            <a:r>
              <a:rPr lang="pl-PL" baseline="30000" dirty="0"/>
              <a:t>93</a:t>
            </a:r>
            <a:r>
              <a:rPr lang="pl-PL" dirty="0"/>
              <a:t>.  [Zasądzenie odpowiedniej sumy]</a:t>
            </a:r>
          </a:p>
          <a:p>
            <a:pPr marL="0" indent="0" algn="just">
              <a:buNone/>
            </a:pPr>
            <a:r>
              <a:rPr lang="pl-PL" dirty="0"/>
              <a:t>Jeżeli w sprawie o naruszenie sąd uzna, że ścisłe udowodnienie wysokości żądania jest niemożliwe, nader utrudnione lub oczywiście niecelowe, może w wyroku zasądzić odpowiednią sumę według swojej oceny opartej na rozważeniu wszystkich okoliczności sprawy.</a:t>
            </a:r>
          </a:p>
          <a:p>
            <a:pPr marL="0" indent="0" algn="just">
              <a:buNone/>
            </a:pPr>
            <a:endParaRPr lang="pl-PL" dirty="0"/>
          </a:p>
          <a:p>
            <a:pPr marL="0" indent="0" algn="just">
              <a:buNone/>
            </a:pPr>
            <a:r>
              <a:rPr lang="pl-PL" dirty="0"/>
              <a:t>Art.  479</a:t>
            </a:r>
            <a:r>
              <a:rPr lang="pl-PL" baseline="30000" dirty="0"/>
              <a:t>94</a:t>
            </a:r>
            <a:r>
              <a:rPr lang="pl-PL" dirty="0"/>
              <a:t>.  [Naruszenie i zagrożenie naruszeniem]</a:t>
            </a:r>
          </a:p>
          <a:p>
            <a:pPr marL="0" indent="0" algn="just">
              <a:buNone/>
            </a:pPr>
            <a:r>
              <a:rPr lang="pl-PL" dirty="0"/>
              <a:t>Ilekroć w przepisach niniejszego działu jest mowa o naruszeniu, należy przez to rozumieć także </a:t>
            </a:r>
            <a:r>
              <a:rPr lang="pl-PL" b="1" dirty="0"/>
              <a:t>zagrożenie tym naruszeniem.</a:t>
            </a:r>
          </a:p>
          <a:p>
            <a:pPr marL="0" indent="0" algn="just">
              <a:buNone/>
            </a:pPr>
            <a:endParaRPr lang="pl-PL" dirty="0"/>
          </a:p>
          <a:p>
            <a:pPr marL="0" indent="0" algn="just">
              <a:buNone/>
            </a:pPr>
            <a:endParaRPr lang="pl-PL" dirty="0"/>
          </a:p>
          <a:p>
            <a:pPr marL="0" indent="0" algn="just">
              <a:buNone/>
            </a:pPr>
            <a:r>
              <a:rPr lang="pl-PL" dirty="0"/>
              <a:t>Wykazana zasadność roszczenia, problem z wysokością- wiemy, że się należy, mamy wątpliwości, ile się należy</a:t>
            </a:r>
          </a:p>
          <a:p>
            <a:pPr marL="0" indent="0" algn="just">
              <a:buNone/>
            </a:pPr>
            <a:r>
              <a:rPr lang="pl-PL" dirty="0"/>
              <a:t> regulacja właściwa dla roszczeń pieniężnych związanych z naruszeniem własności intelektualnej</a:t>
            </a:r>
          </a:p>
        </p:txBody>
      </p:sp>
    </p:spTree>
    <p:extLst>
      <p:ext uri="{BB962C8B-B14F-4D97-AF65-F5344CB8AC3E}">
        <p14:creationId xmlns:p14="http://schemas.microsoft.com/office/powerpoint/2010/main" val="1950997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Przymus adwokacko- radcowski</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a:bodyPr>
          <a:lstStyle/>
          <a:p>
            <a:pPr marL="0" indent="0" algn="just">
              <a:buNone/>
            </a:pPr>
            <a:r>
              <a:rPr lang="pl-PL" dirty="0"/>
              <a:t>Art. 87</a:t>
            </a:r>
            <a:r>
              <a:rPr lang="pl-PL" baseline="30000" dirty="0"/>
              <a:t>2</a:t>
            </a:r>
            <a:r>
              <a:rPr lang="pl-PL" dirty="0"/>
              <a:t> [Obowiązkowe zastępstwo w sprawach własności intelektualnej] </a:t>
            </a:r>
          </a:p>
          <a:p>
            <a:pPr marL="0" indent="0" algn="just">
              <a:buNone/>
            </a:pPr>
            <a:r>
              <a:rPr lang="pl-PL" dirty="0"/>
              <a:t>§ 1. W postępowaniu w sprawach własności intelektualnej </a:t>
            </a:r>
            <a:r>
              <a:rPr lang="pl-PL" b="1" dirty="0"/>
              <a:t>obowiązuje zastępstwo stron przez adwokatów, radców prawnych lub rzeczników patentowych.</a:t>
            </a:r>
            <a:r>
              <a:rPr lang="pl-PL" dirty="0"/>
              <a:t> Przepisy art. 87</a:t>
            </a:r>
            <a:r>
              <a:rPr lang="pl-PL" baseline="30000" dirty="0"/>
              <a:t>1</a:t>
            </a:r>
            <a:r>
              <a:rPr lang="pl-PL" dirty="0"/>
              <a:t> § 2 i 3 stosuje się odpowiednio. </a:t>
            </a:r>
          </a:p>
          <a:p>
            <a:pPr marL="0" indent="0" algn="just">
              <a:buNone/>
            </a:pPr>
            <a:r>
              <a:rPr lang="pl-PL" dirty="0"/>
              <a:t>§ 2. Przepisu § 1 nie stosuje się w postępowaniu, w którym </a:t>
            </a:r>
            <a:r>
              <a:rPr lang="pl-PL" b="1" dirty="0"/>
              <a:t>wartość przedmiotu sporu nie przekracza </a:t>
            </a:r>
            <a:r>
              <a:rPr lang="pl-PL" b="1" dirty="0">
                <a:highlight>
                  <a:srgbClr val="FFFF00"/>
                </a:highlight>
              </a:rPr>
              <a:t>dwudziestu tysięcy złotych</a:t>
            </a:r>
            <a:r>
              <a:rPr lang="pl-PL" b="1" dirty="0"/>
              <a:t>. </a:t>
            </a:r>
          </a:p>
          <a:p>
            <a:pPr marL="0" indent="0" algn="just">
              <a:buNone/>
            </a:pPr>
            <a:r>
              <a:rPr lang="pl-PL" dirty="0"/>
              <a:t>§ 3</a:t>
            </a:r>
            <a:r>
              <a:rPr lang="pl-PL" b="1" dirty="0"/>
              <a:t>. Sąd może zwolnić stronę, na wniosek lub z urzędu, z obowiązkowego zastępstwa</a:t>
            </a:r>
            <a:r>
              <a:rPr lang="pl-PL" dirty="0"/>
              <a:t> przez adwokata, radcę prawnego lub rzecznika patentowego, </a:t>
            </a:r>
            <a:r>
              <a:rPr lang="pl-PL" b="1" dirty="0"/>
              <a:t>jeżeli okoliczności, w tym stopień zawiłości sprawy, nie uzasadniają obowiązkowego zastępstwa</a:t>
            </a:r>
            <a:r>
              <a:rPr lang="pl-PL" dirty="0"/>
              <a:t>. Zwolnienie może nastąpić w każdym stanie sprawy, w tym także na wniosek strony złożony w piśmie procesowym. </a:t>
            </a:r>
          </a:p>
          <a:p>
            <a:pPr marL="0" indent="0" algn="just">
              <a:buNone/>
            </a:pPr>
            <a:r>
              <a:rPr lang="pl-PL" dirty="0"/>
              <a:t>§ 4. W sprawach związanych z ochroną praw własności przemysłowej </a:t>
            </a:r>
            <a:r>
              <a:rPr lang="pl-PL" b="1" dirty="0"/>
              <a:t>pełnomocnikiem twórcy projektu wynalazczego może być również przedstawiciel organizacji, do której zadań statutowych należą sprawy popierania własności przemysłowej i udzielania pomocy twórcom projektów wynalazczych. </a:t>
            </a:r>
          </a:p>
          <a:p>
            <a:pPr marL="0" indent="0">
              <a:buNone/>
            </a:pPr>
            <a:endParaRPr lang="pl-PL" dirty="0"/>
          </a:p>
        </p:txBody>
      </p:sp>
    </p:spTree>
    <p:extLst>
      <p:ext uri="{BB962C8B-B14F-4D97-AF65-F5344CB8AC3E}">
        <p14:creationId xmlns:p14="http://schemas.microsoft.com/office/powerpoint/2010/main" val="2224182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Nowe środki procesowe</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fontScale="92500" lnSpcReduction="10000"/>
          </a:bodyPr>
          <a:lstStyle/>
          <a:p>
            <a:pPr algn="just">
              <a:buFont typeface="Courier New" panose="02070309020205020404" pitchFamily="49" charset="0"/>
              <a:buChar char="o"/>
            </a:pPr>
            <a:r>
              <a:rPr lang="pl-PL" dirty="0"/>
              <a:t>Zabezpieczenie środka dowodowego,</a:t>
            </a:r>
          </a:p>
          <a:p>
            <a:pPr algn="just">
              <a:buFont typeface="Courier New" panose="02070309020205020404" pitchFamily="49" charset="0"/>
              <a:buChar char="o"/>
            </a:pPr>
            <a:r>
              <a:rPr lang="pl-PL" dirty="0"/>
              <a:t>Wyjawienie lub wydanie środka dowodowego</a:t>
            </a:r>
          </a:p>
          <a:p>
            <a:pPr algn="just">
              <a:buFont typeface="Courier New" panose="02070309020205020404" pitchFamily="49" charset="0"/>
              <a:buChar char="o"/>
            </a:pPr>
            <a:r>
              <a:rPr lang="pl-PL" dirty="0"/>
              <a:t>Wezwanie do udzielenia informacji</a:t>
            </a:r>
          </a:p>
          <a:p>
            <a:pPr marL="0" indent="0" algn="just">
              <a:buNone/>
            </a:pPr>
            <a:endParaRPr lang="pl-PL" dirty="0"/>
          </a:p>
          <a:p>
            <a:pPr marL="0" indent="0" algn="just">
              <a:buNone/>
            </a:pPr>
            <a:r>
              <a:rPr lang="pl-PL" dirty="0"/>
              <a:t>Cel: zapewnienie powodowi możliwości uzyskania informacji związanych z naruszeniem praw oraz zapewnienie możliwości uzyskania materialnego środka, za pomocą którego w ramach danego postępowania będzie można przeprowadzić dowód (cel zachowawczy i wydobywczy)</a:t>
            </a:r>
          </a:p>
          <a:p>
            <a:pPr marL="0" indent="0" algn="just">
              <a:buNone/>
            </a:pPr>
            <a:endParaRPr lang="pl-PL" dirty="0"/>
          </a:p>
          <a:p>
            <a:pPr marL="0" indent="0" algn="just">
              <a:buNone/>
            </a:pPr>
            <a:r>
              <a:rPr lang="pl-PL" dirty="0"/>
              <a:t>Tajemnica przedsiębiorstwa- sąd może zarządzić przesłuchanie jednej ze stron lub określić odmienne zasady i ograniczenia co do korzystania z zabezpieczonego środka dowodowego i zapoznawania się z nim przez uprawnionego Art.  479</a:t>
            </a:r>
            <a:r>
              <a:rPr lang="pl-PL" baseline="30000" dirty="0"/>
              <a:t>100 </a:t>
            </a:r>
            <a:r>
              <a:rPr lang="pl-PL" dirty="0"/>
              <a:t>par. 7 KPC</a:t>
            </a:r>
          </a:p>
          <a:p>
            <a:pPr marL="0" indent="0" algn="just">
              <a:buNone/>
            </a:pPr>
            <a:endParaRPr lang="pl-PL" dirty="0"/>
          </a:p>
          <a:p>
            <a:pPr marL="0" indent="0" algn="just">
              <a:buNone/>
            </a:pPr>
            <a:r>
              <a:rPr lang="pl-PL" dirty="0"/>
              <a:t>Nowe środki procesowe ≠ zabezpieczenie dowodów, postępowanie zabezpieczające; zabezpieczenie dowodów nie może służyć jako mechanizm jedynie do pozyskania materiału, z którego później będzie mógł zostać przeprowadzony dowód. Zabezpieczenie dowodu, o którym mowa w art. 310 KPC to przeprowadzenie dowodu przez sąd. Ponadto, w przypadku instytucji z art. 310 KPC wnioskujący o zabezpieczenie musi wskazać fakty, które mają być wykazane w drodze przeprowadzenia tego dowodu</a:t>
            </a:r>
          </a:p>
        </p:txBody>
      </p:sp>
    </p:spTree>
    <p:extLst>
      <p:ext uri="{BB962C8B-B14F-4D97-AF65-F5344CB8AC3E}">
        <p14:creationId xmlns:p14="http://schemas.microsoft.com/office/powerpoint/2010/main" val="2689889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37B-D456-4EE2-AC53-20755E76263C}"/>
              </a:ext>
            </a:extLst>
          </p:cNvPr>
          <p:cNvSpPr>
            <a:spLocks noGrp="1"/>
          </p:cNvSpPr>
          <p:nvPr>
            <p:ph type="title"/>
          </p:nvPr>
        </p:nvSpPr>
        <p:spPr>
          <a:xfrm>
            <a:off x="0" y="0"/>
            <a:ext cx="10515600" cy="559908"/>
          </a:xfrm>
        </p:spPr>
        <p:txBody>
          <a:bodyPr>
            <a:noAutofit/>
          </a:bodyPr>
          <a:lstStyle/>
          <a:p>
            <a:r>
              <a:rPr lang="pl-PL" sz="4000" dirty="0"/>
              <a:t>Zabezpieczenie środka dowodowego</a:t>
            </a:r>
          </a:p>
        </p:txBody>
      </p:sp>
      <p:sp>
        <p:nvSpPr>
          <p:cNvPr id="3" name="Content Placeholder 2">
            <a:extLst>
              <a:ext uri="{FF2B5EF4-FFF2-40B4-BE49-F238E27FC236}">
                <a16:creationId xmlns:a16="http://schemas.microsoft.com/office/drawing/2014/main" id="{7C5A699E-0B5F-423F-ABD3-E9B7DB1D880F}"/>
              </a:ext>
            </a:extLst>
          </p:cNvPr>
          <p:cNvSpPr>
            <a:spLocks noGrp="1"/>
          </p:cNvSpPr>
          <p:nvPr>
            <p:ph idx="1"/>
          </p:nvPr>
        </p:nvSpPr>
        <p:spPr>
          <a:xfrm>
            <a:off x="148855" y="754912"/>
            <a:ext cx="11950995" cy="6007395"/>
          </a:xfrm>
        </p:spPr>
        <p:txBody>
          <a:bodyPr>
            <a:normAutofit/>
          </a:bodyPr>
          <a:lstStyle/>
          <a:p>
            <a:pPr marL="0" indent="0" algn="just">
              <a:buNone/>
            </a:pPr>
            <a:r>
              <a:rPr lang="pl-PL" dirty="0"/>
              <a:t>Art.  479</a:t>
            </a:r>
            <a:r>
              <a:rPr lang="pl-PL" baseline="30000" dirty="0"/>
              <a:t>96</a:t>
            </a:r>
            <a:r>
              <a:rPr lang="pl-PL" dirty="0"/>
              <a:t>.  [Zakres podmiotowy stosowania przepisów]</a:t>
            </a:r>
          </a:p>
          <a:p>
            <a:pPr marL="0" indent="0" algn="just">
              <a:buNone/>
            </a:pPr>
            <a:r>
              <a:rPr lang="pl-PL" dirty="0"/>
              <a:t>Przepisy dotyczące obowiązanego stosuje się do osoby, w tym również pozwanego, w której władaniu znajduje się środek dowodowy lub która może umożliwić jego zabezpieczenie.</a:t>
            </a:r>
          </a:p>
          <a:p>
            <a:pPr marL="0" indent="0" algn="just">
              <a:buNone/>
            </a:pPr>
            <a:endParaRPr lang="pl-PL" dirty="0"/>
          </a:p>
          <a:p>
            <a:pPr marL="0" indent="0" algn="just">
              <a:buNone/>
            </a:pPr>
            <a:r>
              <a:rPr lang="pl-PL" dirty="0"/>
              <a:t>Zakres podmiotowy: obowiązany, pozwany, osoba, w której władaniu znajduje się środek dowodowy lub która może umożliwić jego zabezpieczenie.</a:t>
            </a:r>
          </a:p>
          <a:p>
            <a:pPr algn="just">
              <a:buFontTx/>
              <a:buChar char="-"/>
            </a:pPr>
            <a:r>
              <a:rPr lang="pl-PL" dirty="0"/>
              <a:t>czyli osoba, która sprawuje faktyczne władztwo nad rzeczą</a:t>
            </a:r>
          </a:p>
          <a:p>
            <a:pPr marL="0" indent="0" algn="just">
              <a:buNone/>
            </a:pPr>
            <a:r>
              <a:rPr lang="pl-PL" dirty="0"/>
              <a:t> </a:t>
            </a:r>
          </a:p>
          <a:p>
            <a:pPr marL="0" indent="0" algn="just">
              <a:buNone/>
            </a:pPr>
            <a:r>
              <a:rPr lang="pl-PL" dirty="0"/>
              <a:t>Moment udzielenia zabezpieczenia środka dowodowego: przed wszczęciem postępowania lub w jego toku aż do zamknięcia rozprawy w pierwszej instancji (Art.  479</a:t>
            </a:r>
            <a:r>
              <a:rPr lang="pl-PL" baseline="30000" dirty="0"/>
              <a:t>97 </a:t>
            </a:r>
            <a:r>
              <a:rPr lang="pl-PL" dirty="0"/>
              <a:t>)</a:t>
            </a:r>
          </a:p>
          <a:p>
            <a:pPr marL="0" indent="0" algn="just">
              <a:buNone/>
            </a:pPr>
            <a:r>
              <a:rPr lang="pl-PL" dirty="0"/>
              <a:t>Rozpoznanie wniosku: bezzwłocznie, nie później jednak niż w terminie tygodnia od dnia jego wpływu</a:t>
            </a:r>
          </a:p>
        </p:txBody>
      </p:sp>
    </p:spTree>
    <p:extLst>
      <p:ext uri="{BB962C8B-B14F-4D97-AF65-F5344CB8AC3E}">
        <p14:creationId xmlns:p14="http://schemas.microsoft.com/office/powerpoint/2010/main" val="274164883"/>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0941A018-FB9B-4401-A32C-7E04526866E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4C45BB15EBE7584DA6CD114B7EBB8E0B" ma:contentTypeVersion="4" ma:contentTypeDescription="Utwórz nowy dokument." ma:contentTypeScope="" ma:versionID="1c2714e9096111676aa28204a7763030">
  <xsd:schema xmlns:xsd="http://www.w3.org/2001/XMLSchema" xmlns:xs="http://www.w3.org/2001/XMLSchema" xmlns:p="http://schemas.microsoft.com/office/2006/metadata/properties" xmlns:ns2="d448033f-6250-49be-9b84-7fcdb5ebcbec" targetNamespace="http://schemas.microsoft.com/office/2006/metadata/properties" ma:root="true" ma:fieldsID="b9f4ce082af5574fbc24f392c63697b1" ns2:_="">
    <xsd:import namespace="d448033f-6250-49be-9b84-7fcdb5ebcbe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8033f-6250-49be-9b84-7fcdb5ebcb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221833-5B21-4CE1-934F-E2D1805DCEC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BD5A106-A3E6-4774-83C8-1FCCDED580DC}">
  <ds:schemaRefs>
    <ds:schemaRef ds:uri="http://schemas.microsoft.com/sharepoint/v3/contenttype/forms"/>
  </ds:schemaRefs>
</ds:datastoreItem>
</file>

<file path=customXml/itemProps3.xml><?xml version="1.0" encoding="utf-8"?>
<ds:datastoreItem xmlns:ds="http://schemas.openxmlformats.org/officeDocument/2006/customXml" ds:itemID="{0E52B5B6-A849-4738-AE0E-35106A65C2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48033f-6250-49be-9b84-7fcdb5ebcb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Metropolitan</Template>
  <TotalTime>1084</TotalTime>
  <Words>3427</Words>
  <Application>Microsoft Office PowerPoint</Application>
  <PresentationFormat>Panoramiczny</PresentationFormat>
  <Paragraphs>212</Paragraphs>
  <Slides>20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20</vt:i4>
      </vt:variant>
    </vt:vector>
  </HeadingPairs>
  <TitlesOfParts>
    <vt:vector size="24" baseType="lpstr">
      <vt:lpstr>Arial</vt:lpstr>
      <vt:lpstr>Calibri Light</vt:lpstr>
      <vt:lpstr>Courier New</vt:lpstr>
      <vt:lpstr>Metropolitan</vt:lpstr>
      <vt:lpstr>POSTĘPOWANIE  W SPRAWACH WŁASNOŚCI INTELEKTUALNEJ</vt:lpstr>
      <vt:lpstr>Sprawy własności intelektualnej</vt:lpstr>
      <vt:lpstr>Właściwość sądu</vt:lpstr>
      <vt:lpstr>Łączenie postępowań odrębnych</vt:lpstr>
      <vt:lpstr>Przekazanie sprawy innemu sądowi</vt:lpstr>
      <vt:lpstr>Prezentacja programu PowerPoint</vt:lpstr>
      <vt:lpstr>Przymus adwokacko- radcowski</vt:lpstr>
      <vt:lpstr>Nowe środki procesowe</vt:lpstr>
      <vt:lpstr>Zabezpieczenie środka dowodowego</vt:lpstr>
      <vt:lpstr>Zabezpieczenie środka dowodowego</vt:lpstr>
      <vt:lpstr>Zabezpieczenie środka dowodowego</vt:lpstr>
      <vt:lpstr>Wyjawienie lub wydanie środka dowodowego</vt:lpstr>
      <vt:lpstr>Wyjawienie lub wydanie środka dowodowego</vt:lpstr>
      <vt:lpstr>Wezwanie do udzielenia informacji</vt:lpstr>
      <vt:lpstr>Zakres udzielanych informacji</vt:lpstr>
      <vt:lpstr>Wezwanie do udzielenia informacji</vt:lpstr>
      <vt:lpstr>Wymogi wniosku o udzielenie informacji</vt:lpstr>
      <vt:lpstr>Wezwanie do udzielenia informacji</vt:lpstr>
      <vt:lpstr>Powództwa szczególne</vt:lpstr>
      <vt:lpstr>Powództwa szczególne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W SPRAWACH WŁASNOŚCI INTELEKTUALNEJ</dc:title>
  <dc:creator>Martyna Nowak</dc:creator>
  <cp:lastModifiedBy>Martyna Stachowiak</cp:lastModifiedBy>
  <cp:revision>24</cp:revision>
  <dcterms:created xsi:type="dcterms:W3CDTF">2021-04-26T06:56:22Z</dcterms:created>
  <dcterms:modified xsi:type="dcterms:W3CDTF">2024-04-13T10:41:09Z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0x0101004C45BB15EBE7584DA6CD114B7EBB8E0B</vt:lpwstr>
  </property>
</Properties>
</file>