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09" r:id="rId2"/>
    <p:sldId id="333" r:id="rId3"/>
    <p:sldId id="322" r:id="rId4"/>
    <p:sldId id="323" r:id="rId5"/>
    <p:sldId id="326" r:id="rId6"/>
    <p:sldId id="276" r:id="rId7"/>
    <p:sldId id="257" r:id="rId8"/>
    <p:sldId id="258" r:id="rId9"/>
    <p:sldId id="259" r:id="rId10"/>
    <p:sldId id="260" r:id="rId11"/>
    <p:sldId id="266" r:id="rId12"/>
    <p:sldId id="267" r:id="rId13"/>
    <p:sldId id="328" r:id="rId14"/>
    <p:sldId id="268" r:id="rId15"/>
    <p:sldId id="334" r:id="rId16"/>
    <p:sldId id="263" r:id="rId17"/>
    <p:sldId id="270" r:id="rId18"/>
    <p:sldId id="327" r:id="rId19"/>
    <p:sldId id="271" r:id="rId20"/>
    <p:sldId id="272" r:id="rId21"/>
    <p:sldId id="273" r:id="rId22"/>
    <p:sldId id="279" r:id="rId23"/>
    <p:sldId id="278" r:id="rId24"/>
    <p:sldId id="280" r:id="rId25"/>
    <p:sldId id="274" r:id="rId26"/>
    <p:sldId id="275" r:id="rId27"/>
    <p:sldId id="281" r:id="rId28"/>
    <p:sldId id="282" r:id="rId29"/>
    <p:sldId id="283" r:id="rId30"/>
    <p:sldId id="284" r:id="rId31"/>
    <p:sldId id="331" r:id="rId32"/>
    <p:sldId id="285" r:id="rId33"/>
    <p:sldId id="305" r:id="rId34"/>
    <p:sldId id="335" r:id="rId35"/>
    <p:sldId id="336" r:id="rId36"/>
    <p:sldId id="306"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55" d="100"/>
          <a:sy n="55" d="100"/>
        </p:scale>
        <p:origin x="1600" y="28"/>
      </p:cViewPr>
      <p:guideLst>
        <p:guide orient="horz" pos="2160"/>
        <p:guide pos="2880"/>
      </p:guideLst>
    </p:cSldViewPr>
  </p:slideViewPr>
  <p:outlineViewPr>
    <p:cViewPr>
      <p:scale>
        <a:sx n="33" d="100"/>
        <a:sy n="33" d="100"/>
      </p:scale>
      <p:origin x="48" y="1280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BFC4-F4A3-495D-BBF9-B7F082061D1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A34E7D4-63BB-46D4-AA01-820FDDADA668}">
      <dgm:prSet/>
      <dgm:spPr/>
      <dgm:t>
        <a:bodyPr/>
        <a:lstStyle/>
        <a:p>
          <a:pPr>
            <a:defRPr cap="all"/>
          </a:pPr>
          <a:r>
            <a:rPr lang="pl-PL"/>
            <a:t>prowadzone przez Policję (lub inne organy ścigania) lub prokuratora </a:t>
          </a:r>
          <a:endParaRPr lang="en-US"/>
        </a:p>
      </dgm:t>
    </dgm:pt>
    <dgm:pt modelId="{C42C4876-024F-431D-A8AD-3FABD8DF635E}" type="parTrans" cxnId="{77345941-DD6D-4C26-B32B-0A3DFE3DDA46}">
      <dgm:prSet/>
      <dgm:spPr/>
      <dgm:t>
        <a:bodyPr/>
        <a:lstStyle/>
        <a:p>
          <a:endParaRPr lang="en-US"/>
        </a:p>
      </dgm:t>
    </dgm:pt>
    <dgm:pt modelId="{2937563F-DBD3-407D-8E97-2A616DC918EF}" type="sibTrans" cxnId="{77345941-DD6D-4C26-B32B-0A3DFE3DDA46}">
      <dgm:prSet/>
      <dgm:spPr/>
      <dgm:t>
        <a:bodyPr/>
        <a:lstStyle/>
        <a:p>
          <a:endParaRPr lang="en-US"/>
        </a:p>
      </dgm:t>
    </dgm:pt>
    <dgm:pt modelId="{C2A02D42-B228-4F13-B05D-CCCEF917DD65}">
      <dgm:prSet/>
      <dgm:spPr/>
      <dgm:t>
        <a:bodyPr/>
        <a:lstStyle/>
        <a:p>
          <a:pPr>
            <a:defRPr cap="all"/>
          </a:pPr>
          <a:r>
            <a:rPr lang="pl-PL"/>
            <a:t>strony: podejrzany i pokrzywdzony</a:t>
          </a:r>
          <a:endParaRPr lang="en-US"/>
        </a:p>
      </dgm:t>
    </dgm:pt>
    <dgm:pt modelId="{57169AE1-D5D6-4BEA-8107-78520238CECB}" type="parTrans" cxnId="{59C0937B-0009-497B-B190-DCA1E899A1A8}">
      <dgm:prSet/>
      <dgm:spPr/>
      <dgm:t>
        <a:bodyPr/>
        <a:lstStyle/>
        <a:p>
          <a:endParaRPr lang="en-US"/>
        </a:p>
      </dgm:t>
    </dgm:pt>
    <dgm:pt modelId="{16B9EFF1-581A-477A-BF2A-42151C1A7A3C}" type="sibTrans" cxnId="{59C0937B-0009-497B-B190-DCA1E899A1A8}">
      <dgm:prSet/>
      <dgm:spPr/>
      <dgm:t>
        <a:bodyPr/>
        <a:lstStyle/>
        <a:p>
          <a:endParaRPr lang="en-US"/>
        </a:p>
      </dgm:t>
    </dgm:pt>
    <dgm:pt modelId="{19451F62-7082-4930-B375-44D89FDAC789}">
      <dgm:prSet/>
      <dgm:spPr/>
      <dgm:t>
        <a:bodyPr/>
        <a:lstStyle/>
        <a:p>
          <a:pPr>
            <a:defRPr cap="all"/>
          </a:pPr>
          <a:r>
            <a:rPr lang="pl-PL"/>
            <a:t>prokurator - </a:t>
          </a:r>
          <a:r>
            <a:rPr lang="pl-PL" i="1"/>
            <a:t>dominus litis </a:t>
          </a:r>
          <a:r>
            <a:rPr lang="pl-PL"/>
            <a:t>postępowania przygotowawczego</a:t>
          </a:r>
          <a:endParaRPr lang="en-US"/>
        </a:p>
      </dgm:t>
    </dgm:pt>
    <dgm:pt modelId="{AEC072D3-0654-4DA3-BFE0-4A5C51F4A009}" type="parTrans" cxnId="{4C47B4F2-A075-428E-BA03-4F4A402B0073}">
      <dgm:prSet/>
      <dgm:spPr/>
      <dgm:t>
        <a:bodyPr/>
        <a:lstStyle/>
        <a:p>
          <a:endParaRPr lang="en-US"/>
        </a:p>
      </dgm:t>
    </dgm:pt>
    <dgm:pt modelId="{7248E285-EA5C-4734-AA0C-AEFCE3CC608A}" type="sibTrans" cxnId="{4C47B4F2-A075-428E-BA03-4F4A402B0073}">
      <dgm:prSet/>
      <dgm:spPr/>
      <dgm:t>
        <a:bodyPr/>
        <a:lstStyle/>
        <a:p>
          <a:endParaRPr lang="en-US"/>
        </a:p>
      </dgm:t>
    </dgm:pt>
    <dgm:pt modelId="{8DBDDED5-62C4-4D7E-AD27-78232C6D3BA4}" type="pres">
      <dgm:prSet presAssocID="{9509BFC4-F4A3-495D-BBF9-B7F082061D12}" presName="root" presStyleCnt="0">
        <dgm:presLayoutVars>
          <dgm:dir/>
          <dgm:resizeHandles val="exact"/>
        </dgm:presLayoutVars>
      </dgm:prSet>
      <dgm:spPr/>
    </dgm:pt>
    <dgm:pt modelId="{7B3FD68C-4FCF-48BE-B42E-4BD745E6F060}" type="pres">
      <dgm:prSet presAssocID="{AA34E7D4-63BB-46D4-AA01-820FDDADA668}" presName="compNode" presStyleCnt="0"/>
      <dgm:spPr/>
    </dgm:pt>
    <dgm:pt modelId="{6850311B-3C8B-4A99-B332-47135EE9AA50}" type="pres">
      <dgm:prSet presAssocID="{AA34E7D4-63BB-46D4-AA01-820FDDADA668}" presName="iconBgRect" presStyleLbl="bgShp" presStyleIdx="0" presStyleCnt="3"/>
      <dgm:spPr>
        <a:prstGeom prst="round2DiagRect">
          <a:avLst>
            <a:gd name="adj1" fmla="val 29727"/>
            <a:gd name="adj2" fmla="val 0"/>
          </a:avLst>
        </a:prstGeom>
      </dgm:spPr>
    </dgm:pt>
    <dgm:pt modelId="{9ACFFB27-9F2C-4072-BF9F-DA2A499AE734}" type="pres">
      <dgm:prSet presAssocID="{AA34E7D4-63BB-46D4-AA01-820FDDADA6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etektyw"/>
        </a:ext>
      </dgm:extLst>
    </dgm:pt>
    <dgm:pt modelId="{3B45D239-8FC3-4450-90E4-D8CF7976860C}" type="pres">
      <dgm:prSet presAssocID="{AA34E7D4-63BB-46D4-AA01-820FDDADA668}" presName="spaceRect" presStyleCnt="0"/>
      <dgm:spPr/>
    </dgm:pt>
    <dgm:pt modelId="{B3ED0F40-D2F2-4321-AEB0-4190976447F0}" type="pres">
      <dgm:prSet presAssocID="{AA34E7D4-63BB-46D4-AA01-820FDDADA668}" presName="textRect" presStyleLbl="revTx" presStyleIdx="0" presStyleCnt="3">
        <dgm:presLayoutVars>
          <dgm:chMax val="1"/>
          <dgm:chPref val="1"/>
        </dgm:presLayoutVars>
      </dgm:prSet>
      <dgm:spPr/>
    </dgm:pt>
    <dgm:pt modelId="{647D41F6-E3D9-46D3-B78B-23E8192A8420}" type="pres">
      <dgm:prSet presAssocID="{2937563F-DBD3-407D-8E97-2A616DC918EF}" presName="sibTrans" presStyleCnt="0"/>
      <dgm:spPr/>
    </dgm:pt>
    <dgm:pt modelId="{B22BF6F0-0B49-4F3E-A2F4-59B508C33298}" type="pres">
      <dgm:prSet presAssocID="{C2A02D42-B228-4F13-B05D-CCCEF917DD65}" presName="compNode" presStyleCnt="0"/>
      <dgm:spPr/>
    </dgm:pt>
    <dgm:pt modelId="{CA49FE2B-E7D8-4B0F-9BF2-355F5429F822}" type="pres">
      <dgm:prSet presAssocID="{C2A02D42-B228-4F13-B05D-CCCEF917DD65}" presName="iconBgRect" presStyleLbl="bgShp" presStyleIdx="1" presStyleCnt="3"/>
      <dgm:spPr>
        <a:prstGeom prst="round2DiagRect">
          <a:avLst>
            <a:gd name="adj1" fmla="val 29727"/>
            <a:gd name="adj2" fmla="val 0"/>
          </a:avLst>
        </a:prstGeom>
      </dgm:spPr>
    </dgm:pt>
    <dgm:pt modelId="{143FACD4-ED7E-436E-8329-851E0BE7C223}" type="pres">
      <dgm:prSet presAssocID="{C2A02D42-B228-4F13-B05D-CCCEF917DD6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C287BD7-4916-43A1-85B0-EEE97B70AF8C}" type="pres">
      <dgm:prSet presAssocID="{C2A02D42-B228-4F13-B05D-CCCEF917DD65}" presName="spaceRect" presStyleCnt="0"/>
      <dgm:spPr/>
    </dgm:pt>
    <dgm:pt modelId="{7D26F36D-81DD-41D3-818B-A62AE632A6A7}" type="pres">
      <dgm:prSet presAssocID="{C2A02D42-B228-4F13-B05D-CCCEF917DD65}" presName="textRect" presStyleLbl="revTx" presStyleIdx="1" presStyleCnt="3">
        <dgm:presLayoutVars>
          <dgm:chMax val="1"/>
          <dgm:chPref val="1"/>
        </dgm:presLayoutVars>
      </dgm:prSet>
      <dgm:spPr/>
    </dgm:pt>
    <dgm:pt modelId="{D4BDFB0A-A878-4F25-92DE-5231F4E2412F}" type="pres">
      <dgm:prSet presAssocID="{16B9EFF1-581A-477A-BF2A-42151C1A7A3C}" presName="sibTrans" presStyleCnt="0"/>
      <dgm:spPr/>
    </dgm:pt>
    <dgm:pt modelId="{6ED62F81-030C-4602-A45D-64851A2D554F}" type="pres">
      <dgm:prSet presAssocID="{19451F62-7082-4930-B375-44D89FDAC789}" presName="compNode" presStyleCnt="0"/>
      <dgm:spPr/>
    </dgm:pt>
    <dgm:pt modelId="{E84BACF8-965E-4EE2-9115-8C09C2AB06D0}" type="pres">
      <dgm:prSet presAssocID="{19451F62-7082-4930-B375-44D89FDAC789}" presName="iconBgRect" presStyleLbl="bgShp" presStyleIdx="2" presStyleCnt="3"/>
      <dgm:spPr>
        <a:prstGeom prst="round2DiagRect">
          <a:avLst>
            <a:gd name="adj1" fmla="val 29727"/>
            <a:gd name="adj2" fmla="val 0"/>
          </a:avLst>
        </a:prstGeom>
      </dgm:spPr>
    </dgm:pt>
    <dgm:pt modelId="{4AF1AE92-D835-4F2A-A19A-E2F2441E7BE1}" type="pres">
      <dgm:prSet presAssocID="{19451F62-7082-4930-B375-44D89FDAC78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ędzia"/>
        </a:ext>
      </dgm:extLst>
    </dgm:pt>
    <dgm:pt modelId="{067DECCA-41C0-44A2-8290-7E5256DF78D8}" type="pres">
      <dgm:prSet presAssocID="{19451F62-7082-4930-B375-44D89FDAC789}" presName="spaceRect" presStyleCnt="0"/>
      <dgm:spPr/>
    </dgm:pt>
    <dgm:pt modelId="{A149F7A2-7663-4D77-B3C4-00405D5FF128}" type="pres">
      <dgm:prSet presAssocID="{19451F62-7082-4930-B375-44D89FDAC789}" presName="textRect" presStyleLbl="revTx" presStyleIdx="2" presStyleCnt="3">
        <dgm:presLayoutVars>
          <dgm:chMax val="1"/>
          <dgm:chPref val="1"/>
        </dgm:presLayoutVars>
      </dgm:prSet>
      <dgm:spPr/>
    </dgm:pt>
  </dgm:ptLst>
  <dgm:cxnLst>
    <dgm:cxn modelId="{312EB15B-D4A2-4223-8052-EB0DDB19A551}" type="presOf" srcId="{19451F62-7082-4930-B375-44D89FDAC789}" destId="{A149F7A2-7663-4D77-B3C4-00405D5FF128}" srcOrd="0" destOrd="0" presId="urn:microsoft.com/office/officeart/2018/5/layout/IconLeafLabelList"/>
    <dgm:cxn modelId="{77345941-DD6D-4C26-B32B-0A3DFE3DDA46}" srcId="{9509BFC4-F4A3-495D-BBF9-B7F082061D12}" destId="{AA34E7D4-63BB-46D4-AA01-820FDDADA668}" srcOrd="0" destOrd="0" parTransId="{C42C4876-024F-431D-A8AD-3FABD8DF635E}" sibTransId="{2937563F-DBD3-407D-8E97-2A616DC918EF}"/>
    <dgm:cxn modelId="{56AD0172-0C6B-40A6-ABF8-9D412F8E1892}" type="presOf" srcId="{AA34E7D4-63BB-46D4-AA01-820FDDADA668}" destId="{B3ED0F40-D2F2-4321-AEB0-4190976447F0}" srcOrd="0" destOrd="0" presId="urn:microsoft.com/office/officeart/2018/5/layout/IconLeafLabelList"/>
    <dgm:cxn modelId="{59C0937B-0009-497B-B190-DCA1E899A1A8}" srcId="{9509BFC4-F4A3-495D-BBF9-B7F082061D12}" destId="{C2A02D42-B228-4F13-B05D-CCCEF917DD65}" srcOrd="1" destOrd="0" parTransId="{57169AE1-D5D6-4BEA-8107-78520238CECB}" sibTransId="{16B9EFF1-581A-477A-BF2A-42151C1A7A3C}"/>
    <dgm:cxn modelId="{E4CB9993-6D19-49BC-B932-C70D4905F4C8}" type="presOf" srcId="{C2A02D42-B228-4F13-B05D-CCCEF917DD65}" destId="{7D26F36D-81DD-41D3-818B-A62AE632A6A7}" srcOrd="0" destOrd="0" presId="urn:microsoft.com/office/officeart/2018/5/layout/IconLeafLabelList"/>
    <dgm:cxn modelId="{4C639BE0-9F4C-4340-91E5-F925E7432A96}" type="presOf" srcId="{9509BFC4-F4A3-495D-BBF9-B7F082061D12}" destId="{8DBDDED5-62C4-4D7E-AD27-78232C6D3BA4}" srcOrd="0" destOrd="0" presId="urn:microsoft.com/office/officeart/2018/5/layout/IconLeafLabelList"/>
    <dgm:cxn modelId="{4C47B4F2-A075-428E-BA03-4F4A402B0073}" srcId="{9509BFC4-F4A3-495D-BBF9-B7F082061D12}" destId="{19451F62-7082-4930-B375-44D89FDAC789}" srcOrd="2" destOrd="0" parTransId="{AEC072D3-0654-4DA3-BFE0-4A5C51F4A009}" sibTransId="{7248E285-EA5C-4734-AA0C-AEFCE3CC608A}"/>
    <dgm:cxn modelId="{623DF04F-0151-4CBF-919D-57A4A4A6E541}" type="presParOf" srcId="{8DBDDED5-62C4-4D7E-AD27-78232C6D3BA4}" destId="{7B3FD68C-4FCF-48BE-B42E-4BD745E6F060}" srcOrd="0" destOrd="0" presId="urn:microsoft.com/office/officeart/2018/5/layout/IconLeafLabelList"/>
    <dgm:cxn modelId="{9E6D373E-4F53-4D04-8E5D-4B1C49C59733}" type="presParOf" srcId="{7B3FD68C-4FCF-48BE-B42E-4BD745E6F060}" destId="{6850311B-3C8B-4A99-B332-47135EE9AA50}" srcOrd="0" destOrd="0" presId="urn:microsoft.com/office/officeart/2018/5/layout/IconLeafLabelList"/>
    <dgm:cxn modelId="{F124632C-B28D-4EA7-A9B2-1C555699FBB2}" type="presParOf" srcId="{7B3FD68C-4FCF-48BE-B42E-4BD745E6F060}" destId="{9ACFFB27-9F2C-4072-BF9F-DA2A499AE734}" srcOrd="1" destOrd="0" presId="urn:microsoft.com/office/officeart/2018/5/layout/IconLeafLabelList"/>
    <dgm:cxn modelId="{B08DD261-A09C-4B69-B1B5-064982C70A13}" type="presParOf" srcId="{7B3FD68C-4FCF-48BE-B42E-4BD745E6F060}" destId="{3B45D239-8FC3-4450-90E4-D8CF7976860C}" srcOrd="2" destOrd="0" presId="urn:microsoft.com/office/officeart/2018/5/layout/IconLeafLabelList"/>
    <dgm:cxn modelId="{4C603E8E-ECD2-40EA-B7A1-38B15905BE18}" type="presParOf" srcId="{7B3FD68C-4FCF-48BE-B42E-4BD745E6F060}" destId="{B3ED0F40-D2F2-4321-AEB0-4190976447F0}" srcOrd="3" destOrd="0" presId="urn:microsoft.com/office/officeart/2018/5/layout/IconLeafLabelList"/>
    <dgm:cxn modelId="{84E295B9-06B4-4195-8A77-7BA0B8AE574E}" type="presParOf" srcId="{8DBDDED5-62C4-4D7E-AD27-78232C6D3BA4}" destId="{647D41F6-E3D9-46D3-B78B-23E8192A8420}" srcOrd="1" destOrd="0" presId="urn:microsoft.com/office/officeart/2018/5/layout/IconLeafLabelList"/>
    <dgm:cxn modelId="{004F7EFC-8B79-4C3B-9AAE-CC9D067552FC}" type="presParOf" srcId="{8DBDDED5-62C4-4D7E-AD27-78232C6D3BA4}" destId="{B22BF6F0-0B49-4F3E-A2F4-59B508C33298}" srcOrd="2" destOrd="0" presId="urn:microsoft.com/office/officeart/2018/5/layout/IconLeafLabelList"/>
    <dgm:cxn modelId="{EF18BF6D-4AAA-4525-813C-114C8CD8EE55}" type="presParOf" srcId="{B22BF6F0-0B49-4F3E-A2F4-59B508C33298}" destId="{CA49FE2B-E7D8-4B0F-9BF2-355F5429F822}" srcOrd="0" destOrd="0" presId="urn:microsoft.com/office/officeart/2018/5/layout/IconLeafLabelList"/>
    <dgm:cxn modelId="{0137D3B6-E95C-4DFC-89CF-96273DA99A78}" type="presParOf" srcId="{B22BF6F0-0B49-4F3E-A2F4-59B508C33298}" destId="{143FACD4-ED7E-436E-8329-851E0BE7C223}" srcOrd="1" destOrd="0" presId="urn:microsoft.com/office/officeart/2018/5/layout/IconLeafLabelList"/>
    <dgm:cxn modelId="{7E66F766-F165-477D-8428-A3A41BD98B40}" type="presParOf" srcId="{B22BF6F0-0B49-4F3E-A2F4-59B508C33298}" destId="{FC287BD7-4916-43A1-85B0-EEE97B70AF8C}" srcOrd="2" destOrd="0" presId="urn:microsoft.com/office/officeart/2018/5/layout/IconLeafLabelList"/>
    <dgm:cxn modelId="{EFAF0CC6-EA19-4F11-BE54-6B6FFB88CC8A}" type="presParOf" srcId="{B22BF6F0-0B49-4F3E-A2F4-59B508C33298}" destId="{7D26F36D-81DD-41D3-818B-A62AE632A6A7}" srcOrd="3" destOrd="0" presId="urn:microsoft.com/office/officeart/2018/5/layout/IconLeafLabelList"/>
    <dgm:cxn modelId="{3E8B9525-0A83-471C-BC5E-9AF318A57965}" type="presParOf" srcId="{8DBDDED5-62C4-4D7E-AD27-78232C6D3BA4}" destId="{D4BDFB0A-A878-4F25-92DE-5231F4E2412F}" srcOrd="3" destOrd="0" presId="urn:microsoft.com/office/officeart/2018/5/layout/IconLeafLabelList"/>
    <dgm:cxn modelId="{E4F1BAA6-BA83-401F-83A5-F38A74F1EACB}" type="presParOf" srcId="{8DBDDED5-62C4-4D7E-AD27-78232C6D3BA4}" destId="{6ED62F81-030C-4602-A45D-64851A2D554F}" srcOrd="4" destOrd="0" presId="urn:microsoft.com/office/officeart/2018/5/layout/IconLeafLabelList"/>
    <dgm:cxn modelId="{DAF1A089-1047-4FD4-9A2B-1A0619AEAEBB}" type="presParOf" srcId="{6ED62F81-030C-4602-A45D-64851A2D554F}" destId="{E84BACF8-965E-4EE2-9115-8C09C2AB06D0}" srcOrd="0" destOrd="0" presId="urn:microsoft.com/office/officeart/2018/5/layout/IconLeafLabelList"/>
    <dgm:cxn modelId="{900EE8B1-4CCB-4E43-9327-2FF53637144D}" type="presParOf" srcId="{6ED62F81-030C-4602-A45D-64851A2D554F}" destId="{4AF1AE92-D835-4F2A-A19A-E2F2441E7BE1}" srcOrd="1" destOrd="0" presId="urn:microsoft.com/office/officeart/2018/5/layout/IconLeafLabelList"/>
    <dgm:cxn modelId="{14D879BD-6158-4B78-9AA7-6AC91F4B2C97}" type="presParOf" srcId="{6ED62F81-030C-4602-A45D-64851A2D554F}" destId="{067DECCA-41C0-44A2-8290-7E5256DF78D8}" srcOrd="2" destOrd="0" presId="urn:microsoft.com/office/officeart/2018/5/layout/IconLeafLabelList"/>
    <dgm:cxn modelId="{17B8AEC2-7D27-4B6D-8037-8B0A6023AB77}" type="presParOf" srcId="{6ED62F81-030C-4602-A45D-64851A2D554F}" destId="{A149F7A2-7663-4D77-B3C4-00405D5FF128}" srcOrd="3" destOrd="0" presId="urn:microsoft.com/office/officeart/2018/5/layout/IconLeafLabel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50311B-3C8B-4A99-B332-47135EE9AA50}">
      <dsp:nvSpPr>
        <dsp:cNvPr id="0" name=""/>
        <dsp:cNvSpPr/>
      </dsp:nvSpPr>
      <dsp:spPr>
        <a:xfrm>
          <a:off x="346818" y="355778"/>
          <a:ext cx="1080843" cy="108084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CFFB27-9F2C-4072-BF9F-DA2A499AE734}">
      <dsp:nvSpPr>
        <dsp:cNvPr id="0" name=""/>
        <dsp:cNvSpPr/>
      </dsp:nvSpPr>
      <dsp:spPr>
        <a:xfrm>
          <a:off x="577162" y="586121"/>
          <a:ext cx="620156" cy="6201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ED0F40-D2F2-4321-AEB0-4190976447F0}">
      <dsp:nvSpPr>
        <dsp:cNvPr id="0" name=""/>
        <dsp:cNvSpPr/>
      </dsp:nvSpPr>
      <dsp:spPr>
        <a:xfrm>
          <a:off x="1302"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prowadzone przez Policję (lub inne organy ścigania) lub prokuratora </a:t>
          </a:r>
          <a:endParaRPr lang="en-US" sz="1200" kern="1200"/>
        </a:p>
      </dsp:txBody>
      <dsp:txXfrm>
        <a:off x="1302" y="1773278"/>
        <a:ext cx="1771875" cy="708750"/>
      </dsp:txXfrm>
    </dsp:sp>
    <dsp:sp modelId="{CA49FE2B-E7D8-4B0F-9BF2-355F5429F822}">
      <dsp:nvSpPr>
        <dsp:cNvPr id="0" name=""/>
        <dsp:cNvSpPr/>
      </dsp:nvSpPr>
      <dsp:spPr>
        <a:xfrm>
          <a:off x="2428771" y="355778"/>
          <a:ext cx="1080843" cy="108084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3FACD4-ED7E-436E-8329-851E0BE7C223}">
      <dsp:nvSpPr>
        <dsp:cNvPr id="0" name=""/>
        <dsp:cNvSpPr/>
      </dsp:nvSpPr>
      <dsp:spPr>
        <a:xfrm>
          <a:off x="2659115" y="586121"/>
          <a:ext cx="620156" cy="6201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26F36D-81DD-41D3-818B-A62AE632A6A7}">
      <dsp:nvSpPr>
        <dsp:cNvPr id="0" name=""/>
        <dsp:cNvSpPr/>
      </dsp:nvSpPr>
      <dsp:spPr>
        <a:xfrm>
          <a:off x="2083256" y="1773278"/>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strony: podejrzany i pokrzywdzony</a:t>
          </a:r>
          <a:endParaRPr lang="en-US" sz="1200" kern="1200"/>
        </a:p>
      </dsp:txBody>
      <dsp:txXfrm>
        <a:off x="2083256" y="1773278"/>
        <a:ext cx="1771875" cy="708750"/>
      </dsp:txXfrm>
    </dsp:sp>
    <dsp:sp modelId="{E84BACF8-965E-4EE2-9115-8C09C2AB06D0}">
      <dsp:nvSpPr>
        <dsp:cNvPr id="0" name=""/>
        <dsp:cNvSpPr/>
      </dsp:nvSpPr>
      <dsp:spPr>
        <a:xfrm>
          <a:off x="1387795" y="2924996"/>
          <a:ext cx="1080843" cy="108084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F1AE92-D835-4F2A-A19A-E2F2441E7BE1}">
      <dsp:nvSpPr>
        <dsp:cNvPr id="0" name=""/>
        <dsp:cNvSpPr/>
      </dsp:nvSpPr>
      <dsp:spPr>
        <a:xfrm>
          <a:off x="1618138" y="3155340"/>
          <a:ext cx="620156" cy="6201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49F7A2-7663-4D77-B3C4-00405D5FF128}">
      <dsp:nvSpPr>
        <dsp:cNvPr id="0" name=""/>
        <dsp:cNvSpPr/>
      </dsp:nvSpPr>
      <dsp:spPr>
        <a:xfrm>
          <a:off x="1042279" y="4342496"/>
          <a:ext cx="1771875" cy="7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pl-PL" sz="1200" kern="1200"/>
            <a:t>prokurator - </a:t>
          </a:r>
          <a:r>
            <a:rPr lang="pl-PL" sz="1200" i="1" kern="1200"/>
            <a:t>dominus litis </a:t>
          </a:r>
          <a:r>
            <a:rPr lang="pl-PL" sz="1200" kern="1200"/>
            <a:t>postępowania przygotowawczego</a:t>
          </a:r>
          <a:endParaRPr lang="en-US" sz="1200" kern="1200"/>
        </a:p>
      </dsp:txBody>
      <dsp:txXfrm>
        <a:off x="1042279" y="4342496"/>
        <a:ext cx="1771875" cy="70875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5" name="Footer Placeholder 4"/>
          <p:cNvSpPr>
            <a:spLocks noGrp="1"/>
          </p:cNvSpPr>
          <p:nvPr>
            <p:ph type="ftr" sz="quarter" idx="11"/>
          </p:nvPr>
        </p:nvSpPr>
        <p:spPr>
          <a:xfrm>
            <a:off x="812805" y="6272785"/>
            <a:ext cx="4745736" cy="365125"/>
          </a:xfrm>
        </p:spPr>
        <p:txBody>
          <a:bodyPr/>
          <a:lstStyle/>
          <a:p>
            <a:endParaRPr lang="pl-PL"/>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2112715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47075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pl-PL"/>
              <a:t>Kliknij, aby edytować styl</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4668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36034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pl-PL"/>
              <a:t>Kliknij, aby edytować styl</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66221E02-25CB-4963-84BC-0813985E7D90}" type="datetimeFigureOut">
              <a:rPr lang="pl-PL" smtClean="0"/>
              <a:pPr/>
              <a:t>08.03.2024</a:t>
            </a:fld>
            <a:endParaRPr lang="pl-PL"/>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pl-PL"/>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752804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12416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673471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66221E02-25CB-4963-84BC-0813985E7D90}" type="datetimeFigureOut">
              <a:rPr lang="pl-PL" smtClean="0"/>
              <a:pPr/>
              <a:t>08.03.2024</a:t>
            </a:fld>
            <a:endParaRPr lang="pl-PL"/>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90128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31525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10" name="Footer Placeholder 9"/>
          <p:cNvSpPr>
            <a:spLocks noGrp="1"/>
          </p:cNvSpPr>
          <p:nvPr>
            <p:ph type="ftr" sz="quarter" idx="11"/>
          </p:nvPr>
        </p:nvSpPr>
        <p:spPr/>
        <p:txBody>
          <a:bodyPr/>
          <a:lstStyle/>
          <a:p>
            <a:endParaRPr lang="pl-PL"/>
          </a:p>
        </p:txBody>
      </p:sp>
      <p:sp>
        <p:nvSpPr>
          <p:cNvPr id="11" name="Slide Number Placeholder 10"/>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480450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66221E02-25CB-4963-84BC-0813985E7D90}" type="datetimeFigureOut">
              <a:rPr lang="pl-PL" smtClean="0"/>
              <a:pPr/>
              <a:t>08.03.2024</a:t>
            </a:fld>
            <a:endParaRPr lang="pl-PL"/>
          </a:p>
        </p:txBody>
      </p:sp>
      <p:sp>
        <p:nvSpPr>
          <p:cNvPr id="10" name="Slide Number Placeholder 9"/>
          <p:cNvSpPr>
            <a:spLocks noGrp="1"/>
          </p:cNvSpPr>
          <p:nvPr>
            <p:ph type="sldNum" sz="quarter" idx="12"/>
          </p:nvPr>
        </p:nvSpPr>
        <p:spPr/>
        <p:txBody>
          <a:bodyPr/>
          <a:lstStyle/>
          <a:p>
            <a:fld id="{589B7C76-EFF2-4CD8-A475-4750F11B4BC6}" type="slidenum">
              <a:rPr lang="pl-PL" smtClean="0"/>
              <a:pPr/>
              <a:t>‹#›</a:t>
            </a:fld>
            <a:endParaRPr lang="pl-PL"/>
          </a:p>
        </p:txBody>
      </p:sp>
    </p:spTree>
    <p:extLst>
      <p:ext uri="{BB962C8B-B14F-4D97-AF65-F5344CB8AC3E}">
        <p14:creationId xmlns:p14="http://schemas.microsoft.com/office/powerpoint/2010/main" val="282658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66221E02-25CB-4963-84BC-0813985E7D90}" type="datetimeFigureOut">
              <a:rPr lang="pl-PL" smtClean="0"/>
              <a:pPr/>
              <a:t>08.03.2024</a:t>
            </a:fld>
            <a:endParaRPr lang="pl-PL"/>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pl-PL"/>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589B7C76-EFF2-4CD8-A475-4750F11B4BC6}" type="slidenum">
              <a:rPr lang="pl-PL" smtClean="0"/>
              <a:pPr/>
              <a:t>‹#›</a:t>
            </a:fld>
            <a:endParaRPr lang="pl-PL"/>
          </a:p>
        </p:txBody>
      </p:sp>
    </p:spTree>
    <p:extLst>
      <p:ext uri="{BB962C8B-B14F-4D97-AF65-F5344CB8AC3E}">
        <p14:creationId xmlns:p14="http://schemas.microsoft.com/office/powerpoint/2010/main" val="41710729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Zasady uczestniczenia w zajęciach.</a:t>
            </a:r>
            <a:br>
              <a:rPr lang="pl-PL" b="1" dirty="0"/>
            </a:br>
            <a:r>
              <a:rPr lang="pl-PL" b="1" dirty="0"/>
              <a:t>Zaliczanie przedmiotu</a:t>
            </a:r>
          </a:p>
        </p:txBody>
      </p:sp>
      <p:sp>
        <p:nvSpPr>
          <p:cNvPr id="3" name="Symbol zastępczy zawartości 2"/>
          <p:cNvSpPr>
            <a:spLocks noGrp="1"/>
          </p:cNvSpPr>
          <p:nvPr>
            <p:ph idx="1"/>
          </p:nvPr>
        </p:nvSpPr>
        <p:spPr/>
        <p:txBody>
          <a:bodyPr>
            <a:normAutofit/>
          </a:bodyPr>
          <a:lstStyle/>
          <a:p>
            <a:pPr algn="just"/>
            <a:r>
              <a:rPr lang="pl-PL" dirty="0"/>
              <a:t>Nazwa przedmiotu: Podstawy procesu karnego</a:t>
            </a:r>
          </a:p>
          <a:p>
            <a:pPr algn="just"/>
            <a:r>
              <a:rPr lang="pl-PL" dirty="0"/>
              <a:t>Ilość zajęć: 20 godzin (10 zajęć)</a:t>
            </a:r>
          </a:p>
          <a:p>
            <a:pPr algn="just"/>
            <a:r>
              <a:rPr lang="pl-PL" dirty="0"/>
              <a:t>Prowadzący: </a:t>
            </a:r>
            <a:r>
              <a:rPr lang="pl-PL" b="1" dirty="0"/>
              <a:t>dr Karol Jarząbek</a:t>
            </a:r>
          </a:p>
          <a:p>
            <a:pPr algn="just"/>
            <a:r>
              <a:rPr lang="pl-PL" dirty="0"/>
              <a:t>Kontakt: karol.jarzabek@uwr.edu.pl</a:t>
            </a:r>
          </a:p>
          <a:p>
            <a:pPr algn="just"/>
            <a:r>
              <a:rPr lang="pl-PL" dirty="0"/>
              <a:t>Konsultacje: Microsoft </a:t>
            </a:r>
            <a:r>
              <a:rPr lang="pl-PL" dirty="0" err="1"/>
              <a:t>Teams</a:t>
            </a:r>
            <a:r>
              <a:rPr lang="pl-PL" dirty="0"/>
              <a:t>, terminy na stronie wydziałowej.</a:t>
            </a:r>
          </a:p>
          <a:p>
            <a:pPr algn="just"/>
            <a:r>
              <a:rPr lang="pl-PL" dirty="0"/>
              <a:t>Wszystkie informacje dotyczące harmonogramu zajęć i zasad zaliczania zostaną umieszczone na stronie osobistej prowadzącego.</a:t>
            </a:r>
          </a:p>
          <a:p>
            <a:pPr algn="just"/>
            <a:endParaRPr lang="pl-PL" dirty="0"/>
          </a:p>
        </p:txBody>
      </p:sp>
    </p:spTree>
    <p:extLst>
      <p:ext uri="{BB962C8B-B14F-4D97-AF65-F5344CB8AC3E}">
        <p14:creationId xmlns:p14="http://schemas.microsoft.com/office/powerpoint/2010/main" val="3735587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Podstawowe pojęcia procesu karnego</a:t>
            </a:r>
            <a:br>
              <a:rPr lang="pl-PL" dirty="0"/>
            </a:br>
            <a:endParaRPr lang="pl-PL" dirty="0"/>
          </a:p>
        </p:txBody>
      </p:sp>
      <p:sp>
        <p:nvSpPr>
          <p:cNvPr id="3" name="Symbol zastępczy zawartości 2"/>
          <p:cNvSpPr>
            <a:spLocks noGrp="1"/>
          </p:cNvSpPr>
          <p:nvPr>
            <p:ph idx="1"/>
          </p:nvPr>
        </p:nvSpPr>
        <p:spPr>
          <a:xfrm>
            <a:off x="685800" y="1556792"/>
            <a:ext cx="7772400" cy="5400600"/>
          </a:xfrm>
        </p:spPr>
        <p:txBody>
          <a:bodyPr>
            <a:normAutofit fontScale="92500"/>
          </a:bodyPr>
          <a:lstStyle/>
          <a:p>
            <a:pPr lvl="0" algn="just"/>
            <a:r>
              <a:rPr lang="pl-PL" sz="3200" dirty="0"/>
              <a:t>postępowanie karne można także rozumieć jako postępowanie zasadnicze, zwyczajne (dotyczące głównego przedmiotu procesu) w odróżnieniu od postępowań dodatkowych, wśród których wyróżniamy:</a:t>
            </a:r>
          </a:p>
          <a:p>
            <a:pPr lvl="1" algn="just"/>
            <a:r>
              <a:rPr lang="pl-PL" sz="2800" dirty="0">
                <a:latin typeface="Arabic Typesetting" pitchFamily="66" charset="-78"/>
                <a:cs typeface="Arabic Typesetting" pitchFamily="66" charset="-78"/>
              </a:rPr>
              <a:t>incydentalne (dot. kwestii wpadkowych) – np. kwestia tymczasowego aresztowania</a:t>
            </a:r>
          </a:p>
          <a:p>
            <a:pPr lvl="1" algn="just"/>
            <a:r>
              <a:rPr lang="pl-PL" sz="2800" dirty="0">
                <a:latin typeface="Arabic Typesetting" pitchFamily="66" charset="-78"/>
                <a:cs typeface="Arabic Typesetting" pitchFamily="66" charset="-78"/>
              </a:rPr>
              <a:t>pomocnicze (usuwają szczególne trudności) – np. pomoc prawna, postępowanie renowacyjne</a:t>
            </a:r>
          </a:p>
          <a:p>
            <a:pPr lvl="1" algn="just"/>
            <a:r>
              <a:rPr lang="pl-PL" sz="2800" dirty="0">
                <a:latin typeface="Arabic Typesetting" pitchFamily="66" charset="-78"/>
                <a:cs typeface="Arabic Typesetting" pitchFamily="66" charset="-78"/>
              </a:rPr>
              <a:t>następcze (toczą się po uprawomocnieniu wyroku) – np. o ułaskawienie</a:t>
            </a:r>
          </a:p>
          <a:p>
            <a:pPr lvl="1" algn="just"/>
            <a:r>
              <a:rPr lang="pl-PL" sz="2800" dirty="0">
                <a:latin typeface="Arabic Typesetting" pitchFamily="66" charset="-78"/>
                <a:cs typeface="Arabic Typesetting" pitchFamily="66" charset="-78"/>
              </a:rPr>
              <a:t>uzupełniające prowadzone na podstawie art. 420 k.p.k.</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fontScale="90000"/>
          </a:bodyPr>
          <a:lstStyle/>
          <a:p>
            <a:r>
              <a:rPr lang="pl-PL" dirty="0"/>
              <a:t>USTAWOWE CELE PROCESU KARNEGO - ART. 2 § 1 KPK</a:t>
            </a:r>
          </a:p>
        </p:txBody>
      </p:sp>
      <p:sp>
        <p:nvSpPr>
          <p:cNvPr id="3" name="Symbol zastępczy zawartości 2"/>
          <p:cNvSpPr>
            <a:spLocks noGrp="1"/>
          </p:cNvSpPr>
          <p:nvPr>
            <p:ph idx="1"/>
          </p:nvPr>
        </p:nvSpPr>
        <p:spPr>
          <a:xfrm>
            <a:off x="457200" y="1600200"/>
            <a:ext cx="8229600" cy="4614881"/>
          </a:xfrm>
        </p:spPr>
        <p:txBody>
          <a:bodyPr>
            <a:normAutofit/>
          </a:bodyPr>
          <a:lstStyle/>
          <a:p>
            <a:pPr algn="just"/>
            <a:r>
              <a:rPr lang="pl-PL" dirty="0"/>
              <a:t>§ 1. Przepisy niniejszego kodeksu mają na celu takie ukształtowanie postępowania karnego, aby: </a:t>
            </a:r>
          </a:p>
          <a:p>
            <a:pPr algn="just"/>
            <a:r>
              <a:rPr lang="pl-PL" dirty="0"/>
              <a:t>1) sprawca przestępstwa został wykryty i pociągnięty do odpowiedzialności karnej, a osoba niewinna nie poniosła tej odpowiedzialności,</a:t>
            </a:r>
          </a:p>
          <a:p>
            <a:pPr algn="just"/>
            <a:r>
              <a:rPr lang="pl-PL" dirty="0"/>
              <a:t> 2) przez trafne zastosowanie środków przewidzianych w prawie karnym oraz ujawnienie okoliczności sprzyjających popełnieniu przestępstwa osiągnięte zostały zadania postępowania karnego nie tylko w zwalczaniu przestępstw, lecz również w zapobieganiu im oraz w umacnianiu poszanowania prawa i zasad współżycia społecznego, </a:t>
            </a:r>
          </a:p>
          <a:p>
            <a:pPr algn="just"/>
            <a:r>
              <a:rPr lang="pl-PL" dirty="0"/>
              <a:t>3) zostały uwzględnione prawnie chronione interesy pokrzywdzonego przy jednoczesnym poszanowaniu jego godności, 4) rozstrzygnięcie sprawy nastąpiło w rozsądnym terminie.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74638"/>
            <a:ext cx="9144000" cy="1143000"/>
          </a:xfrm>
        </p:spPr>
        <p:txBody>
          <a:bodyPr>
            <a:normAutofit/>
          </a:bodyPr>
          <a:lstStyle/>
          <a:p>
            <a:r>
              <a:rPr lang="pl-PL" dirty="0"/>
              <a:t>CELE PROCESU KARNEGO - ART. 2 § 1 KPK</a:t>
            </a:r>
          </a:p>
        </p:txBody>
      </p:sp>
      <p:sp>
        <p:nvSpPr>
          <p:cNvPr id="3" name="Symbol zastępczy zawartości 2"/>
          <p:cNvSpPr>
            <a:spLocks noGrp="1"/>
          </p:cNvSpPr>
          <p:nvPr>
            <p:ph idx="1"/>
          </p:nvPr>
        </p:nvSpPr>
        <p:spPr/>
        <p:txBody>
          <a:bodyPr/>
          <a:lstStyle/>
          <a:p>
            <a:r>
              <a:rPr lang="pl-PL" dirty="0"/>
              <a:t>art. 2 § 1 </a:t>
            </a:r>
            <a:r>
              <a:rPr lang="pl-PL" dirty="0" err="1"/>
              <a:t>pkt</a:t>
            </a:r>
            <a:r>
              <a:rPr lang="pl-PL" dirty="0"/>
              <a:t> 1 i 2 k.p.k. - dyrektywa trafnej represji karnej</a:t>
            </a:r>
          </a:p>
          <a:p>
            <a:r>
              <a:rPr lang="pl-PL" dirty="0"/>
              <a:t> art. 2 § 1 </a:t>
            </a:r>
            <a:r>
              <a:rPr lang="pl-PL" dirty="0" err="1"/>
              <a:t>pkt</a:t>
            </a:r>
            <a:r>
              <a:rPr lang="pl-PL" dirty="0"/>
              <a:t> 2 k.p.k. - prewencja ogólna i szczególna </a:t>
            </a:r>
          </a:p>
          <a:p>
            <a:r>
              <a:rPr lang="pl-PL" dirty="0"/>
              <a:t>art. 2 § 1 </a:t>
            </a:r>
            <a:r>
              <a:rPr lang="pl-PL" dirty="0" err="1"/>
              <a:t>pkt</a:t>
            </a:r>
            <a:r>
              <a:rPr lang="pl-PL" dirty="0"/>
              <a:t> 3 k.p.k. - dyrektywa ochrony interesu i godności pokrzywdzonego </a:t>
            </a:r>
          </a:p>
          <a:p>
            <a:r>
              <a:rPr lang="pl-PL" dirty="0"/>
              <a:t>art. 2 § 1 </a:t>
            </a:r>
            <a:r>
              <a:rPr lang="pl-PL" dirty="0" err="1"/>
              <a:t>pkt</a:t>
            </a:r>
            <a:r>
              <a:rPr lang="pl-PL" dirty="0"/>
              <a:t> 4 k.p.k. - dyrektywa rozstrzygnięcia sprawy w rozsądnym terminie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Dyrektywa trafnej represji karnej</a:t>
            </a:r>
          </a:p>
        </p:txBody>
      </p:sp>
      <p:sp>
        <p:nvSpPr>
          <p:cNvPr id="3" name="Symbol zastępczy zawartości 2"/>
          <p:cNvSpPr>
            <a:spLocks noGrp="1"/>
          </p:cNvSpPr>
          <p:nvPr>
            <p:ph idx="1"/>
          </p:nvPr>
        </p:nvSpPr>
        <p:spPr/>
        <p:txBody>
          <a:bodyPr>
            <a:normAutofit/>
          </a:bodyPr>
          <a:lstStyle/>
          <a:p>
            <a:r>
              <a:rPr lang="pl-PL" dirty="0"/>
              <a:t>Art. 2 § 1 k.p.k. wyraża cele procesu karnego, w tym m. in. </a:t>
            </a:r>
            <a:r>
              <a:rPr lang="pl-PL" b="1" dirty="0"/>
              <a:t>dyrektywę trafnej reakcji karnej</a:t>
            </a:r>
          </a:p>
          <a:p>
            <a:r>
              <a:rPr lang="pl-PL" dirty="0"/>
              <a:t>Dyrektywę trafnej reakcji karnej sprowadza się do następujących postulatów:</a:t>
            </a:r>
          </a:p>
          <a:p>
            <a:pPr lvl="1"/>
            <a:r>
              <a:rPr lang="pl-PL" sz="2400" dirty="0"/>
              <a:t>nikt niewinny nie poniesie odpowiedzialności;</a:t>
            </a:r>
          </a:p>
          <a:p>
            <a:pPr lvl="1"/>
            <a:r>
              <a:rPr lang="pl-PL" sz="2400" dirty="0"/>
              <a:t>nikt winny nie powinien ponieść odpowiedzialności większej, niż na to zasłużył;</a:t>
            </a:r>
          </a:p>
          <a:p>
            <a:pPr lvl="1"/>
            <a:r>
              <a:rPr lang="pl-PL" sz="2400" dirty="0"/>
              <a:t>nikt winny nie powinien uniknąć odpowiedzialności;</a:t>
            </a:r>
          </a:p>
          <a:p>
            <a:pPr lvl="1"/>
            <a:r>
              <a:rPr lang="pl-PL" sz="2400" dirty="0"/>
              <a:t>nikt winny nie powinien ponieść odpowiedzialności mniejszej, niż na to zasłużył</a:t>
            </a:r>
          </a:p>
        </p:txBody>
      </p:sp>
    </p:spTree>
    <p:extLst>
      <p:ext uri="{BB962C8B-B14F-4D97-AF65-F5344CB8AC3E}">
        <p14:creationId xmlns:p14="http://schemas.microsoft.com/office/powerpoint/2010/main" val="3251500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DOKTRYNALNE CELE PROCESU KARNEGO - S. WALTOŚ</a:t>
            </a:r>
          </a:p>
        </p:txBody>
      </p:sp>
      <p:sp>
        <p:nvSpPr>
          <p:cNvPr id="3" name="Symbol zastępczy zawartości 2"/>
          <p:cNvSpPr>
            <a:spLocks noGrp="1"/>
          </p:cNvSpPr>
          <p:nvPr>
            <p:ph idx="1"/>
          </p:nvPr>
        </p:nvSpPr>
        <p:spPr/>
        <p:txBody>
          <a:bodyPr>
            <a:normAutofit/>
          </a:bodyPr>
          <a:lstStyle/>
          <a:p>
            <a:pPr algn="just"/>
            <a:r>
              <a:rPr lang="pl-PL" dirty="0"/>
              <a:t>1. Osiągnięcie </a:t>
            </a:r>
            <a:r>
              <a:rPr lang="pl-PL" b="1" dirty="0"/>
              <a:t>stanu sprawiedliwości </a:t>
            </a:r>
            <a:r>
              <a:rPr lang="pl-PL" b="1" dirty="0" err="1"/>
              <a:t>prawnomaterialnej</a:t>
            </a:r>
            <a:r>
              <a:rPr lang="pl-PL" dirty="0"/>
              <a:t>, czyli doprowadzenie do słusznego zastosowania normy prawa karnego materialnego.</a:t>
            </a:r>
          </a:p>
          <a:p>
            <a:pPr algn="just"/>
            <a:r>
              <a:rPr lang="pl-PL" dirty="0"/>
              <a:t> 2. Osiągnięcie </a:t>
            </a:r>
            <a:r>
              <a:rPr lang="pl-PL" b="1" dirty="0"/>
              <a:t>stanu sprawiedliwości proceduralnej</a:t>
            </a:r>
            <a:r>
              <a:rPr lang="pl-PL" dirty="0"/>
              <a:t>. Sprawiedliwość w tym znaczeniu to sytuacja, w której osoba, przeciwko której lub na rzecz której proces się toczy, nabiera przekonania, że organy procesowe zrobiły wszystko, aby prawu stało się zadość, postępując w stosunku do niej zgodnie z prawem, sumiennie i z najlepszą wolą. W literaturze przedmiotu pojęcie sprawiedliwości proceduralnej łączy się z zasadą uczciwego (rzetelnego) procesu.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71F8A-AD71-4D64-B0C2-A692635FD395}"/>
              </a:ext>
            </a:extLst>
          </p:cNvPr>
          <p:cNvSpPr>
            <a:spLocks noGrp="1"/>
          </p:cNvSpPr>
          <p:nvPr>
            <p:ph type="title"/>
          </p:nvPr>
        </p:nvSpPr>
        <p:spPr>
          <a:xfrm>
            <a:off x="1138428" y="1491614"/>
            <a:ext cx="6858000" cy="1008126"/>
          </a:xfrm>
        </p:spPr>
        <p:txBody>
          <a:bodyPr/>
          <a:lstStyle/>
          <a:p>
            <a:r>
              <a:rPr lang="pl-PL" dirty="0"/>
              <a:t>Cele procesu karnego</a:t>
            </a:r>
            <a:endParaRPr lang="en-GB" dirty="0"/>
          </a:p>
        </p:txBody>
      </p:sp>
      <p:sp>
        <p:nvSpPr>
          <p:cNvPr id="3" name="Symbol zastępczy zawartości 2">
            <a:extLst>
              <a:ext uri="{FF2B5EF4-FFF2-40B4-BE49-F238E27FC236}">
                <a16:creationId xmlns:a16="http://schemas.microsoft.com/office/drawing/2014/main" id="{6AD96935-26B9-48EE-AEED-6B60FCAF3B47}"/>
              </a:ext>
            </a:extLst>
          </p:cNvPr>
          <p:cNvSpPr>
            <a:spLocks noGrp="1"/>
          </p:cNvSpPr>
          <p:nvPr>
            <p:ph idx="1"/>
          </p:nvPr>
        </p:nvSpPr>
        <p:spPr>
          <a:xfrm>
            <a:off x="966730" y="2385840"/>
            <a:ext cx="7029698" cy="3272011"/>
          </a:xfrm>
        </p:spPr>
        <p:txBody>
          <a:bodyPr>
            <a:normAutofit/>
          </a:bodyPr>
          <a:lstStyle/>
          <a:p>
            <a:pPr algn="just"/>
            <a:r>
              <a:rPr lang="pl-PL" b="1" dirty="0"/>
              <a:t>Sprawiedliwość naprawcza </a:t>
            </a:r>
            <a:r>
              <a:rPr lang="pl-PL" dirty="0"/>
              <a:t>– sporne zagadnienie, przedmiot dyskusji w doktrynie. W procesie karnym należy uwzględniać prawnie chronione interesy pokrzywdzonego, respektować godność ofiary przestępstwa, by nie dopuścić do wtórnej </a:t>
            </a:r>
            <a:r>
              <a:rPr lang="pl-PL" dirty="0" err="1"/>
              <a:t>wiktymizacji</a:t>
            </a:r>
            <a:r>
              <a:rPr lang="pl-PL" dirty="0"/>
              <a:t>. Proces karny powinien zmierzać także do tego, by „naprawić” sytuację między sprawcą a ofiarą, doprowadzić do pojednania, odnowić więzi między sprawcą, ofiarą i społeczeństwem. </a:t>
            </a:r>
          </a:p>
          <a:p>
            <a:pPr algn="just"/>
            <a:r>
              <a:rPr lang="pl-PL" dirty="0"/>
              <a:t>Alternatywna dla klasycznego/tradycyjnego modelu procesu karnego. </a:t>
            </a:r>
          </a:p>
        </p:txBody>
      </p:sp>
    </p:spTree>
    <p:extLst>
      <p:ext uri="{BB962C8B-B14F-4D97-AF65-F5344CB8AC3E}">
        <p14:creationId xmlns:p14="http://schemas.microsoft.com/office/powerpoint/2010/main" val="816215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Odmiany procesu karnego</a:t>
            </a:r>
            <a:br>
              <a:rPr lang="pl-PL" dirty="0"/>
            </a:br>
            <a:endParaRPr lang="pl-PL" dirty="0"/>
          </a:p>
        </p:txBody>
      </p:sp>
      <p:sp>
        <p:nvSpPr>
          <p:cNvPr id="3" name="Symbol zastępczy zawartości 2"/>
          <p:cNvSpPr>
            <a:spLocks noGrp="1"/>
          </p:cNvSpPr>
          <p:nvPr>
            <p:ph idx="1"/>
          </p:nvPr>
        </p:nvSpPr>
        <p:spPr/>
        <p:txBody>
          <a:bodyPr>
            <a:normAutofit/>
          </a:bodyPr>
          <a:lstStyle/>
          <a:p>
            <a:pPr lvl="0" algn="just"/>
            <a:r>
              <a:rPr lang="pl-PL" dirty="0"/>
              <a:t>z uwagi na sposób ścigania: z oskarżenia publicznego lub prywatnego → </a:t>
            </a:r>
            <a:r>
              <a:rPr lang="pl-PL" b="1" dirty="0">
                <a:latin typeface="Baskerville Old Face" pitchFamily="18" charset="0"/>
              </a:rPr>
              <a:t>TRYBY ŚCIGANIA</a:t>
            </a:r>
            <a:endParaRPr lang="pl-PL" dirty="0">
              <a:latin typeface="Baskerville Old Face" pitchFamily="18" charset="0"/>
            </a:endParaRPr>
          </a:p>
          <a:p>
            <a:pPr lvl="0" algn="just"/>
            <a:r>
              <a:rPr lang="pl-PL" dirty="0"/>
              <a:t>ze względu na osobę oskarżonego: postępowanie w sprawach osób pełnoletnich, nieletnich i wobec osób wojskowych</a:t>
            </a:r>
          </a:p>
          <a:p>
            <a:pPr lvl="0" algn="just"/>
            <a:r>
              <a:rPr lang="pl-PL" dirty="0"/>
              <a:t>postępowanie </a:t>
            </a:r>
            <a:r>
              <a:rPr lang="pl-PL" b="1" dirty="0"/>
              <a:t>podstawowe</a:t>
            </a:r>
            <a:r>
              <a:rPr lang="pl-PL" dirty="0"/>
              <a:t> w trybie zwyczajnym i postępowania w trybach szczególnych</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STADIA PROCESU</a:t>
            </a:r>
          </a:p>
        </p:txBody>
      </p:sp>
      <p:sp>
        <p:nvSpPr>
          <p:cNvPr id="3" name="Symbol zastępczy zawartości 2"/>
          <p:cNvSpPr>
            <a:spLocks noGrp="1"/>
          </p:cNvSpPr>
          <p:nvPr>
            <p:ph idx="1"/>
          </p:nvPr>
        </p:nvSpPr>
        <p:spPr>
          <a:xfrm>
            <a:off x="571472" y="1500174"/>
            <a:ext cx="8229600" cy="4525963"/>
          </a:xfrm>
        </p:spPr>
        <p:txBody>
          <a:bodyPr>
            <a:normAutofit/>
          </a:bodyPr>
          <a:lstStyle/>
          <a:p>
            <a:r>
              <a:rPr lang="pl-PL" dirty="0"/>
              <a:t>postępowanie przygotowawcze </a:t>
            </a:r>
          </a:p>
          <a:p>
            <a:pPr>
              <a:buNone/>
            </a:pPr>
            <a:r>
              <a:rPr lang="pl-PL" dirty="0"/>
              <a:t>      - śledztwo </a:t>
            </a:r>
          </a:p>
          <a:p>
            <a:pPr>
              <a:buNone/>
            </a:pPr>
            <a:r>
              <a:rPr lang="pl-PL" dirty="0"/>
              <a:t>      - dochodzenie  </a:t>
            </a:r>
          </a:p>
          <a:p>
            <a:r>
              <a:rPr lang="pl-PL" dirty="0"/>
              <a:t>postępowanie główne (przed sądem I instancji)</a:t>
            </a:r>
          </a:p>
          <a:p>
            <a:r>
              <a:rPr lang="pl-PL" dirty="0"/>
              <a:t> postępowanie odwoławcze </a:t>
            </a:r>
          </a:p>
          <a:p>
            <a:r>
              <a:rPr lang="pl-PL" dirty="0"/>
              <a:t>postępowanie wykonawcze (uregulowane w Kodeksie karnym wykonawczym) </a:t>
            </a:r>
          </a:p>
          <a:p>
            <a:pPr>
              <a:buNone/>
            </a:pPr>
            <a:endParaRPr lang="pl-PL" dirty="0"/>
          </a:p>
          <a:p>
            <a:pPr>
              <a:buNone/>
            </a:pPr>
            <a:r>
              <a:rPr lang="pl-PL" dirty="0"/>
              <a:t>postępowanie główne + postępowanie odwoławcze = postępowanie jurysdykcyjne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procesu karnego</a:t>
            </a:r>
          </a:p>
        </p:txBody>
      </p:sp>
      <p:sp>
        <p:nvSpPr>
          <p:cNvPr id="4" name="Strzałka: w prawo 5"/>
          <p:cNvSpPr/>
          <p:nvPr/>
        </p:nvSpPr>
        <p:spPr>
          <a:xfrm>
            <a:off x="4250266" y="3044136"/>
            <a:ext cx="3564467" cy="677333"/>
          </a:xfrm>
          <a:prstGeom prst="rightArrow">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Zwój: pionowy 7"/>
          <p:cNvSpPr/>
          <p:nvPr/>
        </p:nvSpPr>
        <p:spPr>
          <a:xfrm>
            <a:off x="7919710" y="2576214"/>
            <a:ext cx="1121259" cy="1557905"/>
          </a:xfrm>
          <a:prstGeom prst="verticalScroll">
            <a:avLst/>
          </a:prstGeom>
          <a:solidFill>
            <a:srgbClr val="F1DD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159649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Prostokąt 6"/>
          <p:cNvSpPr/>
          <p:nvPr/>
        </p:nvSpPr>
        <p:spPr>
          <a:xfrm>
            <a:off x="1431926"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7"/>
          <p:cNvSpPr/>
          <p:nvPr/>
        </p:nvSpPr>
        <p:spPr>
          <a:xfrm>
            <a:off x="1264707" y="3213467"/>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rostokąt 8"/>
          <p:cNvSpPr/>
          <p:nvPr/>
        </p:nvSpPr>
        <p:spPr>
          <a:xfrm>
            <a:off x="1094311" y="3213466"/>
            <a:ext cx="97367" cy="338666"/>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9"/>
          <p:cNvSpPr/>
          <p:nvPr/>
        </p:nvSpPr>
        <p:spPr>
          <a:xfrm flipH="1">
            <a:off x="1761066" y="3216288"/>
            <a:ext cx="2489200" cy="335844"/>
          </a:xfrm>
          <a:prstGeom prst="rect">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1" name="Łącznik prosty 10"/>
          <p:cNvCxnSpPr/>
          <p:nvPr/>
        </p:nvCxnSpPr>
        <p:spPr>
          <a:xfrm>
            <a:off x="4250266" y="2265202"/>
            <a:ext cx="0" cy="1286931"/>
          </a:xfrm>
          <a:prstGeom prst="line">
            <a:avLst/>
          </a:prstGeom>
          <a:ln w="19050">
            <a:headEnd w="lg" len="med"/>
          </a:ln>
        </p:spPr>
        <p:style>
          <a:lnRef idx="1">
            <a:schemeClr val="dk1"/>
          </a:lnRef>
          <a:fillRef idx="0">
            <a:schemeClr val="dk1"/>
          </a:fillRef>
          <a:effectRef idx="0">
            <a:schemeClr val="dk1"/>
          </a:effectRef>
          <a:fontRef idx="minor">
            <a:schemeClr val="tx1"/>
          </a:fontRef>
        </p:style>
      </p:cxnSp>
      <p:sp>
        <p:nvSpPr>
          <p:cNvPr id="12" name="pole tekstowe 11"/>
          <p:cNvSpPr txBox="1"/>
          <p:nvPr/>
        </p:nvSpPr>
        <p:spPr>
          <a:xfrm>
            <a:off x="524924" y="2645317"/>
            <a:ext cx="484711" cy="2308324"/>
          </a:xfrm>
          <a:prstGeom prst="rect">
            <a:avLst/>
          </a:prstGeom>
          <a:noFill/>
        </p:spPr>
        <p:txBody>
          <a:bodyPr wrap="square" rtlCol="0">
            <a:spAutoFit/>
          </a:bodyPr>
          <a:lstStyle/>
          <a:p>
            <a:r>
              <a:rPr lang="pl-PL" sz="7200" dirty="0">
                <a:ln w="0"/>
                <a:effectLst>
                  <a:outerShdw blurRad="38100" dist="19050" dir="2700000" algn="tl" rotWithShape="0">
                    <a:schemeClr val="dk1">
                      <a:alpha val="40000"/>
                    </a:schemeClr>
                  </a:outerShdw>
                </a:effectLst>
                <a:latin typeface="Tw Cen MT Condensed Extra Bold" panose="020B0803020202020204" pitchFamily="34" charset="-18"/>
              </a:rPr>
              <a:t>§</a:t>
            </a:r>
            <a:r>
              <a:rPr lang="pl-PL" sz="7200" dirty="0">
                <a:latin typeface="Tw Cen MT Condensed Extra Bold" panose="020B0803020202020204" pitchFamily="34" charset="-18"/>
              </a:rPr>
              <a:t> </a:t>
            </a:r>
          </a:p>
        </p:txBody>
      </p:sp>
      <p:sp>
        <p:nvSpPr>
          <p:cNvPr id="13" name="pole tekstowe 12"/>
          <p:cNvSpPr txBox="1"/>
          <p:nvPr/>
        </p:nvSpPr>
        <p:spPr>
          <a:xfrm>
            <a:off x="1080459" y="2230202"/>
            <a:ext cx="2556403" cy="707886"/>
          </a:xfrm>
          <a:prstGeom prst="rect">
            <a:avLst/>
          </a:prstGeom>
          <a:noFill/>
        </p:spPr>
        <p:txBody>
          <a:bodyPr wrap="square" rtlCol="0">
            <a:spAutoFit/>
          </a:bodyPr>
          <a:lstStyle/>
          <a:p>
            <a:r>
              <a:rPr lang="pl-PL" sz="2000" dirty="0"/>
              <a:t>Postępowanie przygotowawcze</a:t>
            </a:r>
          </a:p>
        </p:txBody>
      </p:sp>
      <p:sp>
        <p:nvSpPr>
          <p:cNvPr id="14" name="pole tekstowe 13"/>
          <p:cNvSpPr txBox="1"/>
          <p:nvPr/>
        </p:nvSpPr>
        <p:spPr>
          <a:xfrm>
            <a:off x="4410706" y="2388656"/>
            <a:ext cx="3348566" cy="707886"/>
          </a:xfrm>
          <a:prstGeom prst="rect">
            <a:avLst/>
          </a:prstGeom>
          <a:noFill/>
        </p:spPr>
        <p:txBody>
          <a:bodyPr wrap="square" rtlCol="0">
            <a:spAutoFit/>
          </a:bodyPr>
          <a:lstStyle/>
          <a:p>
            <a:r>
              <a:rPr lang="pl-PL" sz="2000" dirty="0"/>
              <a:t>Postępowanie sądowe (jurysdykcyjne)</a:t>
            </a:r>
          </a:p>
        </p:txBody>
      </p:sp>
      <p:sp>
        <p:nvSpPr>
          <p:cNvPr id="15" name="Trójkąt równoramienny 14"/>
          <p:cNvSpPr/>
          <p:nvPr/>
        </p:nvSpPr>
        <p:spPr>
          <a:xfrm>
            <a:off x="2280772" y="4470581"/>
            <a:ext cx="1143000" cy="1272077"/>
          </a:xfrm>
          <a:prstGeom prst="triangle">
            <a:avLst/>
          </a:prstGeom>
          <a:solidFill>
            <a:srgbClr val="D91D1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Trójkąt równoramienny 15"/>
          <p:cNvSpPr/>
          <p:nvPr/>
        </p:nvSpPr>
        <p:spPr>
          <a:xfrm>
            <a:off x="5461000" y="4438810"/>
            <a:ext cx="1143000" cy="1272077"/>
          </a:xfrm>
          <a:prstGeom prst="triangle">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pole tekstowe 16"/>
          <p:cNvSpPr txBox="1"/>
          <p:nvPr/>
        </p:nvSpPr>
        <p:spPr>
          <a:xfrm>
            <a:off x="2314373" y="3893621"/>
            <a:ext cx="1930370" cy="369332"/>
          </a:xfrm>
          <a:prstGeom prst="rect">
            <a:avLst/>
          </a:prstGeom>
          <a:solidFill>
            <a:srgbClr val="D91D1D"/>
          </a:solidFill>
        </p:spPr>
        <p:txBody>
          <a:bodyPr wrap="square" rtlCol="0">
            <a:spAutoFit/>
          </a:bodyPr>
          <a:lstStyle/>
          <a:p>
            <a:r>
              <a:rPr lang="pl-PL" b="1" dirty="0"/>
              <a:t>PROKURATOR</a:t>
            </a:r>
          </a:p>
        </p:txBody>
      </p:sp>
      <p:sp>
        <p:nvSpPr>
          <p:cNvPr id="18" name="pole tekstowe 17"/>
          <p:cNvSpPr txBox="1"/>
          <p:nvPr/>
        </p:nvSpPr>
        <p:spPr>
          <a:xfrm>
            <a:off x="5825067" y="3889761"/>
            <a:ext cx="878387" cy="373192"/>
          </a:xfrm>
          <a:prstGeom prst="rect">
            <a:avLst/>
          </a:prstGeom>
          <a:solidFill>
            <a:srgbClr val="9966FF"/>
          </a:solidFill>
        </p:spPr>
        <p:txBody>
          <a:bodyPr wrap="square" rtlCol="0">
            <a:spAutoFit/>
          </a:bodyPr>
          <a:lstStyle/>
          <a:p>
            <a:r>
              <a:rPr lang="pl-PL" b="1" dirty="0"/>
              <a:t>SĄD</a:t>
            </a:r>
          </a:p>
        </p:txBody>
      </p:sp>
      <p:sp>
        <p:nvSpPr>
          <p:cNvPr id="19" name="pole tekstowe 18"/>
          <p:cNvSpPr txBox="1"/>
          <p:nvPr/>
        </p:nvSpPr>
        <p:spPr>
          <a:xfrm>
            <a:off x="712116" y="5845564"/>
            <a:ext cx="1768758" cy="369332"/>
          </a:xfrm>
          <a:prstGeom prst="rect">
            <a:avLst/>
          </a:prstGeom>
          <a:solidFill>
            <a:schemeClr val="bg1"/>
          </a:solidFill>
          <a:ln>
            <a:solidFill>
              <a:srgbClr val="C00000"/>
            </a:solidFill>
          </a:ln>
        </p:spPr>
        <p:txBody>
          <a:bodyPr wrap="square" rtlCol="0">
            <a:spAutoFit/>
          </a:bodyPr>
          <a:lstStyle/>
          <a:p>
            <a:r>
              <a:rPr lang="pl-PL" dirty="0"/>
              <a:t>PODEJRZANY</a:t>
            </a:r>
          </a:p>
        </p:txBody>
      </p:sp>
      <p:sp>
        <p:nvSpPr>
          <p:cNvPr id="20" name="pole tekstowe 19"/>
          <p:cNvSpPr txBox="1"/>
          <p:nvPr/>
        </p:nvSpPr>
        <p:spPr>
          <a:xfrm>
            <a:off x="2708011" y="5862083"/>
            <a:ext cx="2145008" cy="369332"/>
          </a:xfrm>
          <a:prstGeom prst="rect">
            <a:avLst/>
          </a:prstGeom>
          <a:solidFill>
            <a:schemeClr val="bg1"/>
          </a:solidFill>
          <a:ln>
            <a:solidFill>
              <a:srgbClr val="C00000"/>
            </a:solidFill>
          </a:ln>
        </p:spPr>
        <p:txBody>
          <a:bodyPr wrap="square" rtlCol="0">
            <a:spAutoFit/>
          </a:bodyPr>
          <a:lstStyle/>
          <a:p>
            <a:r>
              <a:rPr lang="pl-PL" dirty="0"/>
              <a:t>POKRZYWDZONY</a:t>
            </a:r>
          </a:p>
        </p:txBody>
      </p:sp>
      <p:sp>
        <p:nvSpPr>
          <p:cNvPr id="21" name="pole tekstowe 20"/>
          <p:cNvSpPr txBox="1"/>
          <p:nvPr/>
        </p:nvSpPr>
        <p:spPr>
          <a:xfrm>
            <a:off x="4853019" y="5862083"/>
            <a:ext cx="1590851" cy="369332"/>
          </a:xfrm>
          <a:prstGeom prst="rect">
            <a:avLst/>
          </a:prstGeom>
          <a:solidFill>
            <a:schemeClr val="bg1"/>
          </a:solidFill>
          <a:ln>
            <a:solidFill>
              <a:srgbClr val="9966FF"/>
            </a:solidFill>
          </a:ln>
        </p:spPr>
        <p:txBody>
          <a:bodyPr wrap="square" rtlCol="0">
            <a:spAutoFit/>
          </a:bodyPr>
          <a:lstStyle/>
          <a:p>
            <a:r>
              <a:rPr lang="pl-PL" dirty="0"/>
              <a:t>OSKARŻONY</a:t>
            </a:r>
          </a:p>
        </p:txBody>
      </p:sp>
      <p:sp>
        <p:nvSpPr>
          <p:cNvPr id="22" name="pole tekstowe 21"/>
          <p:cNvSpPr txBox="1"/>
          <p:nvPr/>
        </p:nvSpPr>
        <p:spPr>
          <a:xfrm>
            <a:off x="6443871" y="5862083"/>
            <a:ext cx="2597098" cy="861774"/>
          </a:xfrm>
          <a:prstGeom prst="rect">
            <a:avLst/>
          </a:prstGeom>
          <a:solidFill>
            <a:schemeClr val="bg1"/>
          </a:solidFill>
          <a:ln>
            <a:solidFill>
              <a:srgbClr val="9966FF"/>
            </a:solidFill>
          </a:ln>
        </p:spPr>
        <p:txBody>
          <a:bodyPr wrap="square" rtlCol="0">
            <a:spAutoFit/>
          </a:bodyPr>
          <a:lstStyle/>
          <a:p>
            <a:pPr algn="ctr"/>
            <a:r>
              <a:rPr lang="pl-PL" dirty="0"/>
              <a:t>OSKARŻYCIEL</a:t>
            </a:r>
          </a:p>
          <a:p>
            <a:pPr algn="ctr"/>
            <a:r>
              <a:rPr lang="pl-PL" sz="1600" dirty="0"/>
              <a:t>publiczny / prywatny / posiłkowy </a:t>
            </a:r>
          </a:p>
        </p:txBody>
      </p:sp>
      <p:sp>
        <p:nvSpPr>
          <p:cNvPr id="23" name="pole tekstowe 22"/>
          <p:cNvSpPr txBox="1"/>
          <p:nvPr/>
        </p:nvSpPr>
        <p:spPr>
          <a:xfrm>
            <a:off x="8004376" y="3133776"/>
            <a:ext cx="1139623" cy="369332"/>
          </a:xfrm>
          <a:prstGeom prst="rect">
            <a:avLst/>
          </a:prstGeom>
          <a:noFill/>
        </p:spPr>
        <p:txBody>
          <a:bodyPr wrap="square" rtlCol="0">
            <a:spAutoFit/>
          </a:bodyPr>
          <a:lstStyle/>
          <a:p>
            <a:r>
              <a:rPr lang="pl-PL" b="1" i="1" dirty="0"/>
              <a:t>WYROK</a:t>
            </a:r>
          </a:p>
        </p:txBody>
      </p:sp>
      <p:sp>
        <p:nvSpPr>
          <p:cNvPr id="24" name="pole tekstowe 23"/>
          <p:cNvSpPr txBox="1"/>
          <p:nvPr/>
        </p:nvSpPr>
        <p:spPr>
          <a:xfrm>
            <a:off x="1596495" y="2890247"/>
            <a:ext cx="2383077" cy="307777"/>
          </a:xfrm>
          <a:prstGeom prst="rect">
            <a:avLst/>
          </a:prstGeom>
          <a:noFill/>
        </p:spPr>
        <p:txBody>
          <a:bodyPr wrap="square" rtlCol="0">
            <a:spAutoFit/>
          </a:bodyPr>
          <a:lstStyle/>
          <a:p>
            <a:r>
              <a:rPr lang="pl-PL" sz="1400" dirty="0"/>
              <a:t>śledztwo/dochodzenie</a:t>
            </a:r>
          </a:p>
        </p:txBody>
      </p:sp>
    </p:spTree>
    <p:extLst>
      <p:ext uri="{BB962C8B-B14F-4D97-AF65-F5344CB8AC3E}">
        <p14:creationId xmlns:p14="http://schemas.microsoft.com/office/powerpoint/2010/main" val="651717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POSTĘPOWANIE PRZYGOTOWAWCZE</a:t>
            </a:r>
          </a:p>
        </p:txBody>
      </p:sp>
      <p:graphicFrame>
        <p:nvGraphicFramePr>
          <p:cNvPr id="4" name="Symbol zastępczy zawartości 3"/>
          <p:cNvGraphicFramePr>
            <a:graphicFrameLocks noGrp="1"/>
          </p:cNvGraphicFramePr>
          <p:nvPr>
            <p:ph idx="1"/>
          </p:nvPr>
        </p:nvGraphicFramePr>
        <p:xfrm>
          <a:off x="685800" y="2120900"/>
          <a:ext cx="7772400" cy="3757628"/>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939407">
                <a:tc>
                  <a:txBody>
                    <a:bodyPr/>
                    <a:lstStyle/>
                    <a:p>
                      <a:pPr algn="ctr"/>
                      <a:r>
                        <a:rPr lang="pl-PL" dirty="0"/>
                        <a:t>śledztwo</a:t>
                      </a:r>
                    </a:p>
                  </a:txBody>
                  <a:tcPr marL="86360" marR="86360"/>
                </a:tc>
                <a:tc>
                  <a:txBody>
                    <a:bodyPr/>
                    <a:lstStyle/>
                    <a:p>
                      <a:pPr algn="ctr"/>
                      <a:r>
                        <a:rPr lang="pl-PL" dirty="0"/>
                        <a:t>dochodzenie</a:t>
                      </a:r>
                    </a:p>
                  </a:txBody>
                  <a:tcPr marL="86360" marR="86360"/>
                </a:tc>
                <a:extLst>
                  <a:ext uri="{0D108BD9-81ED-4DB2-BD59-A6C34878D82A}">
                    <a16:rowId xmlns:a16="http://schemas.microsoft.com/office/drawing/2014/main" val="10000"/>
                  </a:ext>
                </a:extLst>
              </a:tr>
              <a:tr h="939407">
                <a:tc>
                  <a:txBody>
                    <a:bodyPr/>
                    <a:lstStyle/>
                    <a:p>
                      <a:pPr algn="ctr"/>
                      <a:r>
                        <a:rPr lang="pl-PL" dirty="0"/>
                        <a:t>- sprawy o większym ciężarze gatunkowym</a:t>
                      </a:r>
                    </a:p>
                  </a:txBody>
                  <a:tcPr marL="86360" marR="86360"/>
                </a:tc>
                <a:tc>
                  <a:txBody>
                    <a:bodyPr/>
                    <a:lstStyle/>
                    <a:p>
                      <a:pPr algn="ctr"/>
                      <a:r>
                        <a:rPr lang="pl-PL" dirty="0"/>
                        <a:t>- sprawy o mniejszym ciężarze gatunkowym</a:t>
                      </a:r>
                    </a:p>
                  </a:txBody>
                  <a:tcPr marL="86360" marR="86360"/>
                </a:tc>
                <a:extLst>
                  <a:ext uri="{0D108BD9-81ED-4DB2-BD59-A6C34878D82A}">
                    <a16:rowId xmlns:a16="http://schemas.microsoft.com/office/drawing/2014/main" val="10001"/>
                  </a:ext>
                </a:extLst>
              </a:tr>
              <a:tr h="939407">
                <a:tc>
                  <a:txBody>
                    <a:bodyPr/>
                    <a:lstStyle/>
                    <a:p>
                      <a:pPr algn="ctr"/>
                      <a:r>
                        <a:rPr lang="pl-PL" dirty="0"/>
                        <a:t>zwiększony formalizm</a:t>
                      </a:r>
                    </a:p>
                  </a:txBody>
                  <a:tcPr marL="86360" marR="86360"/>
                </a:tc>
                <a:tc>
                  <a:txBody>
                    <a:bodyPr/>
                    <a:lstStyle/>
                    <a:p>
                      <a:pPr algn="ctr"/>
                      <a:r>
                        <a:rPr lang="pl-PL" dirty="0"/>
                        <a:t>mniejszy formalizm</a:t>
                      </a:r>
                    </a:p>
                  </a:txBody>
                  <a:tcPr marL="86360" marR="86360"/>
                </a:tc>
                <a:extLst>
                  <a:ext uri="{0D108BD9-81ED-4DB2-BD59-A6C34878D82A}">
                    <a16:rowId xmlns:a16="http://schemas.microsoft.com/office/drawing/2014/main" val="10002"/>
                  </a:ext>
                </a:extLst>
              </a:tr>
              <a:tr h="939407">
                <a:tc>
                  <a:txBody>
                    <a:bodyPr/>
                    <a:lstStyle/>
                    <a:p>
                      <a:pPr algn="ctr"/>
                      <a:r>
                        <a:rPr lang="pl-PL" dirty="0"/>
                        <a:t>- prowadzone co do zasady przez prokuratora</a:t>
                      </a:r>
                    </a:p>
                  </a:txBody>
                  <a:tcPr marL="86360" marR="86360"/>
                </a:tc>
                <a:tc>
                  <a:txBody>
                    <a:bodyPr/>
                    <a:lstStyle/>
                    <a:p>
                      <a:pPr algn="ctr"/>
                      <a:r>
                        <a:rPr lang="pl-PL" dirty="0"/>
                        <a:t>prowadzone co do zasady przez Policję pod nadzorem prokurator</a:t>
                      </a:r>
                    </a:p>
                  </a:txBody>
                  <a:tcPr marL="86360" marR="86360"/>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052736"/>
            <a:ext cx="5873874" cy="612032"/>
          </a:xfrm>
        </p:spPr>
        <p:txBody>
          <a:bodyPr>
            <a:normAutofit fontScale="90000"/>
          </a:bodyPr>
          <a:lstStyle/>
          <a:p>
            <a:r>
              <a:rPr lang="pl-PL" dirty="0"/>
              <a:t>Podręczniki i inne materiały do nauki</a:t>
            </a:r>
            <a:br>
              <a:rPr lang="pl-PL" dirty="0"/>
            </a:br>
            <a:endParaRPr lang="pl-PL" dirty="0"/>
          </a:p>
        </p:txBody>
      </p:sp>
      <p:sp>
        <p:nvSpPr>
          <p:cNvPr id="3" name="Symbol zastępczy zawartości 2"/>
          <p:cNvSpPr>
            <a:spLocks noGrp="1"/>
          </p:cNvSpPr>
          <p:nvPr>
            <p:ph idx="1"/>
          </p:nvPr>
        </p:nvSpPr>
        <p:spPr>
          <a:xfrm>
            <a:off x="164121" y="1484784"/>
            <a:ext cx="8640960" cy="5148572"/>
          </a:xfrm>
        </p:spPr>
        <p:txBody>
          <a:bodyPr>
            <a:normAutofit/>
          </a:bodyPr>
          <a:lstStyle/>
          <a:p>
            <a:pPr algn="just">
              <a:buAutoNum type="arabicPeriod"/>
            </a:pPr>
            <a:endParaRPr lang="pl-PL" b="1" u="sng" dirty="0"/>
          </a:p>
          <a:p>
            <a:pPr algn="just">
              <a:buAutoNum type="arabicPeriod"/>
            </a:pPr>
            <a:r>
              <a:rPr lang="pl-PL" b="1" u="sng" dirty="0"/>
              <a:t>Akty prawne</a:t>
            </a:r>
            <a:r>
              <a:rPr lang="pl-PL" dirty="0"/>
              <a:t>: </a:t>
            </a:r>
            <a:r>
              <a:rPr lang="pl-PL" b="1" dirty="0"/>
              <a:t>k.p.k., </a:t>
            </a:r>
            <a:r>
              <a:rPr lang="pl-PL" dirty="0"/>
              <a:t>k.k. </a:t>
            </a:r>
            <a:r>
              <a:rPr lang="pl-PL" b="1" dirty="0"/>
              <a:t>(wskazane na zajęciach przepisy)</a:t>
            </a:r>
            <a:r>
              <a:rPr lang="pl-PL" dirty="0"/>
              <a:t>, Konstytucja RP (rozdział II i VIII w zakresie dot. post. karnego), EKPC, </a:t>
            </a:r>
            <a:r>
              <a:rPr lang="pl-PL" dirty="0" err="1"/>
              <a:t>MPPOiP</a:t>
            </a:r>
            <a:r>
              <a:rPr lang="pl-PL" dirty="0"/>
              <a:t> (przepisy omawiane na zajęciach i wskazane w sylabusie), inne akty prawne.</a:t>
            </a:r>
          </a:p>
          <a:p>
            <a:pPr algn="just">
              <a:buAutoNum type="arabicPeriod"/>
            </a:pPr>
            <a:r>
              <a:rPr lang="pl-PL" dirty="0"/>
              <a:t>Podręczniki:</a:t>
            </a:r>
          </a:p>
          <a:p>
            <a:pPr marL="514350" indent="-514350" algn="just">
              <a:buAutoNum type="alphaLcParenR"/>
            </a:pPr>
            <a:r>
              <a:rPr lang="pl-PL" dirty="0"/>
              <a:t>podręcznik: J. Skorupka (red.), </a:t>
            </a:r>
            <a:r>
              <a:rPr lang="pl-PL" i="1" dirty="0"/>
              <a:t>Proces </a:t>
            </a:r>
            <a:r>
              <a:rPr lang="pl-PL" dirty="0"/>
              <a:t>karny, Warszawa 2022; </a:t>
            </a:r>
          </a:p>
          <a:p>
            <a:pPr marL="514350" indent="-514350" algn="just">
              <a:buAutoNum type="alphaLcParenR"/>
            </a:pPr>
            <a:r>
              <a:rPr lang="pl-PL" dirty="0"/>
              <a:t>Podręcznik uzupełniający: S. Waltoś, P. Hofmański, </a:t>
            </a:r>
            <a:r>
              <a:rPr lang="pl-PL" i="1" dirty="0"/>
              <a:t>Proces karny. Zarys systemu, </a:t>
            </a:r>
            <a:r>
              <a:rPr lang="pl-PL" dirty="0"/>
              <a:t>Warszawa 2023</a:t>
            </a:r>
          </a:p>
        </p:txBody>
      </p:sp>
    </p:spTree>
    <p:extLst>
      <p:ext uri="{BB962C8B-B14F-4D97-AF65-F5344CB8AC3E}">
        <p14:creationId xmlns:p14="http://schemas.microsoft.com/office/powerpoint/2010/main" val="121009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776" y="1679569"/>
            <a:ext cx="2624148"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4600" y="1864667"/>
            <a:ext cx="2346500"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ytuł 1"/>
          <p:cNvSpPr>
            <a:spLocks noGrp="1"/>
          </p:cNvSpPr>
          <p:nvPr>
            <p:ph type="title"/>
          </p:nvPr>
        </p:nvSpPr>
        <p:spPr>
          <a:xfrm>
            <a:off x="1117608" y="2376862"/>
            <a:ext cx="1980485" cy="2104273"/>
          </a:xfrm>
          <a:noFill/>
        </p:spPr>
        <p:txBody>
          <a:bodyPr>
            <a:normAutofit/>
          </a:bodyPr>
          <a:lstStyle/>
          <a:p>
            <a:pPr algn="ctr"/>
            <a:r>
              <a:rPr lang="pl-PL" sz="2200">
                <a:solidFill>
                  <a:srgbClr val="FFFFFF"/>
                </a:solidFill>
              </a:rPr>
              <a:t>POSTĘPOWANIE PRZYGOTOWAWCZE</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graphicFrame>
        <p:nvGraphicFramePr>
          <p:cNvPr id="5" name="Symbol zastępczy zawartości 2">
            <a:extLst>
              <a:ext uri="{FF2B5EF4-FFF2-40B4-BE49-F238E27FC236}">
                <a16:creationId xmlns:a16="http://schemas.microsoft.com/office/drawing/2014/main" id="{86EE13FF-A4DC-6460-947E-43EC69F99A53}"/>
              </a:ext>
            </a:extLst>
          </p:cNvPr>
          <p:cNvGraphicFramePr>
            <a:graphicFrameLocks noGrp="1"/>
          </p:cNvGraphicFramePr>
          <p:nvPr>
            <p:ph idx="1"/>
            <p:extLst>
              <p:ext uri="{D42A27DB-BD31-4B8C-83A1-F6EECF244321}">
                <p14:modId xmlns:p14="http://schemas.microsoft.com/office/powerpoint/2010/main" val="396938584"/>
              </p:ext>
            </p:extLst>
          </p:nvPr>
        </p:nvGraphicFramePr>
        <p:xfrm>
          <a:off x="4561284" y="725488"/>
          <a:ext cx="3856434"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2286" y="0"/>
            <a:ext cx="914171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5776" y="1679569"/>
            <a:ext cx="2624148" cy="3498858"/>
            <a:chOff x="1061035" y="1679569"/>
            <a:chExt cx="3498864" cy="3498858"/>
          </a:xfrm>
        </p:grpSpPr>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ytuł 1"/>
          <p:cNvSpPr>
            <a:spLocks noGrp="1"/>
          </p:cNvSpPr>
          <p:nvPr>
            <p:ph type="title"/>
          </p:nvPr>
        </p:nvSpPr>
        <p:spPr>
          <a:xfrm>
            <a:off x="1117608" y="2376862"/>
            <a:ext cx="1980485" cy="2104273"/>
          </a:xfrm>
          <a:noFill/>
        </p:spPr>
        <p:txBody>
          <a:bodyPr>
            <a:normAutofit/>
          </a:bodyPr>
          <a:lstStyle/>
          <a:p>
            <a:pPr algn="ctr"/>
            <a:r>
              <a:rPr lang="pl-PL" sz="2600">
                <a:solidFill>
                  <a:srgbClr val="FFFFFF"/>
                </a:solidFill>
              </a:rPr>
              <a:t>POSTĘPOWANIE JURYSDYKCYJNE</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169508" y="3398744"/>
            <a:ext cx="3657600" cy="60512"/>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3" name="Symbol zastępczy zawartości 2"/>
          <p:cNvSpPr>
            <a:spLocks noGrp="1"/>
          </p:cNvSpPr>
          <p:nvPr>
            <p:ph idx="1"/>
          </p:nvPr>
        </p:nvSpPr>
        <p:spPr>
          <a:xfrm>
            <a:off x="4560816" y="725394"/>
            <a:ext cx="3856994" cy="5407212"/>
          </a:xfrm>
        </p:spPr>
        <p:txBody>
          <a:bodyPr anchor="ctr">
            <a:normAutofit/>
          </a:bodyPr>
          <a:lstStyle/>
          <a:p>
            <a:r>
              <a:rPr lang="pl-PL" b="1" dirty="0"/>
              <a:t>prowadzone przez sąd </a:t>
            </a:r>
            <a:endParaRPr lang="pl-PL" b="1"/>
          </a:p>
          <a:p>
            <a:r>
              <a:rPr lang="pl-PL" b="1" dirty="0"/>
              <a:t>strony: oskarżyciel (publiczny, posiłkowy - uboczny, posiłkowy - subsydiarny, prywatny) i oskarżony</a:t>
            </a:r>
            <a:endParaRPr lang="pl-PL"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INKWIZYCYJNY</a:t>
            </a:r>
          </a:p>
        </p:txBody>
      </p:sp>
      <p:sp>
        <p:nvSpPr>
          <p:cNvPr id="3" name="Symbol zastępczy zawartości 2"/>
          <p:cNvSpPr>
            <a:spLocks noGrp="1"/>
          </p:cNvSpPr>
          <p:nvPr>
            <p:ph idx="1"/>
          </p:nvPr>
        </p:nvSpPr>
        <p:spPr/>
        <p:txBody>
          <a:bodyPr>
            <a:normAutofit fontScale="92500" lnSpcReduction="20000"/>
          </a:bodyPr>
          <a:lstStyle/>
          <a:p>
            <a:pPr algn="just"/>
            <a:r>
              <a:rPr lang="pl-PL" dirty="0"/>
              <a:t>Termin </a:t>
            </a:r>
            <a:r>
              <a:rPr lang="pl-PL" i="1" dirty="0" err="1"/>
              <a:t>inquisitio</a:t>
            </a:r>
            <a:r>
              <a:rPr lang="pl-PL" dirty="0"/>
              <a:t> zasadniczo odnosi się do wywodzącej się ze starożytnego Rzymu procedury sądowej służącej wykrywaniu przestępstw, charakteryzującej się skupieniem w rękach jednej osoby (</a:t>
            </a:r>
            <a:r>
              <a:rPr lang="pl-PL" i="1" dirty="0" err="1"/>
              <a:t>inquisitor</a:t>
            </a:r>
            <a:r>
              <a:rPr lang="pl-PL" dirty="0"/>
              <a:t>) wszystkich istotnych funkcji procesowych. </a:t>
            </a:r>
            <a:r>
              <a:rPr lang="pl-PL" i="1" dirty="0" err="1"/>
              <a:t>Inquisitor</a:t>
            </a:r>
            <a:r>
              <a:rPr lang="pl-PL" dirty="0"/>
              <a:t> (inkwizytor, </a:t>
            </a:r>
            <a:r>
              <a:rPr lang="pl-PL" dirty="0" err="1"/>
              <a:t>inkwirent</a:t>
            </a:r>
            <a:r>
              <a:rPr lang="pl-PL" dirty="0"/>
              <a:t>) był jednocześnie oskarżycielem, obrońcą i sędzią, który, działając z urzędu, miał dążyć do ustalenia rzeczywistego stanu faktycznego za pomocą racjonalnych środków dowodowych (zeznania świadków, dokumenty) – por. S. Waltoś, </a:t>
            </a:r>
            <a:r>
              <a:rPr lang="pl-PL" i="1" dirty="0"/>
              <a:t>Proces karny. Zarys systemu, </a:t>
            </a:r>
            <a:r>
              <a:rPr lang="pl-PL" dirty="0"/>
              <a:t>Warszawa 2013, s. 81</a:t>
            </a:r>
          </a:p>
          <a:p>
            <a:pPr algn="just"/>
            <a:r>
              <a:rPr lang="pl-PL" dirty="0"/>
              <a:t>Proces inkwizycyjny ukształtowany w średniowieczu kumulował w jednej osobie – sędziego – funkcje oskarżenia, obrony i orzekania (proces inkwizycyjny zwany jest również jednopodmiotowym). </a:t>
            </a:r>
          </a:p>
          <a:p>
            <a:pPr algn="just"/>
            <a:r>
              <a:rPr lang="pl-PL" dirty="0"/>
              <a:t>Proces inkwizycyjny zakłada, że najlepszym sposobem dojścia do prawdziwych ustaleń faktycznych jest przeprowadzanie dowodów przez sędziego, który ma obowiązek wyjaśnić wszystkie istotne okoliczności oraz powinien przejawiać w niezbędnym zakresie inicjatywę dowodową.</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KONTRADYKTORYJNY</a:t>
            </a:r>
          </a:p>
        </p:txBody>
      </p:sp>
      <p:sp>
        <p:nvSpPr>
          <p:cNvPr id="3" name="Symbol zastępczy zawartości 2"/>
          <p:cNvSpPr>
            <a:spLocks noGrp="1"/>
          </p:cNvSpPr>
          <p:nvPr>
            <p:ph idx="1"/>
          </p:nvPr>
        </p:nvSpPr>
        <p:spPr/>
        <p:txBody>
          <a:bodyPr>
            <a:normAutofit/>
          </a:bodyPr>
          <a:lstStyle/>
          <a:p>
            <a:pPr algn="just"/>
            <a:r>
              <a:rPr lang="pl-PL" dirty="0"/>
              <a:t>Role oskarżyciela, sędziego i obrońcy pełnią różne osoby, stąd nazwa „proces trójpodmiotowy”. </a:t>
            </a:r>
          </a:p>
          <a:p>
            <a:pPr algn="just"/>
            <a:r>
              <a:rPr lang="pl-PL" dirty="0"/>
              <a:t>Założeniem idealnym procesu kontradyktoryjnego jest przekonanie, iż skuteczniejszym sposobem osiągnięcia prawdy jest spór pomiędzy równymi stronami odbywający się przed neutralnym sędzią. Model kontradyktoryjny wykształcił się w systemie anglosaskim, a na kontynencie europejskim dominuje model z przeważającymi cechami inkwizycyjności.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ŹRÓDŁA PRAWA KARNEGO PROCESOWEGO</a:t>
            </a:r>
          </a:p>
        </p:txBody>
      </p:sp>
      <p:sp>
        <p:nvSpPr>
          <p:cNvPr id="3" name="Symbol zastępczy zawartości 2"/>
          <p:cNvSpPr>
            <a:spLocks noGrp="1"/>
          </p:cNvSpPr>
          <p:nvPr>
            <p:ph idx="1"/>
          </p:nvPr>
        </p:nvSpPr>
        <p:spPr/>
        <p:txBody>
          <a:bodyPr>
            <a:normAutofit/>
          </a:bodyPr>
          <a:lstStyle/>
          <a:p>
            <a:r>
              <a:rPr lang="pl-PL" b="1" dirty="0"/>
              <a:t>Konstytucja RP </a:t>
            </a:r>
            <a:r>
              <a:rPr lang="pl-PL" dirty="0"/>
              <a:t>(zob. m.in. art. 41-45),</a:t>
            </a:r>
          </a:p>
          <a:p>
            <a:r>
              <a:rPr lang="pl-PL" dirty="0"/>
              <a:t>Europejska Konwencja Praw Człowieka i Podstawowych Wolności z 4 XI 1950 r. (</a:t>
            </a:r>
            <a:r>
              <a:rPr lang="pl-PL" b="1" dirty="0"/>
              <a:t>EKPCZ</a:t>
            </a:r>
            <a:r>
              <a:rPr lang="pl-PL" dirty="0"/>
              <a:t>) i inne akty prawa międzynarodowego,</a:t>
            </a:r>
          </a:p>
          <a:p>
            <a:r>
              <a:rPr lang="pl-PL" b="1" dirty="0"/>
              <a:t>Ustawa z dnia 6 czerwca 1997 r. – Kodeks Postępowania Karnego,</a:t>
            </a:r>
          </a:p>
          <a:p>
            <a:r>
              <a:rPr lang="pl-PL" dirty="0"/>
              <a:t>Inne ustawy (np. ustawa o świadku koronnym, ustawa o postępowaniu w sprawach nieletnich),</a:t>
            </a:r>
          </a:p>
          <a:p>
            <a:r>
              <a:rPr lang="pl-PL" dirty="0"/>
              <a:t>Akty ustrojowe organów procesowych i innych uczestników procesu (np. prawo o ustroju sądów powszechnych, ustawa o Policji).</a:t>
            </a: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5"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a:t>TRYBY ŚCIGANIA</a:t>
            </a:r>
            <a:endParaRPr lang="pl-PL" dirty="0"/>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przestępstwa publicznoskargowe: </a:t>
            </a:r>
          </a:p>
          <a:p>
            <a:pPr>
              <a:buNone/>
            </a:pPr>
            <a:r>
              <a:rPr lang="pl-PL" dirty="0"/>
              <a:t>     - przestępstwa ścigane z urzędu</a:t>
            </a:r>
          </a:p>
          <a:p>
            <a:pPr>
              <a:buNone/>
            </a:pPr>
            <a:r>
              <a:rPr lang="pl-PL" dirty="0"/>
              <a:t>     - przestępstwa ścigane na wniosek</a:t>
            </a:r>
          </a:p>
          <a:p>
            <a:pPr>
              <a:buNone/>
            </a:pPr>
            <a:r>
              <a:rPr lang="pl-PL" dirty="0"/>
              <a:t>		    • przestępstwa bezwzględnie wnioskowe </a:t>
            </a:r>
          </a:p>
          <a:p>
            <a:pPr>
              <a:buNone/>
            </a:pPr>
            <a:r>
              <a:rPr lang="pl-PL" dirty="0"/>
              <a:t>		    • przestępstwa względnie wnioskowe	</a:t>
            </a:r>
          </a:p>
          <a:p>
            <a:r>
              <a:rPr lang="pl-PL" dirty="0"/>
              <a:t> przestępstwa prywatnoskargowe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464119"/>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601952"/>
            <a:ext cx="7667244"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78" y="2038655"/>
            <a:ext cx="7667244"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pl-PL"/>
          </a:p>
        </p:txBody>
      </p:sp>
      <p:sp>
        <p:nvSpPr>
          <p:cNvPr id="2" name="Tytuł 1"/>
          <p:cNvSpPr>
            <a:spLocks noGrp="1"/>
          </p:cNvSpPr>
          <p:nvPr>
            <p:ph type="title"/>
          </p:nvPr>
        </p:nvSpPr>
        <p:spPr>
          <a:xfrm>
            <a:off x="802386" y="484632"/>
            <a:ext cx="7543800" cy="1609344"/>
          </a:xfrm>
        </p:spPr>
        <p:txBody>
          <a:bodyPr>
            <a:normAutofit/>
          </a:bodyPr>
          <a:lstStyle/>
          <a:p>
            <a:r>
              <a:rPr lang="pl-PL" dirty="0"/>
              <a:t>TRYB PUBLICZNOSKARGOWY</a:t>
            </a:r>
          </a:p>
        </p:txBody>
      </p:sp>
      <p:sp>
        <p:nvSpPr>
          <p:cNvPr id="3" name="Symbol zastępczy zawartości 2"/>
          <p:cNvSpPr>
            <a:spLocks noGrp="1"/>
          </p:cNvSpPr>
          <p:nvPr>
            <p:ph idx="1"/>
          </p:nvPr>
        </p:nvSpPr>
        <p:spPr>
          <a:xfrm>
            <a:off x="802386" y="2320412"/>
            <a:ext cx="7543800" cy="3851787"/>
          </a:xfrm>
        </p:spPr>
        <p:txBody>
          <a:bodyPr>
            <a:normAutofit/>
          </a:bodyPr>
          <a:lstStyle/>
          <a:p>
            <a:r>
              <a:rPr lang="pl-PL" dirty="0"/>
              <a:t>Postępowanie prowadzone z własnej inicjatywy przez organy ścigania, które w razie podejrzenia popełnienia przestępstwa mają obowiązek podjąć wszelkie działania w celu wykrycia sprawcy. </a:t>
            </a:r>
            <a:endParaRPr lang="pl-PL"/>
          </a:p>
          <a:p>
            <a:r>
              <a:rPr lang="pl-PL" b="1" dirty="0"/>
              <a:t>BEZWARUNKOWY</a:t>
            </a:r>
            <a:r>
              <a:rPr lang="pl-PL" dirty="0"/>
              <a:t>-gdy w k.k. brak informacji co do trybu,</a:t>
            </a:r>
            <a:endParaRPr lang="pl-PL"/>
          </a:p>
          <a:p>
            <a:r>
              <a:rPr lang="pl-PL" b="1" dirty="0"/>
              <a:t>WARUNKOWY</a:t>
            </a:r>
            <a:r>
              <a:rPr lang="pl-PL" dirty="0"/>
              <a:t> – uzależniony od </a:t>
            </a:r>
            <a:r>
              <a:rPr lang="pl-PL" u="sng" dirty="0"/>
              <a:t>wniosku o ściganie </a:t>
            </a:r>
            <a:r>
              <a:rPr lang="pl-PL" dirty="0"/>
              <a:t>właściwego podmiotu (art. 12 k.p.k.) lub </a:t>
            </a:r>
            <a:r>
              <a:rPr lang="pl-PL" u="sng" dirty="0"/>
              <a:t>zezwolenia na ściganie</a:t>
            </a:r>
            <a:r>
              <a:rPr lang="pl-PL" dirty="0"/>
              <a:t> właściwego organu</a:t>
            </a:r>
            <a:endParaRPr lang="pl-PL"/>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51293" y="6229681"/>
            <a:ext cx="3429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73188" y="6258874"/>
            <a:ext cx="299110"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PRYWATNOSKARGOWY</a:t>
            </a:r>
          </a:p>
        </p:txBody>
      </p:sp>
      <p:sp>
        <p:nvSpPr>
          <p:cNvPr id="3" name="Symbol zastępczy zawartości 2"/>
          <p:cNvSpPr>
            <a:spLocks noGrp="1"/>
          </p:cNvSpPr>
          <p:nvPr>
            <p:ph idx="1"/>
          </p:nvPr>
        </p:nvSpPr>
        <p:spPr/>
        <p:txBody>
          <a:bodyPr>
            <a:normAutofit/>
          </a:bodyPr>
          <a:lstStyle/>
          <a:p>
            <a:pPr algn="just"/>
            <a:r>
              <a:rPr lang="pl-PL" sz="2400" dirty="0"/>
              <a:t>Postępowanie prowadzone na skutek </a:t>
            </a:r>
            <a:r>
              <a:rPr lang="pl-PL" sz="2400" b="1" dirty="0"/>
              <a:t>prywatnego aktu oskarżenia</a:t>
            </a:r>
            <a:r>
              <a:rPr lang="pl-PL" sz="2400" dirty="0"/>
              <a:t> wniesionego przez pokrzywdzonego, który staje się oskarżycielem prywatnym.</a:t>
            </a:r>
          </a:p>
          <a:p>
            <a:pPr algn="just"/>
            <a:r>
              <a:rPr lang="pl-PL" sz="2400" dirty="0"/>
              <a:t>Oskarżyciel publiczny może wszcząć lub wstąpić, gdy zachodzi przesłanka interesu społecznego (art. 60 k.p.k.)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a:bodyPr>
          <a:lstStyle/>
          <a:p>
            <a:pPr marL="0" indent="0" algn="just">
              <a:buNone/>
            </a:pPr>
            <a:r>
              <a:rPr lang="pl-PL" b="1" dirty="0"/>
              <a:t>Przestępstwa ścigane z urzędu</a:t>
            </a:r>
          </a:p>
          <a:p>
            <a:pPr marL="0" indent="0" algn="just">
              <a:buNone/>
            </a:pPr>
            <a:r>
              <a:rPr lang="pl-PL" dirty="0"/>
              <a:t>- znakomita większość spraw karnych jest inicjowana w tym trybie</a:t>
            </a:r>
          </a:p>
          <a:p>
            <a:pPr marL="0" indent="0" algn="just">
              <a:buNone/>
            </a:pPr>
            <a:r>
              <a:rPr lang="pl-PL" dirty="0"/>
              <a:t>- prawo nakazuje odpowiednim organom państwowym, aby niezależnie od źródła informacji dającej podstawę do podejrzenia, że mogło mieć miejsce zachowanie przestępne, i bez oczekiwania na reakcję podmiotu dotkniętego takim zachowaniem, podjęły czynności zmierzające do realizacji ścigania karnego</a:t>
            </a:r>
          </a:p>
          <a:p>
            <a:pPr marL="0" indent="0" algn="just">
              <a:buNone/>
            </a:pPr>
            <a:r>
              <a:rPr lang="pl-PL" dirty="0"/>
              <a:t>- przestępstwa ścigane niezależnie od woli pokrzywdzonego (interes społeczny w ich ściganiu)</a:t>
            </a:r>
          </a:p>
          <a:p>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publicznego</a:t>
            </a:r>
          </a:p>
        </p:txBody>
      </p:sp>
      <p:sp>
        <p:nvSpPr>
          <p:cNvPr id="3" name="Symbol zastępczy zawartości 2"/>
          <p:cNvSpPr>
            <a:spLocks noGrp="1"/>
          </p:cNvSpPr>
          <p:nvPr>
            <p:ph idx="1"/>
          </p:nvPr>
        </p:nvSpPr>
        <p:spPr/>
        <p:txBody>
          <a:bodyPr>
            <a:normAutofit lnSpcReduction="10000"/>
          </a:bodyPr>
          <a:lstStyle/>
          <a:p>
            <a:pPr marL="0" indent="0" algn="just">
              <a:buNone/>
            </a:pPr>
            <a:r>
              <a:rPr lang="pl-PL" b="1" dirty="0"/>
              <a:t>Przestępstwa ścigane na wniosek (art. 12 k.p.k.)</a:t>
            </a:r>
          </a:p>
          <a:p>
            <a:pPr marL="0" indent="0" algn="just">
              <a:buNone/>
            </a:pPr>
            <a:r>
              <a:rPr lang="pl-PL" dirty="0"/>
              <a:t>- w sprawach o przestępstwa ścigane na wniosek postępowanie z chwilą złożenia wniosku toczy się z urzędu, czyli jest publicznoskargowe</a:t>
            </a:r>
          </a:p>
          <a:p>
            <a:pPr marL="0" indent="0" algn="just">
              <a:buNone/>
            </a:pPr>
            <a:r>
              <a:rPr lang="pl-PL" dirty="0"/>
              <a:t>- </a:t>
            </a:r>
            <a:r>
              <a:rPr lang="pl-PL" b="1" dirty="0"/>
              <a:t>przestępstwa bezwzględnie wnioskowe </a:t>
            </a:r>
            <a:r>
              <a:rPr lang="pl-PL" dirty="0"/>
              <a:t>- ścigane dopiero po złożeniu wniosku przez pokrzywdzonego, niezależnie od relacji łączącej pokrzywdzonego z podejrzanym (np. art. 190 k.k. - groźba karalna, art. 192 k.k. - zabieg leczniczy bez zgody pacjenta)</a:t>
            </a:r>
          </a:p>
          <a:p>
            <a:pPr marL="0" indent="0" algn="just">
              <a:buNone/>
            </a:pPr>
            <a:r>
              <a:rPr lang="pl-PL" dirty="0"/>
              <a:t>- </a:t>
            </a:r>
            <a:r>
              <a:rPr lang="pl-PL" b="1" dirty="0"/>
              <a:t>przestępstwa względnie wnioskowe </a:t>
            </a:r>
            <a:r>
              <a:rPr lang="pl-PL" dirty="0"/>
              <a:t>- wniosek jest wymagany z powodu osobistego stosunku łączącego sprawcę z pokrzywdzonym (np. art. 278 § 4 k.k. - kradzież na szkodę osoby najbliższej, art. 279 § 2 k.k. - kradzież z włamaniem na szkodę osoby najbliższej). </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64958D-AF5D-4863-B5FB-83F6B8CB1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08" y="0"/>
            <a:ext cx="9141492"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3727581" y="484632"/>
            <a:ext cx="5047708" cy="1609344"/>
          </a:xfrm>
          <a:ln>
            <a:noFill/>
          </a:ln>
        </p:spPr>
        <p:txBody>
          <a:bodyPr>
            <a:normAutofit/>
          </a:bodyPr>
          <a:lstStyle/>
          <a:p>
            <a:r>
              <a:rPr lang="pl-PL" sz="3600"/>
              <a:t>Zasady uczestniczenia w zajęciach.</a:t>
            </a:r>
            <a:br>
              <a:rPr lang="pl-PL" sz="3600"/>
            </a:br>
            <a:r>
              <a:rPr lang="pl-PL" sz="3600"/>
              <a:t>Zaliczanie przedmiotu</a:t>
            </a:r>
          </a:p>
        </p:txBody>
      </p:sp>
      <p:pic>
        <p:nvPicPr>
          <p:cNvPr id="5" name="Picture 4" descr="Tło miejsca do pracy">
            <a:extLst>
              <a:ext uri="{FF2B5EF4-FFF2-40B4-BE49-F238E27FC236}">
                <a16:creationId xmlns:a16="http://schemas.microsoft.com/office/drawing/2014/main" id="{4BABA43A-E457-530E-DE09-5D9056C23DBB}"/>
              </a:ext>
            </a:extLst>
          </p:cNvPr>
          <p:cNvPicPr>
            <a:picLocks noChangeAspect="1"/>
          </p:cNvPicPr>
          <p:nvPr/>
        </p:nvPicPr>
        <p:blipFill rotWithShape="1">
          <a:blip r:embed="rId4"/>
          <a:srcRect l="64160" r="1919" b="-1"/>
          <a:stretch/>
        </p:blipFill>
        <p:spPr>
          <a:xfrm>
            <a:off x="2508" y="10"/>
            <a:ext cx="3485044" cy="6857990"/>
          </a:xfrm>
          <a:prstGeom prst="rect">
            <a:avLst/>
          </a:prstGeom>
        </p:spPr>
      </p:pic>
      <p:sp>
        <p:nvSpPr>
          <p:cNvPr id="3" name="Symbol zastępczy zawartości 2"/>
          <p:cNvSpPr>
            <a:spLocks noGrp="1"/>
          </p:cNvSpPr>
          <p:nvPr>
            <p:ph idx="1"/>
          </p:nvPr>
        </p:nvSpPr>
        <p:spPr>
          <a:xfrm>
            <a:off x="3487553" y="2121408"/>
            <a:ext cx="5287736" cy="4736592"/>
          </a:xfrm>
        </p:spPr>
        <p:txBody>
          <a:bodyPr>
            <a:normAutofit/>
          </a:bodyPr>
          <a:lstStyle/>
          <a:p>
            <a:pPr marL="274320" lvl="1" indent="0">
              <a:buNone/>
            </a:pPr>
            <a:endParaRPr lang="pl-PL" sz="1600" dirty="0">
              <a:latin typeface="Times New Roman" pitchFamily="18" charset="0"/>
              <a:cs typeface="Times New Roman" pitchFamily="18" charset="0"/>
            </a:endParaRPr>
          </a:p>
          <a:p>
            <a:pPr marL="457200" lvl="1" indent="0">
              <a:buNone/>
            </a:pPr>
            <a:r>
              <a:rPr lang="pl-PL" sz="2800" b="1" dirty="0">
                <a:latin typeface="Times New Roman" pitchFamily="18" charset="0"/>
                <a:cs typeface="Times New Roman" pitchFamily="18" charset="0"/>
              </a:rPr>
              <a:t>Zaliczenie przedmiotu</a:t>
            </a:r>
          </a:p>
          <a:p>
            <a:pPr algn="just"/>
            <a:r>
              <a:rPr lang="pl-PL" sz="2400" dirty="0">
                <a:latin typeface="Times New Roman" pitchFamily="18" charset="0"/>
                <a:cs typeface="Times New Roman" pitchFamily="18" charset="0"/>
              </a:rPr>
              <a:t>Praca pisemna - rozwiązanie kazusu, polegającego na dostrzeżeniu uchybień proceduralnych z zakresu, który zostanie omówiony na zajęciach.</a:t>
            </a:r>
          </a:p>
          <a:p>
            <a:pPr algn="just"/>
            <a:r>
              <a:rPr lang="pl-PL" sz="2400" dirty="0">
                <a:latin typeface="Times New Roman" pitchFamily="18" charset="0"/>
                <a:cs typeface="Times New Roman" pitchFamily="18" charset="0"/>
              </a:rPr>
              <a:t>Możliwość rozwiązania zadania w parach.</a:t>
            </a:r>
          </a:p>
          <a:p>
            <a:pPr algn="just"/>
            <a:r>
              <a:rPr lang="pl-PL" sz="2400" dirty="0">
                <a:latin typeface="Times New Roman" pitchFamily="18" charset="0"/>
                <a:cs typeface="Times New Roman" pitchFamily="18" charset="0"/>
              </a:rPr>
              <a:t>Termin sporządzania prac: ostatnie zajęcia (13.04.2024 r.).</a:t>
            </a:r>
          </a:p>
        </p:txBody>
      </p:sp>
      <p:grpSp>
        <p:nvGrpSpPr>
          <p:cNvPr id="11" name="Group 10">
            <a:extLst>
              <a:ext uri="{FF2B5EF4-FFF2-40B4-BE49-F238E27FC236}">
                <a16:creationId xmlns:a16="http://schemas.microsoft.com/office/drawing/2014/main" id="{11002ACD-3B0C-4885-8754-8A00E926FE4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12" name="Oval 11">
              <a:extLst>
                <a:ext uri="{FF2B5EF4-FFF2-40B4-BE49-F238E27FC236}">
                  <a16:creationId xmlns:a16="http://schemas.microsoft.com/office/drawing/2014/main" id="{DF0313CD-4196-4456-A70D-5EE2B995B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80DE0B32-9EE8-4975-AD48-3855B0A82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547613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47664" y="116632"/>
            <a:ext cx="7772400" cy="1609344"/>
          </a:xfrm>
        </p:spPr>
        <p:txBody>
          <a:bodyPr/>
          <a:lstStyle/>
          <a:p>
            <a:r>
              <a:rPr lang="pl-PL" dirty="0"/>
              <a:t>WNIOSEK O ŚCIGANIE</a:t>
            </a:r>
          </a:p>
        </p:txBody>
      </p:sp>
      <p:sp>
        <p:nvSpPr>
          <p:cNvPr id="3" name="Symbol zastępczy zawartości 2"/>
          <p:cNvSpPr>
            <a:spLocks noGrp="1"/>
          </p:cNvSpPr>
          <p:nvPr>
            <p:ph idx="1"/>
          </p:nvPr>
        </p:nvSpPr>
        <p:spPr>
          <a:xfrm>
            <a:off x="323528" y="1417638"/>
            <a:ext cx="8363272" cy="5107706"/>
          </a:xfrm>
        </p:spPr>
        <p:txBody>
          <a:bodyPr>
            <a:normAutofit/>
          </a:bodyPr>
          <a:lstStyle/>
          <a:p>
            <a:pPr marL="0" indent="0" algn="just">
              <a:buNone/>
            </a:pPr>
            <a:r>
              <a:rPr lang="pl-PL" dirty="0"/>
              <a:t>Art. 12 § 3 k.p.k.: Wniosek może być cofnięty w postępowaniu przygotowawczym za zgodą prokuratora, a w postępowaniu sądowym za zgodą sądu - aż do </a:t>
            </a:r>
            <a:r>
              <a:rPr lang="pl-PL" b="1" dirty="0"/>
              <a:t>zamknięcia przewodu sądowego</a:t>
            </a:r>
            <a:r>
              <a:rPr lang="pl-PL" dirty="0"/>
              <a:t> na pierwszej rozprawie głównej. W sprawach, w których akt oskarżenia wniósł oskarżyciel publiczny, cofnięcie wniosku po rozpoczęciu przewodu sądowego jest skuteczne, jeżeli nie sprzeciwi się temu oskarżyciel publiczny obecny na rozprawie lub posiedzeniu. Ponowne złożenie wniosku jest niedopuszczalne. Cofnięcie wniosku jest </a:t>
            </a:r>
            <a:r>
              <a:rPr lang="pl-PL" b="1" dirty="0"/>
              <a:t>definitywne</a:t>
            </a:r>
            <a:r>
              <a:rPr lang="pl-PL" dirty="0"/>
              <a:t> i wymaga:</a:t>
            </a:r>
          </a:p>
          <a:p>
            <a:pPr marL="0" indent="0" algn="just">
              <a:buNone/>
            </a:pPr>
            <a:r>
              <a:rPr lang="pl-PL" dirty="0"/>
              <a:t>- zgody prokuratora lub sądu (</a:t>
            </a:r>
            <a:r>
              <a:rPr lang="pl-PL" i="1" dirty="0"/>
              <a:t>decyzja o charakterze uznaniowym)</a:t>
            </a:r>
            <a:endParaRPr lang="pl-PL" dirty="0"/>
          </a:p>
          <a:p>
            <a:pPr algn="just">
              <a:buFontTx/>
              <a:buChar char="-"/>
            </a:pPr>
            <a:r>
              <a:rPr lang="pl-PL" dirty="0"/>
              <a:t>zachowania terminu - do </a:t>
            </a:r>
            <a:r>
              <a:rPr lang="pl-PL" b="1" dirty="0"/>
              <a:t>zamknięcia</a:t>
            </a:r>
            <a:r>
              <a:rPr lang="pl-PL" dirty="0"/>
              <a:t> przewodu sądowego na pierwszej rozprawie głównej</a:t>
            </a:r>
          </a:p>
          <a:p>
            <a:pPr algn="just">
              <a:buFontTx/>
              <a:buChar char="-"/>
            </a:pPr>
            <a:r>
              <a:rPr lang="pl-PL" dirty="0"/>
              <a:t>Braku sprzeciwu oskarżyciela publicznego obecnego na rozprawie lub posiedzeniu, jeżeli to on wniósł akt oskarżenia</a:t>
            </a:r>
          </a:p>
          <a:p>
            <a:pPr marL="0" indent="0" algn="just">
              <a:buNone/>
            </a:pPr>
            <a:endParaRPr lang="pl-PL" dirty="0"/>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AD99A-FF83-40C6-9B4B-1C620475F539}"/>
              </a:ext>
            </a:extLst>
          </p:cNvPr>
          <p:cNvSpPr>
            <a:spLocks noGrp="1"/>
          </p:cNvSpPr>
          <p:nvPr>
            <p:ph type="title"/>
          </p:nvPr>
        </p:nvSpPr>
        <p:spPr/>
        <p:txBody>
          <a:bodyPr/>
          <a:lstStyle/>
          <a:p>
            <a:r>
              <a:rPr lang="pl-PL" dirty="0"/>
              <a:t>Uzyskanie wniosku</a:t>
            </a:r>
          </a:p>
        </p:txBody>
      </p:sp>
      <p:sp>
        <p:nvSpPr>
          <p:cNvPr id="3" name="Symbol zastępczy zawartości 2">
            <a:extLst>
              <a:ext uri="{FF2B5EF4-FFF2-40B4-BE49-F238E27FC236}">
                <a16:creationId xmlns:a16="http://schemas.microsoft.com/office/drawing/2014/main" id="{E06FFFD2-B452-465D-B1A1-A36433CB131B}"/>
              </a:ext>
            </a:extLst>
          </p:cNvPr>
          <p:cNvSpPr>
            <a:spLocks noGrp="1"/>
          </p:cNvSpPr>
          <p:nvPr>
            <p:ph idx="1"/>
          </p:nvPr>
        </p:nvSpPr>
        <p:spPr/>
        <p:txBody>
          <a:bodyPr/>
          <a:lstStyle/>
          <a:p>
            <a:pPr marL="0" indent="0" algn="just">
              <a:buNone/>
            </a:pPr>
            <a:r>
              <a:rPr lang="pl-PL" sz="2400" b="1" dirty="0"/>
              <a:t>Art. 12 § 1a: </a:t>
            </a:r>
            <a:r>
              <a:rPr lang="pl-PL" sz="2400" dirty="0"/>
              <a:t>Uzyskanie wniosku o ściganie należy do oskarżyciela. Jeżeli powodem uzyskania wniosku jest wyłącznie uprzedzenie przez sąd stron o możliwości zakwalifikowania czynu według innego przepisu prawnego, przewidującego ściganie na wniosek, uzyskanie wniosku o ściganie należy do sądu.</a:t>
            </a:r>
            <a:endParaRPr lang="pl-PL" sz="2400" b="1" dirty="0"/>
          </a:p>
          <a:p>
            <a:endParaRPr lang="pl-PL" dirty="0"/>
          </a:p>
        </p:txBody>
      </p:sp>
    </p:spTree>
    <p:extLst>
      <p:ext uri="{BB962C8B-B14F-4D97-AF65-F5344CB8AC3E}">
        <p14:creationId xmlns:p14="http://schemas.microsoft.com/office/powerpoint/2010/main" val="1602115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Przestępstwa ścigane z oskarżenia prywatnego</a:t>
            </a:r>
          </a:p>
        </p:txBody>
      </p:sp>
      <p:sp>
        <p:nvSpPr>
          <p:cNvPr id="3" name="Symbol zastępczy zawartości 2"/>
          <p:cNvSpPr>
            <a:spLocks noGrp="1"/>
          </p:cNvSpPr>
          <p:nvPr>
            <p:ph idx="1"/>
          </p:nvPr>
        </p:nvSpPr>
        <p:spPr/>
        <p:txBody>
          <a:bodyPr>
            <a:normAutofit/>
          </a:bodyPr>
          <a:lstStyle/>
          <a:p>
            <a:pPr marL="0" indent="0" algn="just">
              <a:buNone/>
            </a:pPr>
            <a:r>
              <a:rPr lang="pl-PL" dirty="0"/>
              <a:t>Postępowanie w sprawach z oskarżenia prywatnego jest wszczynane i popierane przez samego pokrzywdzonego będącego „kreatorem” tego postępowania.</a:t>
            </a:r>
          </a:p>
          <a:p>
            <a:pPr marL="0" indent="0" algn="just">
              <a:buNone/>
            </a:pPr>
            <a:r>
              <a:rPr lang="pl-PL" dirty="0"/>
              <a:t>„W konkretnych przypadkach wstępna ocena danego czynu zależy i musi zależeć od tej osoby [pokrzywdzonego], zdecydowanie niewskazane byłoby uszczęśliwianie na siłę w sytuacjach, gdy pokrzywdzony nie jest zainteresowany ściganiem albo zgoła nie dopatruje się jakiegokolwiek przestępstwa i własnego pokrzywdzenia.” (dr hab. Andrzej Światłowski, prof. UJ)</a:t>
            </a:r>
          </a:p>
          <a:p>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PRAWDY MATERIALNEJ</a:t>
            </a:r>
          </a:p>
        </p:txBody>
      </p:sp>
      <p:sp>
        <p:nvSpPr>
          <p:cNvPr id="3" name="Symbol zastępczy zawartości 2"/>
          <p:cNvSpPr>
            <a:spLocks noGrp="1"/>
          </p:cNvSpPr>
          <p:nvPr>
            <p:ph idx="1"/>
          </p:nvPr>
        </p:nvSpPr>
        <p:spPr/>
        <p:txBody>
          <a:bodyPr>
            <a:normAutofit/>
          </a:bodyPr>
          <a:lstStyle/>
          <a:p>
            <a:pPr algn="just"/>
            <a:r>
              <a:rPr lang="pl-PL" b="1" dirty="0"/>
              <a:t>Art. 2 § </a:t>
            </a:r>
            <a:r>
              <a:rPr lang="pl-PL" b="1" dirty="0" err="1"/>
              <a:t>2</a:t>
            </a:r>
            <a:r>
              <a:rPr lang="pl-PL" b="1" dirty="0"/>
              <a:t> k.p.k.: </a:t>
            </a:r>
            <a:r>
              <a:rPr lang="pl-PL" b="1" i="1" u="sng" dirty="0"/>
              <a:t>Podstawę wszelkich rozstrzygnięć powinny stanowić prawdziwe ustalenia faktyczne</a:t>
            </a:r>
            <a:r>
              <a:rPr lang="pl-PL" i="1" dirty="0"/>
              <a:t> – </a:t>
            </a:r>
            <a:r>
              <a:rPr lang="pl-PL" dirty="0"/>
              <a:t>jest to </a:t>
            </a:r>
            <a:r>
              <a:rPr lang="pl-PL" b="1" dirty="0"/>
              <a:t>zasada prawnie zdefiniowana.</a:t>
            </a:r>
          </a:p>
          <a:p>
            <a:pPr algn="just"/>
            <a:r>
              <a:rPr lang="pl-PL" dirty="0"/>
              <a:t>Brak oparcia w Konstytucji RP (choć są różne stanowiska).</a:t>
            </a:r>
          </a:p>
          <a:p>
            <a:pPr algn="just"/>
            <a:r>
              <a:rPr lang="pl-PL" dirty="0"/>
              <a:t>Dyrektywa wynikająca z art. 2 § </a:t>
            </a:r>
            <a:r>
              <a:rPr lang="pl-PL" dirty="0" err="1"/>
              <a:t>2</a:t>
            </a:r>
            <a:r>
              <a:rPr lang="pl-PL" dirty="0"/>
              <a:t> k.p.k. adresowana jest do wszystkich organów procesowych, które w toku procesu podejmują jakiekolwiek rozstrzygnięcia</a:t>
            </a:r>
          </a:p>
          <a:p>
            <a:pPr algn="just"/>
            <a:r>
              <a:rPr lang="pl-PL" dirty="0"/>
              <a:t>Prawda materialna a prawda formalna (sądowa).</a:t>
            </a:r>
          </a:p>
          <a:p>
            <a:pPr algn="just"/>
            <a:r>
              <a:rPr lang="pl-PL" dirty="0"/>
              <a:t>Niekiedy uznawana za najważniejszą zasadę procesową.</a:t>
            </a:r>
          </a:p>
          <a:p>
            <a:pPr algn="just"/>
            <a:r>
              <a:rPr lang="pl-PL" dirty="0"/>
              <a:t>Czy stanowi cel procesu karnego?</a:t>
            </a:r>
          </a:p>
          <a:p>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16D21C6-9470-45B4-A35F-18D027F3D5CC}"/>
              </a:ext>
            </a:extLst>
          </p:cNvPr>
          <p:cNvSpPr>
            <a:spLocks noGrp="1"/>
          </p:cNvSpPr>
          <p:nvPr>
            <p:ph type="title"/>
          </p:nvPr>
        </p:nvSpPr>
        <p:spPr>
          <a:xfrm>
            <a:off x="1403648" y="332656"/>
            <a:ext cx="5835250" cy="1008126"/>
          </a:xfrm>
        </p:spPr>
        <p:txBody>
          <a:bodyPr>
            <a:normAutofit/>
          </a:bodyPr>
          <a:lstStyle/>
          <a:p>
            <a:r>
              <a:rPr lang="pl-PL" sz="3000" dirty="0"/>
              <a:t>Zasada prawdy materialnej i jej rola</a:t>
            </a:r>
            <a:endParaRPr lang="en-GB" sz="3000" dirty="0"/>
          </a:p>
        </p:txBody>
      </p:sp>
      <p:sp>
        <p:nvSpPr>
          <p:cNvPr id="3" name="Symbol zastępczy zawartości 2">
            <a:extLst>
              <a:ext uri="{FF2B5EF4-FFF2-40B4-BE49-F238E27FC236}">
                <a16:creationId xmlns:a16="http://schemas.microsoft.com/office/drawing/2014/main" id="{6BA28B46-85F1-4352-B895-8C05C0E7101A}"/>
              </a:ext>
            </a:extLst>
          </p:cNvPr>
          <p:cNvSpPr>
            <a:spLocks noGrp="1"/>
          </p:cNvSpPr>
          <p:nvPr>
            <p:ph idx="1"/>
          </p:nvPr>
        </p:nvSpPr>
        <p:spPr>
          <a:xfrm>
            <a:off x="-180527" y="1196753"/>
            <a:ext cx="8492754" cy="5328592"/>
          </a:xfrm>
        </p:spPr>
        <p:txBody>
          <a:bodyPr>
            <a:normAutofit lnSpcReduction="10000"/>
          </a:bodyPr>
          <a:lstStyle/>
          <a:p>
            <a:pPr algn="just"/>
            <a:r>
              <a:rPr lang="pl-PL" dirty="0"/>
              <a:t>Prawda – sąd zgodny z rzeczywistością. Podstawą wszystkich decyzji procesowych powinny być </a:t>
            </a:r>
            <a:r>
              <a:rPr lang="pl-PL" b="1" dirty="0"/>
              <a:t>zgodne z prawdą ustalenia faktyczne</a:t>
            </a:r>
            <a:r>
              <a:rPr lang="pl-PL" dirty="0"/>
              <a:t>, czyli takie, gdy w świetle przeprowadzonych dowodów fakt przeciwny dowodzonemu jest niemożliwy lub wysoce nieprawdopodobny. </a:t>
            </a:r>
          </a:p>
          <a:p>
            <a:pPr lvl="1" algn="just"/>
            <a:r>
              <a:rPr lang="pl-PL" dirty="0"/>
              <a:t>sporne – czy można poznać całą prawdę w procesie karnym? Raczej nie, ale powinno się dążyć do poznania w takim stopniu, w jakim jest to możliwe z poszanowaniem praw procesowych uczestników postępowania i warunków rzetelnego procesu sądowego</a:t>
            </a:r>
          </a:p>
          <a:p>
            <a:pPr lvl="1" algn="just"/>
            <a:r>
              <a:rPr lang="pl-PL" b="1" dirty="0">
                <a:solidFill>
                  <a:srgbClr val="FF0000"/>
                </a:solidFill>
              </a:rPr>
              <a:t>prawda materialna nigdy nie jest celem samym w sobie i dążenie do celu w postaci poznania prawdy nie uświęca środków, za pomocą których cel ten starano się osiągnąć</a:t>
            </a:r>
          </a:p>
          <a:p>
            <a:pPr algn="just"/>
            <a:r>
              <a:rPr lang="pl-PL" i="1" dirty="0"/>
              <a:t>Prawda materialna jest przeciwieństwem prawdy formalnej. Prawda formalna (stanowiona) to ustalenia sądów, które są rezultatem postępowania i oceny dowodów zgodnie ze z góry założonym wyobrażeniem o rzeczywistości. Mniej istotne jest to, czy odpowiadają rzeczywistości, ponieważ decydujące znaczenie ma kryterium formalne (prawda akceptowana przez prawo np. przyznanie się oskarżonego do winy w procesach inkwizycyjnych). </a:t>
            </a:r>
            <a:endParaRPr lang="pl-PL" dirty="0"/>
          </a:p>
        </p:txBody>
      </p:sp>
    </p:spTree>
    <p:extLst>
      <p:ext uri="{BB962C8B-B14F-4D97-AF65-F5344CB8AC3E}">
        <p14:creationId xmlns:p14="http://schemas.microsoft.com/office/powerpoint/2010/main" val="186744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3A2AFF-0331-4985-B90F-4316D28A3E04}"/>
              </a:ext>
            </a:extLst>
          </p:cNvPr>
          <p:cNvSpPr>
            <a:spLocks noGrp="1"/>
          </p:cNvSpPr>
          <p:nvPr>
            <p:ph type="title"/>
          </p:nvPr>
        </p:nvSpPr>
        <p:spPr/>
        <p:txBody>
          <a:bodyPr/>
          <a:lstStyle/>
          <a:p>
            <a:r>
              <a:rPr lang="pl-PL" dirty="0"/>
              <a:t>Zasada prawdy materialnej i jej rola</a:t>
            </a:r>
            <a:endParaRPr lang="en-GB" dirty="0"/>
          </a:p>
        </p:txBody>
      </p:sp>
      <p:sp>
        <p:nvSpPr>
          <p:cNvPr id="3" name="Symbol zastępczy zawartości 2">
            <a:extLst>
              <a:ext uri="{FF2B5EF4-FFF2-40B4-BE49-F238E27FC236}">
                <a16:creationId xmlns:a16="http://schemas.microsoft.com/office/drawing/2014/main" id="{24FED126-7450-4511-9593-9D7A132B236B}"/>
              </a:ext>
            </a:extLst>
          </p:cNvPr>
          <p:cNvSpPr>
            <a:spLocks noGrp="1"/>
          </p:cNvSpPr>
          <p:nvPr>
            <p:ph idx="1"/>
          </p:nvPr>
        </p:nvSpPr>
        <p:spPr/>
        <p:txBody>
          <a:bodyPr>
            <a:normAutofit/>
          </a:bodyPr>
          <a:lstStyle/>
          <a:p>
            <a:pPr algn="just"/>
            <a:r>
              <a:rPr lang="pl-PL" dirty="0"/>
              <a:t>Do poznania prawdy w procesie karnym </a:t>
            </a:r>
            <a:r>
              <a:rPr lang="pl-PL" b="1" dirty="0"/>
              <a:t>nigdy</a:t>
            </a:r>
            <a:r>
              <a:rPr lang="pl-PL" dirty="0"/>
              <a:t> nie dąży się za wszelką cenę. Prawdy materialnej nie należy absolutyzować. </a:t>
            </a:r>
          </a:p>
          <a:p>
            <a:pPr algn="just"/>
            <a:r>
              <a:rPr lang="pl-PL" dirty="0"/>
              <a:t>Absolutyzacja i instrumentalne traktowanie zasady prawdy materialnej prowadzi do nadużyć i ograniczeń praw i wolności jednostki. </a:t>
            </a:r>
          </a:p>
          <a:p>
            <a:pPr algn="just"/>
            <a:r>
              <a:rPr lang="pl-PL" dirty="0"/>
              <a:t>Ustawodawca przewiduje szereg wyjątków od zasady prawdy materialnej, zakładając, że istnieją wartości wyższego rzędu niż jej ustalenie. Np. godność jednostki i wynikający z niej zakaz tortur, nieludzkiego lub poniżającego traktowania, wartości i relacje rodzinne, pozwalające na odmowę składanie zeznań osobom najbliższym itp. </a:t>
            </a:r>
            <a:endParaRPr lang="en-GB" dirty="0"/>
          </a:p>
        </p:txBody>
      </p:sp>
    </p:spTree>
    <p:extLst>
      <p:ext uri="{BB962C8B-B14F-4D97-AF65-F5344CB8AC3E}">
        <p14:creationId xmlns:p14="http://schemas.microsoft.com/office/powerpoint/2010/main" val="299138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ZASADA KONTRADYKTORYJNOŚCI</a:t>
            </a:r>
          </a:p>
        </p:txBody>
      </p:sp>
      <p:sp>
        <p:nvSpPr>
          <p:cNvPr id="3" name="Symbol zastępczy zawartości 2"/>
          <p:cNvSpPr>
            <a:spLocks noGrp="1"/>
          </p:cNvSpPr>
          <p:nvPr>
            <p:ph idx="1"/>
          </p:nvPr>
        </p:nvSpPr>
        <p:spPr/>
        <p:txBody>
          <a:bodyPr>
            <a:normAutofit fontScale="92500"/>
          </a:bodyPr>
          <a:lstStyle/>
          <a:p>
            <a:pPr algn="just"/>
            <a:r>
              <a:rPr lang="pl-PL" b="1" dirty="0"/>
              <a:t>Zasada kontradyktoryjności </a:t>
            </a:r>
            <a:r>
              <a:rPr lang="pl-PL" dirty="0"/>
              <a:t>to dyrektywa, zgodnie z którą strony mają prawo do walki o korzystne dla siebie rozstrzygnięcie.</a:t>
            </a:r>
          </a:p>
          <a:p>
            <a:pPr algn="just"/>
            <a:r>
              <a:rPr lang="pl-PL" b="1" dirty="0"/>
              <a:t>Zasada inkwizycyjności (śledcza) </a:t>
            </a:r>
            <a:r>
              <a:rPr lang="pl-PL" dirty="0"/>
              <a:t>to dyrektywa głosząca, że w procesie nie ma miejsca dla stron procesowych i że badanie sprawy należy wyłącznie do organu procesowego.</a:t>
            </a:r>
            <a:endParaRPr lang="pl-PL" b="1" dirty="0"/>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Kontradyktoryjność - proces jako walka równouprawnionych stron przed bezstronnym arbitrem.</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dirty="0"/>
              <a:t>Inkwizycyjność - proces, w którym strony mają ograniczone uprawnienia, a gospodarzem i aktywnym uczestnikiem jest sąd.</a:t>
            </a:r>
          </a:p>
          <a:p>
            <a:pPr marL="430213" indent="-323850" algn="just">
              <a:buClr>
                <a:srgbClr val="FF388C"/>
              </a:buClr>
              <a:buSzPct val="45000"/>
              <a:buFont typeface="Wingdings" charset="2"/>
              <a:buChar char=""/>
              <a:tabLst>
                <a:tab pos="430213" algn="l"/>
                <a:tab pos="1271588" algn="l"/>
                <a:tab pos="2185988" algn="l"/>
                <a:tab pos="3100388" algn="l"/>
                <a:tab pos="4014788" algn="l"/>
                <a:tab pos="4929188" algn="l"/>
                <a:tab pos="5843588" algn="l"/>
                <a:tab pos="6757988" algn="l"/>
                <a:tab pos="7672388" algn="l"/>
                <a:tab pos="8586788" algn="l"/>
                <a:tab pos="9501188" algn="l"/>
                <a:tab pos="10415588" algn="l"/>
              </a:tabLst>
            </a:pPr>
            <a:r>
              <a:rPr lang="pl-PL" i="1" dirty="0"/>
              <a:t>De </a:t>
            </a:r>
            <a:r>
              <a:rPr lang="pl-PL" i="1" dirty="0" err="1"/>
              <a:t>lege</a:t>
            </a:r>
            <a:r>
              <a:rPr lang="pl-PL" i="1" dirty="0"/>
              <a:t> lata </a:t>
            </a:r>
            <a:r>
              <a:rPr lang="pl-PL" dirty="0"/>
              <a:t>mamy do czynienia z inkwizycyjnym postępowaniem przygotowawczym i względnie inkwizycyjną rozprawą główną (w teorii kontradyktoryjną).</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2E11DD-B54B-4751-9C17-39DAF9EF4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286710" y="484632"/>
            <a:ext cx="5057883" cy="1609344"/>
          </a:xfrm>
        </p:spPr>
        <p:txBody>
          <a:bodyPr>
            <a:normAutofit/>
          </a:bodyPr>
          <a:lstStyle/>
          <a:p>
            <a:r>
              <a:rPr lang="pl-PL" sz="3600"/>
              <a:t>Zasady uczestniczenia w zajęciach.</a:t>
            </a:r>
            <a:br>
              <a:rPr lang="pl-PL" sz="3600"/>
            </a:br>
            <a:r>
              <a:rPr lang="pl-PL" sz="3600"/>
              <a:t>Zaliczanie przedmiotu</a:t>
            </a:r>
          </a:p>
        </p:txBody>
      </p:sp>
      <p:sp>
        <p:nvSpPr>
          <p:cNvPr id="3" name="Symbol zastępczy zawartości 2"/>
          <p:cNvSpPr>
            <a:spLocks noGrp="1"/>
          </p:cNvSpPr>
          <p:nvPr>
            <p:ph idx="1"/>
          </p:nvPr>
        </p:nvSpPr>
        <p:spPr>
          <a:xfrm>
            <a:off x="286709" y="2121408"/>
            <a:ext cx="5057884" cy="4050792"/>
          </a:xfrm>
        </p:spPr>
        <p:txBody>
          <a:bodyPr>
            <a:normAutofit/>
          </a:bodyPr>
          <a:lstStyle/>
          <a:p>
            <a:pPr marL="0" indent="0" algn="just">
              <a:buNone/>
            </a:pPr>
            <a:r>
              <a:rPr lang="pl-PL" sz="2500" b="1" dirty="0">
                <a:latin typeface="Times New Roman" pitchFamily="18" charset="0"/>
                <a:cs typeface="Times New Roman" pitchFamily="18" charset="0"/>
              </a:rPr>
              <a:t>Ocena aktywności studenta na zajęciach</a:t>
            </a:r>
          </a:p>
          <a:p>
            <a:pPr marL="0" indent="0" algn="just">
              <a:buNone/>
            </a:pPr>
            <a:r>
              <a:rPr lang="pl-PL" sz="2500" dirty="0">
                <a:latin typeface="Times New Roman" pitchFamily="18" charset="0"/>
                <a:cs typeface="Times New Roman" pitchFamily="18" charset="0"/>
              </a:rPr>
              <a:t>Możliwość uzyskania „+” za aktywność na zajęciach; trzy „+” podwyższają ocenę o 0,5 stopnia.</a:t>
            </a:r>
          </a:p>
          <a:p>
            <a:pPr marL="514350" indent="-514350" algn="just">
              <a:buAutoNum type="arabicParenR"/>
            </a:pPr>
            <a:endParaRPr lang="pl-PL" sz="2500" dirty="0">
              <a:latin typeface="Times New Roman" pitchFamily="18" charset="0"/>
              <a:cs typeface="Times New Roman" pitchFamily="18" charset="0"/>
            </a:endParaRPr>
          </a:p>
          <a:p>
            <a:pPr marL="457200" lvl="1" indent="0">
              <a:buNone/>
            </a:pPr>
            <a:endParaRPr lang="pl-PL" sz="1600" dirty="0">
              <a:latin typeface="Times New Roman" pitchFamily="18" charset="0"/>
              <a:cs typeface="Times New Roman" pitchFamily="18" charset="0"/>
            </a:endParaRPr>
          </a:p>
          <a:p>
            <a:pPr marL="457200" lvl="1" indent="0">
              <a:buNone/>
            </a:pPr>
            <a:endParaRPr lang="pl-PL" sz="1600" dirty="0">
              <a:latin typeface="Times New Roman" pitchFamily="18" charset="0"/>
              <a:cs typeface="Times New Roman" pitchFamily="18" charset="0"/>
            </a:endParaRPr>
          </a:p>
        </p:txBody>
      </p:sp>
      <p:pic>
        <p:nvPicPr>
          <p:cNvPr id="5" name="Picture 4" descr="Żarówka na żółtym tle z naszkicowanymi promieniami światła i przewodem">
            <a:extLst>
              <a:ext uri="{FF2B5EF4-FFF2-40B4-BE49-F238E27FC236}">
                <a16:creationId xmlns:a16="http://schemas.microsoft.com/office/drawing/2014/main" id="{312D260F-1E60-D5EA-879D-9B37F129BFD2}"/>
              </a:ext>
            </a:extLst>
          </p:cNvPr>
          <p:cNvPicPr>
            <a:picLocks noChangeAspect="1"/>
          </p:cNvPicPr>
          <p:nvPr/>
        </p:nvPicPr>
        <p:blipFill rotWithShape="1">
          <a:blip r:embed="rId4"/>
          <a:srcRect l="56503" r="12245"/>
          <a:stretch/>
        </p:blipFill>
        <p:spPr>
          <a:xfrm>
            <a:off x="5658955" y="10"/>
            <a:ext cx="3485045" cy="6857990"/>
          </a:xfrm>
          <a:prstGeom prst="rect">
            <a:avLst/>
          </a:prstGeom>
        </p:spPr>
      </p:pic>
      <p:grpSp>
        <p:nvGrpSpPr>
          <p:cNvPr id="11" name="Group 10">
            <a:extLst>
              <a:ext uri="{FF2B5EF4-FFF2-40B4-BE49-F238E27FC236}">
                <a16:creationId xmlns:a16="http://schemas.microsoft.com/office/drawing/2014/main" id="{B55DE4E1-F219-45A4-96D9-9A86D0E4DB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51293" y="6229681"/>
            <a:ext cx="342900" cy="457200"/>
            <a:chOff x="11361456" y="6195813"/>
            <a:chExt cx="548640" cy="548640"/>
          </a:xfrm>
        </p:grpSpPr>
        <p:sp>
          <p:nvSpPr>
            <p:cNvPr id="12" name="Oval 11">
              <a:extLst>
                <a:ext uri="{FF2B5EF4-FFF2-40B4-BE49-F238E27FC236}">
                  <a16:creationId xmlns:a16="http://schemas.microsoft.com/office/drawing/2014/main" id="{3601C3FF-4A5D-437C-B3DB-A53B99D30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61B1BDC9-B583-4F65-8FE9-E2CBE71D93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219846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a:t>OBECNOŚCI</a:t>
            </a:r>
          </a:p>
        </p:txBody>
      </p:sp>
      <p:sp>
        <p:nvSpPr>
          <p:cNvPr id="3" name="Symbol zastępczy zawartości 2"/>
          <p:cNvSpPr>
            <a:spLocks noGrp="1"/>
          </p:cNvSpPr>
          <p:nvPr>
            <p:ph idx="1"/>
          </p:nvPr>
        </p:nvSpPr>
        <p:spPr>
          <a:xfrm>
            <a:off x="827484" y="2052918"/>
            <a:ext cx="7182660" cy="4256442"/>
          </a:xfrm>
        </p:spPr>
        <p:txBody>
          <a:bodyPr>
            <a:normAutofit/>
          </a:bodyPr>
          <a:lstStyle/>
          <a:p>
            <a:pPr marL="0" indent="0" algn="just">
              <a:buNone/>
            </a:pPr>
            <a:endParaRPr lang="pl-PL" sz="2800" dirty="0"/>
          </a:p>
          <a:p>
            <a:pPr marL="0" indent="0" algn="just">
              <a:buNone/>
            </a:pPr>
            <a:r>
              <a:rPr lang="pl-PL" sz="2800" b="1" dirty="0"/>
              <a:t>W semestrze dopuszczalna jest 1 nieobecność na danym dniu zajęć (blok dwóch jednostek zajęciowych). Kolejne – niezależnie od tego, czy zostanie usprawiedliwiona – muszą zostać zaliczone na najbliższym terminie konsultacji. </a:t>
            </a:r>
          </a:p>
        </p:txBody>
      </p:sp>
    </p:spTree>
    <p:extLst>
      <p:ext uri="{BB962C8B-B14F-4D97-AF65-F5344CB8AC3E}">
        <p14:creationId xmlns:p14="http://schemas.microsoft.com/office/powerpoint/2010/main" val="794860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KARNY</a:t>
            </a:r>
          </a:p>
        </p:txBody>
      </p:sp>
      <p:sp>
        <p:nvSpPr>
          <p:cNvPr id="3" name="Symbol zastępczy zawartości 2"/>
          <p:cNvSpPr>
            <a:spLocks noGrp="1"/>
          </p:cNvSpPr>
          <p:nvPr>
            <p:ph idx="1"/>
          </p:nvPr>
        </p:nvSpPr>
        <p:spPr/>
        <p:txBody>
          <a:bodyPr>
            <a:normAutofit/>
          </a:bodyPr>
          <a:lstStyle/>
          <a:p>
            <a:pPr algn="just"/>
            <a:r>
              <a:rPr lang="pl-PL" dirty="0"/>
              <a:t>zespół prawnie uregulowanych czynności, których celem jest wykrycie przestępstwa i jego sprawcy, osądzenie go za to przestępstwo i ewentualne wykonanie kary, środków karnych oraz środków zabezpieczających (prof. Stanisław Waltoś)</a:t>
            </a:r>
          </a:p>
          <a:p>
            <a:pPr algn="just"/>
            <a:endParaRPr lang="pl-PL" dirty="0"/>
          </a:p>
          <a:p>
            <a:pPr algn="just"/>
            <a:r>
              <a:rPr lang="pl-PL" dirty="0"/>
              <a:t> prawnie uregulowana działalność zmierzająca do realizacji prawa karnego materialnego (prof. Tomasz Grzegorczyk, prof. Janusz Tylman) </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PRZEDMIOT PROCESU KARNEGO</a:t>
            </a:r>
          </a:p>
        </p:txBody>
      </p:sp>
      <p:sp>
        <p:nvSpPr>
          <p:cNvPr id="3" name="Symbol zastępczy zawartości 2"/>
          <p:cNvSpPr>
            <a:spLocks noGrp="1"/>
          </p:cNvSpPr>
          <p:nvPr>
            <p:ph idx="1"/>
          </p:nvPr>
        </p:nvSpPr>
        <p:spPr/>
        <p:txBody>
          <a:bodyPr>
            <a:normAutofit/>
          </a:bodyPr>
          <a:lstStyle/>
          <a:p>
            <a:endParaRPr lang="pl-PL" dirty="0"/>
          </a:p>
          <a:p>
            <a:pPr algn="just"/>
            <a:r>
              <a:rPr lang="pl-PL" dirty="0"/>
              <a:t>przedmiotem procesu jest kwestia odpowiedzialności karnej oskarżonego za zarzucane mu przestępstwo</a:t>
            </a:r>
          </a:p>
          <a:p>
            <a:endParaRPr lang="pl-PL" dirty="0"/>
          </a:p>
          <a:p>
            <a:r>
              <a:rPr lang="pl-PL" dirty="0"/>
              <a:t>odpowiedzialnością karną jest tutaj powinność poniesienia przez konkretną osobę konsekwencji określonych w prawie karnym za konkretne przestępstwo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725602"/>
          </a:xfrm>
        </p:spPr>
        <p:txBody>
          <a:bodyPr>
            <a:noAutofit/>
          </a:bodyPr>
          <a:lstStyle/>
          <a:p>
            <a:r>
              <a:rPr lang="pl-PL" sz="3600" dirty="0"/>
              <a:t>Odpowiedzialność karna opiera się na dwóch podstawach:</a:t>
            </a:r>
            <a:br>
              <a:rPr lang="pl-PL" sz="3600" dirty="0"/>
            </a:br>
            <a:r>
              <a:rPr lang="pl-PL" sz="3600" dirty="0"/>
              <a:t> faktycznej i normatywnej</a:t>
            </a:r>
          </a:p>
        </p:txBody>
      </p:sp>
      <p:sp>
        <p:nvSpPr>
          <p:cNvPr id="3" name="Symbol zastępczy zawartości 2"/>
          <p:cNvSpPr>
            <a:spLocks noGrp="1"/>
          </p:cNvSpPr>
          <p:nvPr>
            <p:ph idx="1"/>
          </p:nvPr>
        </p:nvSpPr>
        <p:spPr>
          <a:xfrm>
            <a:off x="457200" y="2500306"/>
            <a:ext cx="8229600" cy="3625857"/>
          </a:xfrm>
        </p:spPr>
        <p:txBody>
          <a:bodyPr>
            <a:normAutofit lnSpcReduction="10000"/>
          </a:bodyPr>
          <a:lstStyle/>
          <a:p>
            <a:pPr algn="just">
              <a:buNone/>
            </a:pPr>
            <a:r>
              <a:rPr lang="pl-PL" dirty="0"/>
              <a:t>• podstawą faktyczną jest </a:t>
            </a:r>
            <a:r>
              <a:rPr lang="pl-PL" b="1" dirty="0"/>
              <a:t>czyn zarzucany oskarżonemu</a:t>
            </a:r>
            <a:r>
              <a:rPr lang="pl-PL" dirty="0"/>
              <a:t>, który w sytuacji udowodnienia jego popełnienia przypisuje się oskarżonemu w wyroku </a:t>
            </a:r>
          </a:p>
          <a:p>
            <a:pPr algn="just">
              <a:buNone/>
            </a:pPr>
            <a:r>
              <a:rPr lang="pl-PL" dirty="0"/>
              <a:t>     - zasadą jest, że między czynem zarzucanym, a więc tym umieszczonym w akcie oskarżenia, a czynem przypisanym, czyli tym, za który oskarżony zostaje skazany, powinna zachodzić tożsamość; oznacza to, że podstawy faktycznej nie można w sposób istotny zmieniać w toku postępowania karnego (zasada niezmienności przedmiotu procesu)</a:t>
            </a:r>
          </a:p>
          <a:p>
            <a:pPr algn="just"/>
            <a:r>
              <a:rPr lang="pl-PL" dirty="0"/>
              <a:t>podstawa normatywna to </a:t>
            </a:r>
            <a:r>
              <a:rPr lang="pl-PL" b="1" dirty="0"/>
              <a:t>kwalifikacja prawna czynu zarzucanego oskarżonemu</a:t>
            </a:r>
            <a:r>
              <a:rPr lang="pl-PL" dirty="0"/>
              <a:t>; w odróżnieniu od podstawy faktycznej może ona zmieniać się w toku postępowania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Podstawowe pojęcie procesu karnego</a:t>
            </a:r>
          </a:p>
        </p:txBody>
      </p:sp>
      <p:sp>
        <p:nvSpPr>
          <p:cNvPr id="3" name="Symbol zastępczy zawartości 2"/>
          <p:cNvSpPr>
            <a:spLocks noGrp="1"/>
          </p:cNvSpPr>
          <p:nvPr>
            <p:ph idx="1"/>
          </p:nvPr>
        </p:nvSpPr>
        <p:spPr/>
        <p:txBody>
          <a:bodyPr>
            <a:normAutofit/>
          </a:bodyPr>
          <a:lstStyle/>
          <a:p>
            <a:pPr lvl="0"/>
            <a:r>
              <a:rPr lang="pl-PL" dirty="0"/>
              <a:t>postępowanie karne – pojęcie wieloznaczne – może być równoważne procesowi karnemu; samo </a:t>
            </a:r>
            <a:r>
              <a:rPr lang="pl-PL" i="1" dirty="0"/>
              <a:t>postępowanie </a:t>
            </a:r>
            <a:r>
              <a:rPr lang="pl-PL" dirty="0"/>
              <a:t>może też określać poszczególne etapy całego postępowania (np. postępowanie przygotowawcze) lub postępowania szczególne (np. nakazowe)</a:t>
            </a:r>
          </a:p>
          <a:p>
            <a:pPr lvl="0"/>
            <a:endParaRPr lang="pl-PL" dirty="0"/>
          </a:p>
          <a:p>
            <a:pPr lvl="0"/>
            <a:r>
              <a:rPr lang="pl-PL" dirty="0"/>
              <a:t>również kodeks używa tego pojęcia w różnych znaczeniach – zob. art. 2, art. 160, art. 297 k.p.k.</a:t>
            </a:r>
          </a:p>
          <a:p>
            <a:endParaRPr lang="pl-P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Drewniana czcionka</Template>
  <TotalTime>1551</TotalTime>
  <Words>2631</Words>
  <Application>Microsoft Office PowerPoint</Application>
  <PresentationFormat>Pokaz na ekranie (4:3)</PresentationFormat>
  <Paragraphs>183</Paragraphs>
  <Slides>36</Slides>
  <Notes>0</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36</vt:i4>
      </vt:variant>
    </vt:vector>
  </HeadingPairs>
  <TitlesOfParts>
    <vt:vector size="46" baseType="lpstr">
      <vt:lpstr>Arabic Typesetting</vt:lpstr>
      <vt:lpstr>Baskerville Old Face</vt:lpstr>
      <vt:lpstr>Calibri</vt:lpstr>
      <vt:lpstr>Rockwell</vt:lpstr>
      <vt:lpstr>Rockwell Condensed</vt:lpstr>
      <vt:lpstr>Rockwell Extra Bold</vt:lpstr>
      <vt:lpstr>Times New Roman</vt:lpstr>
      <vt:lpstr>Tw Cen MT Condensed Extra Bold</vt:lpstr>
      <vt:lpstr>Wingdings</vt:lpstr>
      <vt:lpstr>Drewniana czcionka</vt:lpstr>
      <vt:lpstr>Zasady uczestniczenia w zajęciach. Zaliczanie przedmiotu</vt:lpstr>
      <vt:lpstr>Podręczniki i inne materiały do nauki </vt:lpstr>
      <vt:lpstr>Zasady uczestniczenia w zajęciach. Zaliczanie przedmiotu</vt:lpstr>
      <vt:lpstr>Zasady uczestniczenia w zajęciach. Zaliczanie przedmiotu</vt:lpstr>
      <vt:lpstr>OBECNOŚCI</vt:lpstr>
      <vt:lpstr>PROCES KARNY</vt:lpstr>
      <vt:lpstr>PRZEDMIOT PROCESU KARNEGO</vt:lpstr>
      <vt:lpstr>Odpowiedzialność karna opiera się na dwóch podstawach:  faktycznej i normatywnej</vt:lpstr>
      <vt:lpstr>Podstawowe pojęcie procesu karnego</vt:lpstr>
      <vt:lpstr>Podstawowe pojęcia procesu karnego </vt:lpstr>
      <vt:lpstr>USTAWOWE CELE PROCESU KARNEGO - ART. 2 § 1 KPK</vt:lpstr>
      <vt:lpstr>CELE PROCESU KARNEGO - ART. 2 § 1 KPK</vt:lpstr>
      <vt:lpstr>Dyrektywa trafnej represji karnej</vt:lpstr>
      <vt:lpstr>DOKTRYNALNE CELE PROCESU KARNEGO - S. WALTOŚ</vt:lpstr>
      <vt:lpstr>Cele procesu karnego</vt:lpstr>
      <vt:lpstr>Odmiany procesu karnego </vt:lpstr>
      <vt:lpstr>STADIA PROCESU</vt:lpstr>
      <vt:lpstr>Przebieg procesu karnego</vt:lpstr>
      <vt:lpstr>POSTĘPOWANIE PRZYGOTOWAWCZE</vt:lpstr>
      <vt:lpstr>POSTĘPOWANIE PRZYGOTOWAWCZE</vt:lpstr>
      <vt:lpstr>POSTĘPOWANIE JURYSDYKCYJNE</vt:lpstr>
      <vt:lpstr>PROCES INKWIZYCYJNY</vt:lpstr>
      <vt:lpstr>PROCES KONTRADYKTORYJNY</vt:lpstr>
      <vt:lpstr>ŹRÓDŁA PRAWA KARNEGO PROCESOWEGO</vt:lpstr>
      <vt:lpstr>TRYBY ŚCIGANIA</vt:lpstr>
      <vt:lpstr>TRYB PUBLICZNOSKARGOWY</vt:lpstr>
      <vt:lpstr>TRYB PRYWATNOSKARGOWY</vt:lpstr>
      <vt:lpstr>Przestępstwa ścigane z oskarżenia publicznego</vt:lpstr>
      <vt:lpstr>Przestępstwa ścigane z oskarżenia publicznego</vt:lpstr>
      <vt:lpstr>WNIOSEK O ŚCIGANIE</vt:lpstr>
      <vt:lpstr>Uzyskanie wniosku</vt:lpstr>
      <vt:lpstr>Przestępstwa ścigane z oskarżenia prywatnego</vt:lpstr>
      <vt:lpstr>ZASADA PRAWDY MATERIALNEJ</vt:lpstr>
      <vt:lpstr>Zasada prawdy materialnej i jej rola</vt:lpstr>
      <vt:lpstr>Zasada prawdy materialnej i jej rola</vt:lpstr>
      <vt:lpstr>ZASADA KONTRADYKTORYJNOŚCI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KARNY</dc:title>
  <dc:creator>MATI</dc:creator>
  <cp:lastModifiedBy>Karol Jarząbek</cp:lastModifiedBy>
  <cp:revision>83</cp:revision>
  <dcterms:created xsi:type="dcterms:W3CDTF">2017-10-01T08:36:13Z</dcterms:created>
  <dcterms:modified xsi:type="dcterms:W3CDTF">2024-03-08T14:42:53Z</dcterms:modified>
</cp:coreProperties>
</file>