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5" r:id="rId2"/>
    <p:sldId id="332" r:id="rId3"/>
    <p:sldId id="294" r:id="rId4"/>
    <p:sldId id="296" r:id="rId5"/>
    <p:sldId id="298" r:id="rId6"/>
    <p:sldId id="297" r:id="rId7"/>
    <p:sldId id="300" r:id="rId8"/>
    <p:sldId id="295" r:id="rId9"/>
    <p:sldId id="299" r:id="rId10"/>
    <p:sldId id="343" r:id="rId11"/>
    <p:sldId id="303" r:id="rId12"/>
    <p:sldId id="344" r:id="rId13"/>
    <p:sldId id="264" r:id="rId14"/>
    <p:sldId id="510" r:id="rId15"/>
    <p:sldId id="275" r:id="rId16"/>
    <p:sldId id="511" r:id="rId17"/>
    <p:sldId id="305" r:id="rId18"/>
    <p:sldId id="306" r:id="rId19"/>
    <p:sldId id="307" r:id="rId20"/>
    <p:sldId id="308" r:id="rId21"/>
    <p:sldId id="309" r:id="rId22"/>
    <p:sldId id="310" r:id="rId23"/>
    <p:sldId id="311" r:id="rId24"/>
    <p:sldId id="376" r:id="rId25"/>
    <p:sldId id="378" r:id="rId26"/>
    <p:sldId id="379" r:id="rId27"/>
    <p:sldId id="496" r:id="rId28"/>
    <p:sldId id="497" r:id="rId29"/>
    <p:sldId id="384" r:id="rId30"/>
    <p:sldId id="389" r:id="rId31"/>
    <p:sldId id="390" r:id="rId32"/>
    <p:sldId id="499" r:id="rId33"/>
    <p:sldId id="394" r:id="rId34"/>
    <p:sldId id="395" r:id="rId35"/>
    <p:sldId id="396" r:id="rId36"/>
    <p:sldId id="397" r:id="rId37"/>
    <p:sldId id="398" r:id="rId38"/>
    <p:sldId id="399" r:id="rId39"/>
    <p:sldId id="400" r:id="rId40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CC4EA6-197E-48C2-B0DC-9EB217306A6A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1E3A4348-08B9-49EA-8759-FC196E3F0ACA}">
      <dgm:prSet phldrT="[Tekst]"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Umorzenie postępowania przez prokuratora</a:t>
          </a:r>
        </a:p>
      </dgm:t>
    </dgm:pt>
    <dgm:pt modelId="{5FBBBD6D-3765-4C8E-B88A-5C41DF2FC1FB}" type="parTrans" cxnId="{CE01F11B-CEC4-463D-909D-0286E8429387}">
      <dgm:prSet/>
      <dgm:spPr/>
      <dgm:t>
        <a:bodyPr/>
        <a:lstStyle/>
        <a:p>
          <a:endParaRPr lang="pl-PL"/>
        </a:p>
      </dgm:t>
    </dgm:pt>
    <dgm:pt modelId="{4E82D23B-9AFF-43F6-BCD3-F87F839C1ABA}" type="sibTrans" cxnId="{CE01F11B-CEC4-463D-909D-0286E8429387}">
      <dgm:prSet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1AFF5C6D-E266-46A9-88A0-A08FF4303619}">
      <dgm:prSet phldrT="[Tekst]"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Uprawomocnienie się postanowienia o umorzeniu</a:t>
          </a:r>
        </a:p>
      </dgm:t>
    </dgm:pt>
    <dgm:pt modelId="{39734487-6C57-4EE2-A8FB-552A8EF88B73}" type="parTrans" cxnId="{125F6713-4511-4085-BF51-74BAF790F58C}">
      <dgm:prSet/>
      <dgm:spPr/>
      <dgm:t>
        <a:bodyPr/>
        <a:lstStyle/>
        <a:p>
          <a:endParaRPr lang="pl-PL"/>
        </a:p>
      </dgm:t>
    </dgm:pt>
    <dgm:pt modelId="{68FD142C-D191-410E-AB74-441D8CD7398B}" type="sibTrans" cxnId="{125F6713-4511-4085-BF51-74BAF790F58C}">
      <dgm:prSet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endParaRPr lang="pl-PL">
            <a:solidFill>
              <a:schemeClr val="tx1"/>
            </a:solidFill>
          </a:endParaRPr>
        </a:p>
      </dgm:t>
    </dgm:pt>
    <dgm:pt modelId="{A69F53F7-67C0-4CA6-B4F2-4774A72902DE}">
      <dgm:prSet phldrT="[Tekst]"/>
      <dgm:spPr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Skierowanie wniosku do sądu o orzeczenie przepadku (art. 17 § 4 k.p.k.)</a:t>
          </a:r>
        </a:p>
      </dgm:t>
    </dgm:pt>
    <dgm:pt modelId="{17651807-1EE5-4AC0-8946-D1B2EBA8ADB8}" type="parTrans" cxnId="{440899F3-70AC-4DD0-833B-204DCC226E67}">
      <dgm:prSet/>
      <dgm:spPr/>
      <dgm:t>
        <a:bodyPr/>
        <a:lstStyle/>
        <a:p>
          <a:endParaRPr lang="pl-PL"/>
        </a:p>
      </dgm:t>
    </dgm:pt>
    <dgm:pt modelId="{F605B043-6409-40C9-8529-41936B3CBEA3}" type="sibTrans" cxnId="{440899F3-70AC-4DD0-833B-204DCC226E67}">
      <dgm:prSet/>
      <dgm:spPr/>
      <dgm:t>
        <a:bodyPr/>
        <a:lstStyle/>
        <a:p>
          <a:endParaRPr lang="pl-PL"/>
        </a:p>
      </dgm:t>
    </dgm:pt>
    <dgm:pt modelId="{A1E80E03-408A-4994-9ABC-CC0452BA3392}" type="pres">
      <dgm:prSet presAssocID="{86CC4EA6-197E-48C2-B0DC-9EB217306A6A}" presName="Name0" presStyleCnt="0">
        <dgm:presLayoutVars>
          <dgm:dir/>
          <dgm:resizeHandles val="exact"/>
        </dgm:presLayoutVars>
      </dgm:prSet>
      <dgm:spPr/>
    </dgm:pt>
    <dgm:pt modelId="{548D0790-E262-4B1D-9904-A9DF27361660}" type="pres">
      <dgm:prSet presAssocID="{1E3A4348-08B9-49EA-8759-FC196E3F0ACA}" presName="node" presStyleLbl="node1" presStyleIdx="0" presStyleCnt="3" custLinFactNeighborX="48218" custLinFactNeighborY="7391">
        <dgm:presLayoutVars>
          <dgm:bulletEnabled val="1"/>
        </dgm:presLayoutVars>
      </dgm:prSet>
      <dgm:spPr/>
    </dgm:pt>
    <dgm:pt modelId="{81AAA0A1-925A-4641-8A76-EF59211A86B5}" type="pres">
      <dgm:prSet presAssocID="{4E82D23B-9AFF-43F6-BCD3-F87F839C1ABA}" presName="sibTrans" presStyleLbl="sibTrans2D1" presStyleIdx="0" presStyleCnt="2"/>
      <dgm:spPr/>
    </dgm:pt>
    <dgm:pt modelId="{FC68D9AE-27DA-4AAF-B777-B732392BAE9C}" type="pres">
      <dgm:prSet presAssocID="{4E82D23B-9AFF-43F6-BCD3-F87F839C1ABA}" presName="connectorText" presStyleLbl="sibTrans2D1" presStyleIdx="0" presStyleCnt="2"/>
      <dgm:spPr/>
    </dgm:pt>
    <dgm:pt modelId="{38F4C205-968B-45AF-8BF0-742C51C1BF57}" type="pres">
      <dgm:prSet presAssocID="{1AFF5C6D-E266-46A9-88A0-A08FF4303619}" presName="node" presStyleLbl="node1" presStyleIdx="1" presStyleCnt="3">
        <dgm:presLayoutVars>
          <dgm:bulletEnabled val="1"/>
        </dgm:presLayoutVars>
      </dgm:prSet>
      <dgm:spPr/>
    </dgm:pt>
    <dgm:pt modelId="{DD20F6B5-2345-47BA-9EC7-6CBEDC68BFA9}" type="pres">
      <dgm:prSet presAssocID="{68FD142C-D191-410E-AB74-441D8CD7398B}" presName="sibTrans" presStyleLbl="sibTrans2D1" presStyleIdx="1" presStyleCnt="2"/>
      <dgm:spPr/>
    </dgm:pt>
    <dgm:pt modelId="{20028EFD-B959-4C75-899A-C3C06A75733B}" type="pres">
      <dgm:prSet presAssocID="{68FD142C-D191-410E-AB74-441D8CD7398B}" presName="connectorText" presStyleLbl="sibTrans2D1" presStyleIdx="1" presStyleCnt="2"/>
      <dgm:spPr/>
    </dgm:pt>
    <dgm:pt modelId="{DF54D33B-1562-416D-A90C-914D9101B77B}" type="pres">
      <dgm:prSet presAssocID="{A69F53F7-67C0-4CA6-B4F2-4774A72902DE}" presName="node" presStyleLbl="node1" presStyleIdx="2" presStyleCnt="3">
        <dgm:presLayoutVars>
          <dgm:bulletEnabled val="1"/>
        </dgm:presLayoutVars>
      </dgm:prSet>
      <dgm:spPr/>
    </dgm:pt>
  </dgm:ptLst>
  <dgm:cxnLst>
    <dgm:cxn modelId="{125F6713-4511-4085-BF51-74BAF790F58C}" srcId="{86CC4EA6-197E-48C2-B0DC-9EB217306A6A}" destId="{1AFF5C6D-E266-46A9-88A0-A08FF4303619}" srcOrd="1" destOrd="0" parTransId="{39734487-6C57-4EE2-A8FB-552A8EF88B73}" sibTransId="{68FD142C-D191-410E-AB74-441D8CD7398B}"/>
    <dgm:cxn modelId="{CE01F11B-CEC4-463D-909D-0286E8429387}" srcId="{86CC4EA6-197E-48C2-B0DC-9EB217306A6A}" destId="{1E3A4348-08B9-49EA-8759-FC196E3F0ACA}" srcOrd="0" destOrd="0" parTransId="{5FBBBD6D-3765-4C8E-B88A-5C41DF2FC1FB}" sibTransId="{4E82D23B-9AFF-43F6-BCD3-F87F839C1ABA}"/>
    <dgm:cxn modelId="{F322EE68-129F-472B-9336-8753985C4A0B}" type="presOf" srcId="{86CC4EA6-197E-48C2-B0DC-9EB217306A6A}" destId="{A1E80E03-408A-4994-9ABC-CC0452BA3392}" srcOrd="0" destOrd="0" presId="urn:microsoft.com/office/officeart/2005/8/layout/process1"/>
    <dgm:cxn modelId="{E6243251-E88A-4F50-BF81-767805A87DEA}" type="presOf" srcId="{1E3A4348-08B9-49EA-8759-FC196E3F0ACA}" destId="{548D0790-E262-4B1D-9904-A9DF27361660}" srcOrd="0" destOrd="0" presId="urn:microsoft.com/office/officeart/2005/8/layout/process1"/>
    <dgm:cxn modelId="{424BB991-BB5F-4760-A3D3-3414C8BA0525}" type="presOf" srcId="{1AFF5C6D-E266-46A9-88A0-A08FF4303619}" destId="{38F4C205-968B-45AF-8BF0-742C51C1BF57}" srcOrd="0" destOrd="0" presId="urn:microsoft.com/office/officeart/2005/8/layout/process1"/>
    <dgm:cxn modelId="{6B97FD9F-673C-42DE-B665-B9872C6E1B01}" type="presOf" srcId="{68FD142C-D191-410E-AB74-441D8CD7398B}" destId="{DD20F6B5-2345-47BA-9EC7-6CBEDC68BFA9}" srcOrd="0" destOrd="0" presId="urn:microsoft.com/office/officeart/2005/8/layout/process1"/>
    <dgm:cxn modelId="{FF2E68C4-9B29-40FB-9D10-88028ED3531E}" type="presOf" srcId="{4E82D23B-9AFF-43F6-BCD3-F87F839C1ABA}" destId="{FC68D9AE-27DA-4AAF-B777-B732392BAE9C}" srcOrd="1" destOrd="0" presId="urn:microsoft.com/office/officeart/2005/8/layout/process1"/>
    <dgm:cxn modelId="{C14CE1C8-3C43-4260-9D42-FEA90410368A}" type="presOf" srcId="{4E82D23B-9AFF-43F6-BCD3-F87F839C1ABA}" destId="{81AAA0A1-925A-4641-8A76-EF59211A86B5}" srcOrd="0" destOrd="0" presId="urn:microsoft.com/office/officeart/2005/8/layout/process1"/>
    <dgm:cxn modelId="{8DC708D5-03AF-482F-B3D9-69D06996C365}" type="presOf" srcId="{68FD142C-D191-410E-AB74-441D8CD7398B}" destId="{20028EFD-B959-4C75-899A-C3C06A75733B}" srcOrd="1" destOrd="0" presId="urn:microsoft.com/office/officeart/2005/8/layout/process1"/>
    <dgm:cxn modelId="{440899F3-70AC-4DD0-833B-204DCC226E67}" srcId="{86CC4EA6-197E-48C2-B0DC-9EB217306A6A}" destId="{A69F53F7-67C0-4CA6-B4F2-4774A72902DE}" srcOrd="2" destOrd="0" parTransId="{17651807-1EE5-4AC0-8946-D1B2EBA8ADB8}" sibTransId="{F605B043-6409-40C9-8529-41936B3CBEA3}"/>
    <dgm:cxn modelId="{82F7B6F3-7CA8-46CD-B1FC-15A6F374CA58}" type="presOf" srcId="{A69F53F7-67C0-4CA6-B4F2-4774A72902DE}" destId="{DF54D33B-1562-416D-A90C-914D9101B77B}" srcOrd="0" destOrd="0" presId="urn:microsoft.com/office/officeart/2005/8/layout/process1"/>
    <dgm:cxn modelId="{66A64945-4609-4A87-B398-F84F35CC14E7}" type="presParOf" srcId="{A1E80E03-408A-4994-9ABC-CC0452BA3392}" destId="{548D0790-E262-4B1D-9904-A9DF27361660}" srcOrd="0" destOrd="0" presId="urn:microsoft.com/office/officeart/2005/8/layout/process1"/>
    <dgm:cxn modelId="{3A5140DD-1A29-4B52-8BBE-F728C8E1A767}" type="presParOf" srcId="{A1E80E03-408A-4994-9ABC-CC0452BA3392}" destId="{81AAA0A1-925A-4641-8A76-EF59211A86B5}" srcOrd="1" destOrd="0" presId="urn:microsoft.com/office/officeart/2005/8/layout/process1"/>
    <dgm:cxn modelId="{904B07C1-7B24-47B4-8F04-DD40CAB16417}" type="presParOf" srcId="{81AAA0A1-925A-4641-8A76-EF59211A86B5}" destId="{FC68D9AE-27DA-4AAF-B777-B732392BAE9C}" srcOrd="0" destOrd="0" presId="urn:microsoft.com/office/officeart/2005/8/layout/process1"/>
    <dgm:cxn modelId="{24EC65CD-CB9F-4942-8B06-414C03D07647}" type="presParOf" srcId="{A1E80E03-408A-4994-9ABC-CC0452BA3392}" destId="{38F4C205-968B-45AF-8BF0-742C51C1BF57}" srcOrd="2" destOrd="0" presId="urn:microsoft.com/office/officeart/2005/8/layout/process1"/>
    <dgm:cxn modelId="{CBEF3D09-96D1-48F9-9AA2-FA19FBA76B10}" type="presParOf" srcId="{A1E80E03-408A-4994-9ABC-CC0452BA3392}" destId="{DD20F6B5-2345-47BA-9EC7-6CBEDC68BFA9}" srcOrd="3" destOrd="0" presId="urn:microsoft.com/office/officeart/2005/8/layout/process1"/>
    <dgm:cxn modelId="{9519FB30-191A-4010-B2E2-90E140151C23}" type="presParOf" srcId="{DD20F6B5-2345-47BA-9EC7-6CBEDC68BFA9}" destId="{20028EFD-B959-4C75-899A-C3C06A75733B}" srcOrd="0" destOrd="0" presId="urn:microsoft.com/office/officeart/2005/8/layout/process1"/>
    <dgm:cxn modelId="{C01F8E77-A636-4403-9699-E033D7C53186}" type="presParOf" srcId="{A1E80E03-408A-4994-9ABC-CC0452BA3392}" destId="{DF54D33B-1562-416D-A90C-914D9101B77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89812FC-417A-40ED-B48C-5ADBF6C63A0C}" type="doc">
      <dgm:prSet loTypeId="urn:microsoft.com/office/officeart/2005/8/layout/v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B852EE6D-62BF-46A4-910D-7A0E17790EB7}">
      <dgm:prSet phldrT="[Tekst]"/>
      <dgm:spPr/>
      <dgm:t>
        <a:bodyPr/>
        <a:lstStyle/>
        <a:p>
          <a:r>
            <a:rPr lang="pl-PL" dirty="0"/>
            <a:t>śledztwo</a:t>
          </a:r>
        </a:p>
      </dgm:t>
    </dgm:pt>
    <dgm:pt modelId="{FE5B0CAA-54D8-4A12-991B-CAD240A66FF2}" type="parTrans" cxnId="{B2F803FC-61CD-4C09-8F17-262DA267D56C}">
      <dgm:prSet/>
      <dgm:spPr/>
      <dgm:t>
        <a:bodyPr/>
        <a:lstStyle/>
        <a:p>
          <a:endParaRPr lang="pl-PL"/>
        </a:p>
      </dgm:t>
    </dgm:pt>
    <dgm:pt modelId="{DF7031B6-762C-46DE-8519-7116EBEE814F}" type="sibTrans" cxnId="{B2F803FC-61CD-4C09-8F17-262DA267D56C}">
      <dgm:prSet/>
      <dgm:spPr/>
      <dgm:t>
        <a:bodyPr/>
        <a:lstStyle/>
        <a:p>
          <a:endParaRPr lang="pl-PL"/>
        </a:p>
      </dgm:t>
    </dgm:pt>
    <dgm:pt modelId="{F3F30A8C-771C-4BE6-9E57-DB667F412953}">
      <dgm:prSet phldrT="[Tekst]"/>
      <dgm:spPr/>
      <dgm:t>
        <a:bodyPr/>
        <a:lstStyle/>
        <a:p>
          <a:pPr algn="ctr"/>
          <a:r>
            <a:rPr lang="pl-PL" dirty="0"/>
            <a:t>Postanowienie wraz z uzasadnieniem</a:t>
          </a:r>
        </a:p>
      </dgm:t>
    </dgm:pt>
    <dgm:pt modelId="{3589CAB1-C525-4197-A7FA-26D2A9EBFAEB}" type="parTrans" cxnId="{51627A3D-3667-401D-91F6-E328C3522806}">
      <dgm:prSet/>
      <dgm:spPr/>
      <dgm:t>
        <a:bodyPr/>
        <a:lstStyle/>
        <a:p>
          <a:endParaRPr lang="pl-PL"/>
        </a:p>
      </dgm:t>
    </dgm:pt>
    <dgm:pt modelId="{DB39D765-D0FB-4756-81F2-E4E45E9944AF}" type="sibTrans" cxnId="{51627A3D-3667-401D-91F6-E328C3522806}">
      <dgm:prSet/>
      <dgm:spPr/>
      <dgm:t>
        <a:bodyPr/>
        <a:lstStyle/>
        <a:p>
          <a:endParaRPr lang="pl-PL"/>
        </a:p>
      </dgm:t>
    </dgm:pt>
    <dgm:pt modelId="{25A15441-202A-4490-92F1-6AE25303B653}">
      <dgm:prSet phldrT="[Tekst]"/>
      <dgm:spPr/>
      <dgm:t>
        <a:bodyPr/>
        <a:lstStyle/>
        <a:p>
          <a:r>
            <a:rPr lang="pl-PL" dirty="0"/>
            <a:t>Dochodzenie </a:t>
          </a:r>
        </a:p>
      </dgm:t>
    </dgm:pt>
    <dgm:pt modelId="{2FDF351A-2E32-4789-9A59-10FAC53988FE}" type="parTrans" cxnId="{CB8C6E6C-5C11-43CD-8F83-B75EAEF11AAE}">
      <dgm:prSet/>
      <dgm:spPr/>
      <dgm:t>
        <a:bodyPr/>
        <a:lstStyle/>
        <a:p>
          <a:endParaRPr lang="pl-PL"/>
        </a:p>
      </dgm:t>
    </dgm:pt>
    <dgm:pt modelId="{D0A3FC0F-32AC-49C6-8016-09461AFE9128}" type="sibTrans" cxnId="{CB8C6E6C-5C11-43CD-8F83-B75EAEF11AAE}">
      <dgm:prSet/>
      <dgm:spPr/>
      <dgm:t>
        <a:bodyPr/>
        <a:lstStyle/>
        <a:p>
          <a:endParaRPr lang="pl-PL"/>
        </a:p>
      </dgm:t>
    </dgm:pt>
    <dgm:pt modelId="{37F38B89-165F-4DBC-82AA-D7D545CC366E}">
      <dgm:prSet phldrT="[Tekst]"/>
      <dgm:spPr/>
      <dgm:t>
        <a:bodyPr/>
        <a:lstStyle/>
        <a:p>
          <a:r>
            <a:rPr lang="pl-PL" dirty="0"/>
            <a:t>Można odstąpić od sporządzania uzasadnienia, ale na żądanie strony należy podać ustnie motywy rozstrzygnięcia </a:t>
          </a:r>
        </a:p>
      </dgm:t>
    </dgm:pt>
    <dgm:pt modelId="{BDD69BB5-CD77-49B0-9095-A3D07834D396}" type="parTrans" cxnId="{D1D3E115-C61F-465C-B952-EFCE31745D10}">
      <dgm:prSet/>
      <dgm:spPr/>
      <dgm:t>
        <a:bodyPr/>
        <a:lstStyle/>
        <a:p>
          <a:endParaRPr lang="pl-PL"/>
        </a:p>
      </dgm:t>
    </dgm:pt>
    <dgm:pt modelId="{0D4289E5-3A43-435C-9FC0-F889528F8BDE}" type="sibTrans" cxnId="{D1D3E115-C61F-465C-B952-EFCE31745D10}">
      <dgm:prSet/>
      <dgm:spPr/>
      <dgm:t>
        <a:bodyPr/>
        <a:lstStyle/>
        <a:p>
          <a:endParaRPr lang="pl-PL"/>
        </a:p>
      </dgm:t>
    </dgm:pt>
    <dgm:pt modelId="{5907F761-6D93-4726-9CE4-5FE25992CF85}" type="pres">
      <dgm:prSet presAssocID="{189812FC-417A-40ED-B48C-5ADBF6C63A0C}" presName="Name0" presStyleCnt="0">
        <dgm:presLayoutVars>
          <dgm:dir/>
          <dgm:animLvl val="lvl"/>
          <dgm:resizeHandles/>
        </dgm:presLayoutVars>
      </dgm:prSet>
      <dgm:spPr/>
    </dgm:pt>
    <dgm:pt modelId="{A8DB5494-3780-4E3B-B1FD-DF8AC0205C98}" type="pres">
      <dgm:prSet presAssocID="{B852EE6D-62BF-46A4-910D-7A0E17790EB7}" presName="linNode" presStyleCnt="0"/>
      <dgm:spPr/>
    </dgm:pt>
    <dgm:pt modelId="{56CC834A-A77B-4089-9231-362ADFB9C23D}" type="pres">
      <dgm:prSet presAssocID="{B852EE6D-62BF-46A4-910D-7A0E17790EB7}" presName="parentShp" presStyleLbl="node1" presStyleIdx="0" presStyleCnt="2">
        <dgm:presLayoutVars>
          <dgm:bulletEnabled val="1"/>
        </dgm:presLayoutVars>
      </dgm:prSet>
      <dgm:spPr/>
    </dgm:pt>
    <dgm:pt modelId="{66D10C00-CA7B-4442-BA82-25EF09E4740C}" type="pres">
      <dgm:prSet presAssocID="{B852EE6D-62BF-46A4-910D-7A0E17790EB7}" presName="childShp" presStyleLbl="bgAccFollowNode1" presStyleIdx="0" presStyleCnt="2">
        <dgm:presLayoutVars>
          <dgm:bulletEnabled val="1"/>
        </dgm:presLayoutVars>
      </dgm:prSet>
      <dgm:spPr/>
    </dgm:pt>
    <dgm:pt modelId="{A1419AE6-3384-47B0-8EA9-021D4A72BF62}" type="pres">
      <dgm:prSet presAssocID="{DF7031B6-762C-46DE-8519-7116EBEE814F}" presName="spacing" presStyleCnt="0"/>
      <dgm:spPr/>
    </dgm:pt>
    <dgm:pt modelId="{C11F5E4D-C39E-4F51-B8F9-B36F1155C1D2}" type="pres">
      <dgm:prSet presAssocID="{25A15441-202A-4490-92F1-6AE25303B653}" presName="linNode" presStyleCnt="0"/>
      <dgm:spPr/>
    </dgm:pt>
    <dgm:pt modelId="{B0202B94-F23C-465E-9966-ED810050990E}" type="pres">
      <dgm:prSet presAssocID="{25A15441-202A-4490-92F1-6AE25303B653}" presName="parentShp" presStyleLbl="node1" presStyleIdx="1" presStyleCnt="2">
        <dgm:presLayoutVars>
          <dgm:bulletEnabled val="1"/>
        </dgm:presLayoutVars>
      </dgm:prSet>
      <dgm:spPr/>
    </dgm:pt>
    <dgm:pt modelId="{C5886CE2-BF11-48B5-8108-35EF9E40C613}" type="pres">
      <dgm:prSet presAssocID="{25A15441-202A-4490-92F1-6AE25303B653}" presName="childShp" presStyleLbl="bgAccFollowNode1" presStyleIdx="1" presStyleCnt="2">
        <dgm:presLayoutVars>
          <dgm:bulletEnabled val="1"/>
        </dgm:presLayoutVars>
      </dgm:prSet>
      <dgm:spPr/>
    </dgm:pt>
  </dgm:ptLst>
  <dgm:cxnLst>
    <dgm:cxn modelId="{BCF96E0A-C9D9-4E9C-BD39-3300A305A551}" type="presOf" srcId="{F3F30A8C-771C-4BE6-9E57-DB667F412953}" destId="{66D10C00-CA7B-4442-BA82-25EF09E4740C}" srcOrd="0" destOrd="0" presId="urn:microsoft.com/office/officeart/2005/8/layout/vList6"/>
    <dgm:cxn modelId="{D1D3E115-C61F-465C-B952-EFCE31745D10}" srcId="{25A15441-202A-4490-92F1-6AE25303B653}" destId="{37F38B89-165F-4DBC-82AA-D7D545CC366E}" srcOrd="0" destOrd="0" parTransId="{BDD69BB5-CD77-49B0-9095-A3D07834D396}" sibTransId="{0D4289E5-3A43-435C-9FC0-F889528F8BDE}"/>
    <dgm:cxn modelId="{51627A3D-3667-401D-91F6-E328C3522806}" srcId="{B852EE6D-62BF-46A4-910D-7A0E17790EB7}" destId="{F3F30A8C-771C-4BE6-9E57-DB667F412953}" srcOrd="0" destOrd="0" parTransId="{3589CAB1-C525-4197-A7FA-26D2A9EBFAEB}" sibTransId="{DB39D765-D0FB-4756-81F2-E4E45E9944AF}"/>
    <dgm:cxn modelId="{F731F13E-0FB2-4970-984D-D7C4670E80FC}" type="presOf" srcId="{25A15441-202A-4490-92F1-6AE25303B653}" destId="{B0202B94-F23C-465E-9966-ED810050990E}" srcOrd="0" destOrd="0" presId="urn:microsoft.com/office/officeart/2005/8/layout/vList6"/>
    <dgm:cxn modelId="{CB8C6E6C-5C11-43CD-8F83-B75EAEF11AAE}" srcId="{189812FC-417A-40ED-B48C-5ADBF6C63A0C}" destId="{25A15441-202A-4490-92F1-6AE25303B653}" srcOrd="1" destOrd="0" parTransId="{2FDF351A-2E32-4789-9A59-10FAC53988FE}" sibTransId="{D0A3FC0F-32AC-49C6-8016-09461AFE9128}"/>
    <dgm:cxn modelId="{E1A5BE76-ED1C-48E0-9142-74326C967085}" type="presOf" srcId="{189812FC-417A-40ED-B48C-5ADBF6C63A0C}" destId="{5907F761-6D93-4726-9CE4-5FE25992CF85}" srcOrd="0" destOrd="0" presId="urn:microsoft.com/office/officeart/2005/8/layout/vList6"/>
    <dgm:cxn modelId="{A529A37F-46E1-4522-A9A0-4804C7199942}" type="presOf" srcId="{37F38B89-165F-4DBC-82AA-D7D545CC366E}" destId="{C5886CE2-BF11-48B5-8108-35EF9E40C613}" srcOrd="0" destOrd="0" presId="urn:microsoft.com/office/officeart/2005/8/layout/vList6"/>
    <dgm:cxn modelId="{BC7D7084-E775-41FB-8664-A82373EE1796}" type="presOf" srcId="{B852EE6D-62BF-46A4-910D-7A0E17790EB7}" destId="{56CC834A-A77B-4089-9231-362ADFB9C23D}" srcOrd="0" destOrd="0" presId="urn:microsoft.com/office/officeart/2005/8/layout/vList6"/>
    <dgm:cxn modelId="{B2F803FC-61CD-4C09-8F17-262DA267D56C}" srcId="{189812FC-417A-40ED-B48C-5ADBF6C63A0C}" destId="{B852EE6D-62BF-46A4-910D-7A0E17790EB7}" srcOrd="0" destOrd="0" parTransId="{FE5B0CAA-54D8-4A12-991B-CAD240A66FF2}" sibTransId="{DF7031B6-762C-46DE-8519-7116EBEE814F}"/>
    <dgm:cxn modelId="{525E5D64-F20E-443A-B2BF-926433C2777D}" type="presParOf" srcId="{5907F761-6D93-4726-9CE4-5FE25992CF85}" destId="{A8DB5494-3780-4E3B-B1FD-DF8AC0205C98}" srcOrd="0" destOrd="0" presId="urn:microsoft.com/office/officeart/2005/8/layout/vList6"/>
    <dgm:cxn modelId="{DD5A77AC-BBC3-42A0-A99C-2CEFB8B09777}" type="presParOf" srcId="{A8DB5494-3780-4E3B-B1FD-DF8AC0205C98}" destId="{56CC834A-A77B-4089-9231-362ADFB9C23D}" srcOrd="0" destOrd="0" presId="urn:microsoft.com/office/officeart/2005/8/layout/vList6"/>
    <dgm:cxn modelId="{105E0A64-8624-47EA-A733-ED1067141640}" type="presParOf" srcId="{A8DB5494-3780-4E3B-B1FD-DF8AC0205C98}" destId="{66D10C00-CA7B-4442-BA82-25EF09E4740C}" srcOrd="1" destOrd="0" presId="urn:microsoft.com/office/officeart/2005/8/layout/vList6"/>
    <dgm:cxn modelId="{4CB46D70-C314-4543-A45A-37F2A68E0465}" type="presParOf" srcId="{5907F761-6D93-4726-9CE4-5FE25992CF85}" destId="{A1419AE6-3384-47B0-8EA9-021D4A72BF62}" srcOrd="1" destOrd="0" presId="urn:microsoft.com/office/officeart/2005/8/layout/vList6"/>
    <dgm:cxn modelId="{5867237A-D520-4C2C-A672-60FFF6723C35}" type="presParOf" srcId="{5907F761-6D93-4726-9CE4-5FE25992CF85}" destId="{C11F5E4D-C39E-4F51-B8F9-B36F1155C1D2}" srcOrd="2" destOrd="0" presId="urn:microsoft.com/office/officeart/2005/8/layout/vList6"/>
    <dgm:cxn modelId="{B646E392-3EDC-4180-B3CA-34DA1872EB1F}" type="presParOf" srcId="{C11F5E4D-C39E-4F51-B8F9-B36F1155C1D2}" destId="{B0202B94-F23C-465E-9966-ED810050990E}" srcOrd="0" destOrd="0" presId="urn:microsoft.com/office/officeart/2005/8/layout/vList6"/>
    <dgm:cxn modelId="{F5A54D5D-CFA4-476C-8610-F740A0B2B724}" type="presParOf" srcId="{C11F5E4D-C39E-4F51-B8F9-B36F1155C1D2}" destId="{C5886CE2-BF11-48B5-8108-35EF9E40C613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8D0790-E262-4B1D-9904-A9DF27361660}">
      <dsp:nvSpPr>
        <dsp:cNvPr id="0" name=""/>
        <dsp:cNvSpPr/>
      </dsp:nvSpPr>
      <dsp:spPr>
        <a:xfrm>
          <a:off x="439659" y="1432312"/>
          <a:ext cx="2240670" cy="140742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Umorzenie postępowania przez prokuratora</a:t>
          </a:r>
        </a:p>
      </dsp:txBody>
      <dsp:txXfrm>
        <a:off x="480881" y="1473534"/>
        <a:ext cx="2158226" cy="1324976"/>
      </dsp:txXfrm>
    </dsp:sp>
    <dsp:sp modelId="{81AAA0A1-925A-4641-8A76-EF59211A86B5}">
      <dsp:nvSpPr>
        <dsp:cNvPr id="0" name=""/>
        <dsp:cNvSpPr/>
      </dsp:nvSpPr>
      <dsp:spPr>
        <a:xfrm rot="21467853">
          <a:off x="2796264" y="1805900"/>
          <a:ext cx="246157" cy="555686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>
            <a:solidFill>
              <a:schemeClr val="tx1"/>
            </a:solidFill>
          </a:endParaRPr>
        </a:p>
      </dsp:txBody>
      <dsp:txXfrm>
        <a:off x="2796291" y="1918456"/>
        <a:ext cx="172310" cy="333412"/>
      </dsp:txXfrm>
    </dsp:sp>
    <dsp:sp modelId="{38F4C205-968B-45AF-8BF0-742C51C1BF57}">
      <dsp:nvSpPr>
        <dsp:cNvPr id="0" name=""/>
        <dsp:cNvSpPr/>
      </dsp:nvSpPr>
      <dsp:spPr>
        <a:xfrm>
          <a:off x="3144434" y="1328289"/>
          <a:ext cx="2240670" cy="140742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kern="1200" dirty="0">
              <a:solidFill>
                <a:schemeClr val="tx1"/>
              </a:solidFill>
            </a:rPr>
            <a:t>Uprawomocnienie się postanowienia o umorzeniu</a:t>
          </a:r>
        </a:p>
      </dsp:txBody>
      <dsp:txXfrm>
        <a:off x="3185656" y="1369511"/>
        <a:ext cx="2158226" cy="1324976"/>
      </dsp:txXfrm>
    </dsp:sp>
    <dsp:sp modelId="{DD20F6B5-2345-47BA-9EC7-6CBEDC68BFA9}">
      <dsp:nvSpPr>
        <dsp:cNvPr id="0" name=""/>
        <dsp:cNvSpPr/>
      </dsp:nvSpPr>
      <dsp:spPr>
        <a:xfrm>
          <a:off x="5609172" y="1754156"/>
          <a:ext cx="475022" cy="555686"/>
        </a:xfrm>
        <a:prstGeom prst="rightArrow">
          <a:avLst>
            <a:gd name="adj1" fmla="val 60000"/>
            <a:gd name="adj2" fmla="val 50000"/>
          </a:avLst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1400" kern="1200">
            <a:solidFill>
              <a:schemeClr val="tx1"/>
            </a:solidFill>
          </a:endParaRPr>
        </a:p>
      </dsp:txBody>
      <dsp:txXfrm>
        <a:off x="5609172" y="1865293"/>
        <a:ext cx="332515" cy="333412"/>
      </dsp:txXfrm>
    </dsp:sp>
    <dsp:sp modelId="{DF54D33B-1562-416D-A90C-914D9101B77B}">
      <dsp:nvSpPr>
        <dsp:cNvPr id="0" name=""/>
        <dsp:cNvSpPr/>
      </dsp:nvSpPr>
      <dsp:spPr>
        <a:xfrm>
          <a:off x="6281373" y="1328289"/>
          <a:ext cx="2240670" cy="1407420"/>
        </a:xfrm>
        <a:prstGeom prst="roundRect">
          <a:avLst>
            <a:gd name="adj" fmla="val 10000"/>
          </a:avLst>
        </a:prstGeom>
        <a:gradFill flip="none" rotWithShape="0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700" b="1" kern="1200" dirty="0">
              <a:solidFill>
                <a:schemeClr val="tx1"/>
              </a:solidFill>
            </a:rPr>
            <a:t>Skierowanie wniosku do sądu o orzeczenie przepadku (art. 17 § 4 k.p.k.)</a:t>
          </a:r>
        </a:p>
      </dsp:txBody>
      <dsp:txXfrm>
        <a:off x="6322595" y="1369511"/>
        <a:ext cx="2158226" cy="132497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D10C00-CA7B-4442-BA82-25EF09E4740C}">
      <dsp:nvSpPr>
        <dsp:cNvPr id="0" name=""/>
        <dsp:cNvSpPr/>
      </dsp:nvSpPr>
      <dsp:spPr>
        <a:xfrm>
          <a:off x="2438399" y="496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ctr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Postanowienie wraz z uzasadnieniem</a:t>
          </a:r>
        </a:p>
      </dsp:txBody>
      <dsp:txXfrm>
        <a:off x="2438399" y="242342"/>
        <a:ext cx="2932063" cy="1451073"/>
      </dsp:txXfrm>
    </dsp:sp>
    <dsp:sp modelId="{56CC834A-A77B-4089-9231-362ADFB9C23D}">
      <dsp:nvSpPr>
        <dsp:cNvPr id="0" name=""/>
        <dsp:cNvSpPr/>
      </dsp:nvSpPr>
      <dsp:spPr>
        <a:xfrm>
          <a:off x="0" y="496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śledztwo</a:t>
          </a:r>
        </a:p>
      </dsp:txBody>
      <dsp:txXfrm>
        <a:off x="94447" y="94943"/>
        <a:ext cx="2249506" cy="1745871"/>
      </dsp:txXfrm>
    </dsp:sp>
    <dsp:sp modelId="{C5886CE2-BF11-48B5-8108-35EF9E40C613}">
      <dsp:nvSpPr>
        <dsp:cNvPr id="0" name=""/>
        <dsp:cNvSpPr/>
      </dsp:nvSpPr>
      <dsp:spPr>
        <a:xfrm>
          <a:off x="2438400" y="2128738"/>
          <a:ext cx="3657600" cy="1934765"/>
        </a:xfrm>
        <a:prstGeom prst="rightArrow">
          <a:avLst>
            <a:gd name="adj1" fmla="val 75000"/>
            <a:gd name="adj2" fmla="val 5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t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600" kern="1200" dirty="0"/>
            <a:t>Można odstąpić od sporządzania uzasadnienia, ale na żądanie strony należy podać ustnie motywy rozstrzygnięcia </a:t>
          </a:r>
        </a:p>
      </dsp:txBody>
      <dsp:txXfrm>
        <a:off x="2438400" y="2370584"/>
        <a:ext cx="2932063" cy="1451073"/>
      </dsp:txXfrm>
    </dsp:sp>
    <dsp:sp modelId="{B0202B94-F23C-465E-9966-ED810050990E}">
      <dsp:nvSpPr>
        <dsp:cNvPr id="0" name=""/>
        <dsp:cNvSpPr/>
      </dsp:nvSpPr>
      <dsp:spPr>
        <a:xfrm>
          <a:off x="0" y="2128738"/>
          <a:ext cx="2438400" cy="193476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45720" rIns="91440" bIns="4572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/>
            <a:t>Dochodzenie </a:t>
          </a:r>
        </a:p>
      </dsp:txBody>
      <dsp:txXfrm>
        <a:off x="94447" y="2223185"/>
        <a:ext cx="2249506" cy="174587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2244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5716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541053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858232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57609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14520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4625454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52610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17554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9408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26311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631377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77442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1477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81974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21949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12766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D349025-EA25-4E1C-82C9-A702B272EC6A}" type="datetimeFigureOut">
              <a:rPr lang="pl-PL" smtClean="0"/>
              <a:t>12.04.2024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848C8-5454-4A0E-9E20-1AD91D640D87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269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6FF4DCE-D646-4805-8ACF-88DB4244FC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807" y="-2397"/>
            <a:ext cx="9692640" cy="1397124"/>
          </a:xfrm>
        </p:spPr>
        <p:txBody>
          <a:bodyPr/>
          <a:lstStyle/>
          <a:p>
            <a:r>
              <a:rPr lang="pl-PL" dirty="0"/>
              <a:t>Przebieg postępowania karnego </a:t>
            </a:r>
            <a:endParaRPr lang="en-GB" dirty="0"/>
          </a:p>
        </p:txBody>
      </p:sp>
      <p:sp>
        <p:nvSpPr>
          <p:cNvPr id="4" name="Strzałka w prawo 3"/>
          <p:cNvSpPr/>
          <p:nvPr/>
        </p:nvSpPr>
        <p:spPr>
          <a:xfrm>
            <a:off x="446569" y="2367609"/>
            <a:ext cx="11745433" cy="3551274"/>
          </a:xfrm>
          <a:prstGeom prst="rightArrow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2">
                <a:lumMod val="10000"/>
                <a:lumOff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pole tekstowe 4"/>
          <p:cNvSpPr txBox="1"/>
          <p:nvPr/>
        </p:nvSpPr>
        <p:spPr>
          <a:xfrm rot="5400000">
            <a:off x="9855012" y="3789303"/>
            <a:ext cx="238835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Prawomocny wyrok </a:t>
            </a:r>
          </a:p>
        </p:txBody>
      </p:sp>
      <p:sp>
        <p:nvSpPr>
          <p:cNvPr id="7" name="Nawias klamrowy zamykający 6"/>
          <p:cNvSpPr/>
          <p:nvPr/>
        </p:nvSpPr>
        <p:spPr>
          <a:xfrm rot="16200000">
            <a:off x="2615612" y="512227"/>
            <a:ext cx="574158" cy="4912242"/>
          </a:xfrm>
          <a:prstGeom prst="rightBrace">
            <a:avLst>
              <a:gd name="adj1" fmla="val 39815"/>
              <a:gd name="adj2" fmla="val 50000"/>
            </a:avLst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8" name="Nawias klamrowy zamykający 7"/>
          <p:cNvSpPr/>
          <p:nvPr/>
        </p:nvSpPr>
        <p:spPr>
          <a:xfrm rot="16200000">
            <a:off x="7607597" y="432483"/>
            <a:ext cx="574158" cy="5071728"/>
          </a:xfrm>
          <a:prstGeom prst="rightBrace">
            <a:avLst>
              <a:gd name="adj1" fmla="val 39815"/>
              <a:gd name="adj2" fmla="val 50000"/>
            </a:avLst>
          </a:prstGeom>
          <a:ln w="19050"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0" name="pole tekstowe 9"/>
          <p:cNvSpPr txBox="1"/>
          <p:nvPr/>
        </p:nvSpPr>
        <p:spPr>
          <a:xfrm>
            <a:off x="1229779" y="1520412"/>
            <a:ext cx="398330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Postępowanie przygotowawcze </a:t>
            </a:r>
          </a:p>
          <a:p>
            <a:pPr algn="ctr"/>
            <a:endParaRPr lang="pl-PL" b="1" dirty="0"/>
          </a:p>
          <a:p>
            <a:pPr marL="285750" indent="-285750" algn="just">
              <a:buFontTx/>
              <a:buChar char="-"/>
            </a:pPr>
            <a:r>
              <a:rPr lang="pl-PL" sz="1400" dirty="0"/>
              <a:t>prowadzi prokurator</a:t>
            </a:r>
          </a:p>
          <a:p>
            <a:pPr marL="285750" indent="-285750" algn="just">
              <a:buFontTx/>
              <a:buChar char="-"/>
            </a:pPr>
            <a:r>
              <a:rPr lang="pl-PL" sz="1400" dirty="0"/>
              <a:t>Strony: podejrzany i pokrzywdzony  </a:t>
            </a:r>
          </a:p>
        </p:txBody>
      </p:sp>
      <p:sp>
        <p:nvSpPr>
          <p:cNvPr id="11" name="pole tekstowe 10"/>
          <p:cNvSpPr txBox="1"/>
          <p:nvPr/>
        </p:nvSpPr>
        <p:spPr>
          <a:xfrm>
            <a:off x="6175859" y="1231607"/>
            <a:ext cx="343763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b="1" dirty="0"/>
              <a:t>Postępowanie sądowe</a:t>
            </a:r>
          </a:p>
          <a:p>
            <a:pPr algn="ctr"/>
            <a:endParaRPr lang="pl-PL" b="1" dirty="0"/>
          </a:p>
          <a:p>
            <a:pPr marL="285750" indent="-285750">
              <a:buFontTx/>
              <a:buChar char="-"/>
            </a:pPr>
            <a:r>
              <a:rPr lang="pl-PL" sz="1400" dirty="0"/>
              <a:t>Prowadzi sąd </a:t>
            </a:r>
          </a:p>
          <a:p>
            <a:pPr marL="285750" indent="-285750">
              <a:buFontTx/>
              <a:buChar char="-"/>
            </a:pPr>
            <a:r>
              <a:rPr lang="pl-PL" sz="1400" dirty="0"/>
              <a:t>Strony: oskarżyciel i oskarżony  </a:t>
            </a:r>
          </a:p>
        </p:txBody>
      </p:sp>
      <p:cxnSp>
        <p:nvCxnSpPr>
          <p:cNvPr id="13" name="Łącznik prosty 12"/>
          <p:cNvCxnSpPr/>
          <p:nvPr/>
        </p:nvCxnSpPr>
        <p:spPr>
          <a:xfrm>
            <a:off x="5358812" y="3413051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Łącznik prosty 13"/>
          <p:cNvCxnSpPr/>
          <p:nvPr/>
        </p:nvCxnSpPr>
        <p:spPr>
          <a:xfrm>
            <a:off x="5358812" y="3813637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Łącznik prosty 14"/>
          <p:cNvCxnSpPr/>
          <p:nvPr/>
        </p:nvCxnSpPr>
        <p:spPr>
          <a:xfrm>
            <a:off x="5358812" y="4245934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Łącznik prosty 15"/>
          <p:cNvCxnSpPr/>
          <p:nvPr/>
        </p:nvCxnSpPr>
        <p:spPr>
          <a:xfrm>
            <a:off x="5372991" y="4681870"/>
            <a:ext cx="0" cy="329609"/>
          </a:xfrm>
          <a:prstGeom prst="lin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" name="pole tekstowe 16"/>
          <p:cNvSpPr txBox="1"/>
          <p:nvPr/>
        </p:nvSpPr>
        <p:spPr>
          <a:xfrm rot="16200000">
            <a:off x="-2371213" y="3747608"/>
            <a:ext cx="51674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Czynności przed wszczęciem postępowania np. art. 307 </a:t>
            </a:r>
            <a:r>
              <a:rPr lang="pl-PL" sz="1200" dirty="0" err="1"/>
              <a:t>kpk</a:t>
            </a:r>
            <a:r>
              <a:rPr lang="pl-PL" sz="1200" dirty="0"/>
              <a:t>, czynności </a:t>
            </a:r>
            <a:r>
              <a:rPr lang="pl-PL" sz="1200" dirty="0" err="1"/>
              <a:t>operacyjno</a:t>
            </a:r>
            <a:r>
              <a:rPr lang="pl-PL" sz="1200" dirty="0"/>
              <a:t> - rozpoznawcze</a:t>
            </a:r>
          </a:p>
        </p:txBody>
      </p:sp>
      <p:sp>
        <p:nvSpPr>
          <p:cNvPr id="18" name="Elipsa 17"/>
          <p:cNvSpPr/>
          <p:nvPr/>
        </p:nvSpPr>
        <p:spPr>
          <a:xfrm>
            <a:off x="394221" y="4838968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1" name="Elipsa 20"/>
          <p:cNvSpPr/>
          <p:nvPr/>
        </p:nvSpPr>
        <p:spPr>
          <a:xfrm>
            <a:off x="2315324" y="4838967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2" name="pole tekstowe 21"/>
          <p:cNvSpPr txBox="1"/>
          <p:nvPr/>
        </p:nvSpPr>
        <p:spPr>
          <a:xfrm>
            <a:off x="239458" y="5265912"/>
            <a:ext cx="1504282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Wydanie postanowienie o wszczęciu postępowania przygotowawczego – art. 303 </a:t>
            </a:r>
          </a:p>
        </p:txBody>
      </p:sp>
      <p:sp>
        <p:nvSpPr>
          <p:cNvPr id="23" name="pole tekstowe 22"/>
          <p:cNvSpPr txBox="1"/>
          <p:nvPr/>
        </p:nvSpPr>
        <p:spPr>
          <a:xfrm>
            <a:off x="1874477" y="5265912"/>
            <a:ext cx="1304657" cy="83099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Przedstawienie zarzutów – art. 313 (wyjątkowo art. 308) </a:t>
            </a:r>
          </a:p>
        </p:txBody>
      </p:sp>
      <p:sp>
        <p:nvSpPr>
          <p:cNvPr id="24" name="Nawias klamrowy zamykający 23"/>
          <p:cNvSpPr/>
          <p:nvPr/>
        </p:nvSpPr>
        <p:spPr>
          <a:xfrm rot="16200000">
            <a:off x="1369517" y="3653327"/>
            <a:ext cx="340867" cy="1917405"/>
          </a:xfrm>
          <a:prstGeom prst="rightBrace">
            <a:avLst>
              <a:gd name="adj1" fmla="val 4576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5" name="pole tekstowe 24"/>
          <p:cNvSpPr txBox="1"/>
          <p:nvPr/>
        </p:nvSpPr>
        <p:spPr>
          <a:xfrm>
            <a:off x="597845" y="3820080"/>
            <a:ext cx="192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Postępowanie in rem </a:t>
            </a:r>
          </a:p>
          <a:p>
            <a:pPr algn="ctr"/>
            <a:r>
              <a:rPr lang="pl-PL" sz="1200" dirty="0"/>
              <a:t>(w sprawie o jakieś przestępstwo)</a:t>
            </a:r>
          </a:p>
        </p:txBody>
      </p:sp>
      <p:sp>
        <p:nvSpPr>
          <p:cNvPr id="26" name="Nawias klamrowy zamykający 25"/>
          <p:cNvSpPr/>
          <p:nvPr/>
        </p:nvSpPr>
        <p:spPr>
          <a:xfrm rot="16200000">
            <a:off x="3764076" y="3191968"/>
            <a:ext cx="340867" cy="2848604"/>
          </a:xfrm>
          <a:prstGeom prst="rightBrace">
            <a:avLst>
              <a:gd name="adj1" fmla="val 45764"/>
              <a:gd name="adj2" fmla="val 50000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7" name="pole tekstowe 26"/>
          <p:cNvSpPr txBox="1"/>
          <p:nvPr/>
        </p:nvSpPr>
        <p:spPr>
          <a:xfrm>
            <a:off x="2948664" y="3795265"/>
            <a:ext cx="19882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dirty="0"/>
              <a:t>Postępowanie in personam (przeciwko określonej osobie)</a:t>
            </a:r>
          </a:p>
        </p:txBody>
      </p:sp>
      <p:sp>
        <p:nvSpPr>
          <p:cNvPr id="28" name="Elipsa 27"/>
          <p:cNvSpPr/>
          <p:nvPr/>
        </p:nvSpPr>
        <p:spPr>
          <a:xfrm>
            <a:off x="3841373" y="4838966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9" name="pole tekstowe 28"/>
          <p:cNvSpPr txBox="1"/>
          <p:nvPr/>
        </p:nvSpPr>
        <p:spPr>
          <a:xfrm>
            <a:off x="3262813" y="5265912"/>
            <a:ext cx="167414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1200" dirty="0"/>
              <a:t>Końcowe zaznajomienie z materiałami postępowania – art. 321 </a:t>
            </a:r>
          </a:p>
        </p:txBody>
      </p:sp>
      <p:sp>
        <p:nvSpPr>
          <p:cNvPr id="32" name="Elipsa 31"/>
          <p:cNvSpPr/>
          <p:nvPr/>
        </p:nvSpPr>
        <p:spPr>
          <a:xfrm>
            <a:off x="5089352" y="3894966"/>
            <a:ext cx="538015" cy="5188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cxnSp>
        <p:nvCxnSpPr>
          <p:cNvPr id="34" name="Łącznik prosty ze strzałką 33"/>
          <p:cNvCxnSpPr>
            <a:cxnSpLocks/>
          </p:cNvCxnSpPr>
          <p:nvPr/>
        </p:nvCxnSpPr>
        <p:spPr>
          <a:xfrm>
            <a:off x="5347845" y="4339890"/>
            <a:ext cx="2029733" cy="19416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pole tekstowe 34"/>
          <p:cNvSpPr txBox="1"/>
          <p:nvPr/>
        </p:nvSpPr>
        <p:spPr>
          <a:xfrm>
            <a:off x="7255049" y="5294693"/>
            <a:ext cx="196789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l-PL" sz="1200" dirty="0"/>
          </a:p>
          <a:p>
            <a:r>
              <a:rPr lang="pl-PL" sz="1200" dirty="0"/>
              <a:t>Zakończenie postępowania przygotowawczego: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Umorzenie postępowania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Skierowanie sprawy do sądu </a:t>
            </a:r>
          </a:p>
        </p:txBody>
      </p:sp>
      <p:sp>
        <p:nvSpPr>
          <p:cNvPr id="37" name="Elipsa 36"/>
          <p:cNvSpPr/>
          <p:nvPr/>
        </p:nvSpPr>
        <p:spPr>
          <a:xfrm>
            <a:off x="4846451" y="4838965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38" name="pole tekstowe 37"/>
          <p:cNvSpPr txBox="1"/>
          <p:nvPr/>
        </p:nvSpPr>
        <p:spPr>
          <a:xfrm>
            <a:off x="4936953" y="5269156"/>
            <a:ext cx="139384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Wydanie postanowienia o zamknięciu post. przygotowawczego - art. 321 § 6</a:t>
            </a:r>
          </a:p>
        </p:txBody>
      </p:sp>
      <p:sp>
        <p:nvSpPr>
          <p:cNvPr id="49" name="pole tekstowe 48"/>
          <p:cNvSpPr txBox="1"/>
          <p:nvPr/>
        </p:nvSpPr>
        <p:spPr>
          <a:xfrm>
            <a:off x="8947348" y="5447711"/>
            <a:ext cx="371166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pl-PL" sz="1200" dirty="0"/>
              <a:t>Akt oskarżenia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o </a:t>
            </a:r>
            <a:r>
              <a:rPr lang="pl-PL" sz="1200" dirty="0" err="1"/>
              <a:t>w.um.p</a:t>
            </a:r>
            <a:r>
              <a:rPr lang="pl-PL" sz="1200" dirty="0"/>
              <a:t>.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z art. 335 § 1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o rozpoznanie sprawy w trybie </a:t>
            </a:r>
            <a:r>
              <a:rPr lang="pl-PL" sz="1200" dirty="0" err="1"/>
              <a:t>przysp</a:t>
            </a:r>
            <a:r>
              <a:rPr lang="pl-PL" sz="1200" dirty="0"/>
              <a:t>.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Wniosek o um. post. i </a:t>
            </a:r>
            <a:r>
              <a:rPr lang="pl-PL" sz="1200" dirty="0" err="1"/>
              <a:t>zast</a:t>
            </a:r>
            <a:r>
              <a:rPr lang="pl-PL" sz="1200" dirty="0"/>
              <a:t>. środków zabezpieczających  </a:t>
            </a:r>
          </a:p>
          <a:p>
            <a:endParaRPr lang="pl-PL" sz="1200" dirty="0"/>
          </a:p>
        </p:txBody>
      </p:sp>
      <p:sp>
        <p:nvSpPr>
          <p:cNvPr id="50" name="Elipsa 49"/>
          <p:cNvSpPr/>
          <p:nvPr/>
        </p:nvSpPr>
        <p:spPr>
          <a:xfrm>
            <a:off x="6321584" y="2584739"/>
            <a:ext cx="977538" cy="967250"/>
          </a:xfrm>
          <a:prstGeom prst="ellipse">
            <a:avLst/>
          </a:prstGeom>
          <a:ln w="127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1" name="Elipsa 50"/>
          <p:cNvSpPr/>
          <p:nvPr/>
        </p:nvSpPr>
        <p:spPr>
          <a:xfrm>
            <a:off x="7973003" y="3230078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2" name="Elipsa 51"/>
          <p:cNvSpPr/>
          <p:nvPr/>
        </p:nvSpPr>
        <p:spPr>
          <a:xfrm>
            <a:off x="9387827" y="3230078"/>
            <a:ext cx="344597" cy="3450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3" name="Nawias klamrowy otwierający 52"/>
          <p:cNvSpPr/>
          <p:nvPr/>
        </p:nvSpPr>
        <p:spPr>
          <a:xfrm rot="16200000">
            <a:off x="5883399" y="2960463"/>
            <a:ext cx="340601" cy="1411706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4" name="pole tekstowe 53"/>
          <p:cNvSpPr txBox="1"/>
          <p:nvPr/>
        </p:nvSpPr>
        <p:spPr>
          <a:xfrm>
            <a:off x="5089352" y="4037757"/>
            <a:ext cx="289773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b="1" dirty="0"/>
              <a:t>Postępowanie </a:t>
            </a:r>
            <a:r>
              <a:rPr lang="pl-PL" sz="1200" b="1" dirty="0" err="1"/>
              <a:t>międzyinstancyjne</a:t>
            </a:r>
            <a:r>
              <a:rPr lang="pl-PL" sz="1200" b="1" dirty="0"/>
              <a:t>: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Zwrot do post. </a:t>
            </a:r>
            <a:r>
              <a:rPr lang="pl-PL" sz="1200" dirty="0" err="1"/>
              <a:t>przyg</a:t>
            </a:r>
            <a:r>
              <a:rPr lang="pl-PL" sz="1200" dirty="0"/>
              <a:t>.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Zakończenie post. karnego (wyrok lub post. o umorzeniu) </a:t>
            </a:r>
          </a:p>
          <a:p>
            <a:pPr marL="285750" indent="-285750">
              <a:buFontTx/>
              <a:buChar char="-"/>
            </a:pPr>
            <a:r>
              <a:rPr lang="pl-PL" sz="1200" dirty="0"/>
              <a:t>Przygotowanie rozprawy głównej </a:t>
            </a:r>
          </a:p>
          <a:p>
            <a:endParaRPr lang="pl-PL" sz="1200" dirty="0"/>
          </a:p>
        </p:txBody>
      </p:sp>
      <p:sp>
        <p:nvSpPr>
          <p:cNvPr id="55" name="pole tekstowe 54"/>
          <p:cNvSpPr txBox="1"/>
          <p:nvPr/>
        </p:nvSpPr>
        <p:spPr>
          <a:xfrm>
            <a:off x="6115014" y="2773562"/>
            <a:ext cx="13906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ROZPRAWA GŁÓWNA </a:t>
            </a:r>
          </a:p>
        </p:txBody>
      </p:sp>
      <p:sp>
        <p:nvSpPr>
          <p:cNvPr id="56" name="pole tekstowe 55"/>
          <p:cNvSpPr txBox="1"/>
          <p:nvPr/>
        </p:nvSpPr>
        <p:spPr>
          <a:xfrm>
            <a:off x="7619236" y="3559417"/>
            <a:ext cx="10842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200" b="1" dirty="0"/>
              <a:t>Wyrok sądu I instancji </a:t>
            </a:r>
          </a:p>
        </p:txBody>
      </p:sp>
      <p:cxnSp>
        <p:nvCxnSpPr>
          <p:cNvPr id="6" name="Łącznik prosty ze strzałką 5">
            <a:extLst>
              <a:ext uri="{FF2B5EF4-FFF2-40B4-BE49-F238E27FC236}">
                <a16:creationId xmlns:a16="http://schemas.microsoft.com/office/drawing/2014/main" id="{7C417091-0A7B-4700-B487-17588A9729EC}"/>
              </a:ext>
            </a:extLst>
          </p:cNvPr>
          <p:cNvCxnSpPr/>
          <p:nvPr/>
        </p:nvCxnSpPr>
        <p:spPr>
          <a:xfrm>
            <a:off x="8410353" y="4413853"/>
            <a:ext cx="2020187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pole tekstowe 8">
            <a:extLst>
              <a:ext uri="{FF2B5EF4-FFF2-40B4-BE49-F238E27FC236}">
                <a16:creationId xmlns:a16="http://schemas.microsoft.com/office/drawing/2014/main" id="{312AA364-42F4-425F-B4FA-1EC0E5402F49}"/>
              </a:ext>
            </a:extLst>
          </p:cNvPr>
          <p:cNvSpPr txBox="1"/>
          <p:nvPr/>
        </p:nvSpPr>
        <p:spPr>
          <a:xfrm>
            <a:off x="8591107" y="4575543"/>
            <a:ext cx="1773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gdy wyrok nie został zaskarżony lub minął termin do zaskarżenia </a:t>
            </a:r>
            <a:endParaRPr lang="en-GB" sz="1200" dirty="0"/>
          </a:p>
        </p:txBody>
      </p:sp>
      <p:sp>
        <p:nvSpPr>
          <p:cNvPr id="12" name="pole tekstowe 11">
            <a:extLst>
              <a:ext uri="{FF2B5EF4-FFF2-40B4-BE49-F238E27FC236}">
                <a16:creationId xmlns:a16="http://schemas.microsoft.com/office/drawing/2014/main" id="{F50BB6E2-9E15-4ADE-82AC-77BA31BFB2B6}"/>
              </a:ext>
            </a:extLst>
          </p:cNvPr>
          <p:cNvSpPr txBox="1"/>
          <p:nvPr/>
        </p:nvSpPr>
        <p:spPr>
          <a:xfrm>
            <a:off x="8269774" y="2958259"/>
            <a:ext cx="108429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apelacja</a:t>
            </a:r>
            <a:endParaRPr lang="en-GB" dirty="0"/>
          </a:p>
        </p:txBody>
      </p:sp>
      <p:sp>
        <p:nvSpPr>
          <p:cNvPr id="19" name="Nawias klamrowy zamykający 18">
            <a:extLst>
              <a:ext uri="{FF2B5EF4-FFF2-40B4-BE49-F238E27FC236}">
                <a16:creationId xmlns:a16="http://schemas.microsoft.com/office/drawing/2014/main" id="{20D06678-A31B-4F91-9308-4DB9C3B65994}"/>
              </a:ext>
            </a:extLst>
          </p:cNvPr>
          <p:cNvSpPr/>
          <p:nvPr/>
        </p:nvSpPr>
        <p:spPr>
          <a:xfrm rot="5400000">
            <a:off x="6543709" y="3620858"/>
            <a:ext cx="479059" cy="2856342"/>
          </a:xfrm>
          <a:prstGeom prst="rightBrac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pole tekstowe 29">
            <a:extLst>
              <a:ext uri="{FF2B5EF4-FFF2-40B4-BE49-F238E27FC236}">
                <a16:creationId xmlns:a16="http://schemas.microsoft.com/office/drawing/2014/main" id="{3B2F2E1A-812F-44AC-A56C-E728CF8500B8}"/>
              </a:ext>
            </a:extLst>
          </p:cNvPr>
          <p:cNvSpPr txBox="1"/>
          <p:nvPr/>
        </p:nvSpPr>
        <p:spPr>
          <a:xfrm>
            <a:off x="4888059" y="5096418"/>
            <a:ext cx="36206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Postępowanie przed sądem I instancji </a:t>
            </a:r>
            <a:endParaRPr lang="en-GB" sz="1400" b="1" dirty="0"/>
          </a:p>
        </p:txBody>
      </p:sp>
      <p:cxnSp>
        <p:nvCxnSpPr>
          <p:cNvPr id="33" name="Łącznik prosty 32">
            <a:extLst>
              <a:ext uri="{FF2B5EF4-FFF2-40B4-BE49-F238E27FC236}">
                <a16:creationId xmlns:a16="http://schemas.microsoft.com/office/drawing/2014/main" id="{E3EBB658-77D4-488C-8C9A-7FC641403222}"/>
              </a:ext>
            </a:extLst>
          </p:cNvPr>
          <p:cNvCxnSpPr/>
          <p:nvPr/>
        </p:nvCxnSpPr>
        <p:spPr>
          <a:xfrm>
            <a:off x="8211410" y="4466411"/>
            <a:ext cx="0" cy="25798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Łącznik prosty 46">
            <a:extLst>
              <a:ext uri="{FF2B5EF4-FFF2-40B4-BE49-F238E27FC236}">
                <a16:creationId xmlns:a16="http://schemas.microsoft.com/office/drawing/2014/main" id="{15A82AC4-1462-4FCB-96AC-D4F68B1A6A26}"/>
              </a:ext>
            </a:extLst>
          </p:cNvPr>
          <p:cNvCxnSpPr/>
          <p:nvPr/>
        </p:nvCxnSpPr>
        <p:spPr>
          <a:xfrm>
            <a:off x="8213540" y="3728368"/>
            <a:ext cx="0" cy="25798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Łącznik prosty 45">
            <a:extLst>
              <a:ext uri="{FF2B5EF4-FFF2-40B4-BE49-F238E27FC236}">
                <a16:creationId xmlns:a16="http://schemas.microsoft.com/office/drawing/2014/main" id="{E618531A-98A8-4EA0-9365-6A8140A4A956}"/>
              </a:ext>
            </a:extLst>
          </p:cNvPr>
          <p:cNvCxnSpPr/>
          <p:nvPr/>
        </p:nvCxnSpPr>
        <p:spPr>
          <a:xfrm>
            <a:off x="8203380" y="4116939"/>
            <a:ext cx="0" cy="257989"/>
          </a:xfrm>
          <a:prstGeom prst="line">
            <a:avLst/>
          </a:prstGeom>
          <a:ln w="190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pole tekstowe 35">
            <a:extLst>
              <a:ext uri="{FF2B5EF4-FFF2-40B4-BE49-F238E27FC236}">
                <a16:creationId xmlns:a16="http://schemas.microsoft.com/office/drawing/2014/main" id="{293B261B-D188-4A74-9FC5-FA0AEC3E3589}"/>
              </a:ext>
            </a:extLst>
          </p:cNvPr>
          <p:cNvSpPr txBox="1"/>
          <p:nvPr/>
        </p:nvSpPr>
        <p:spPr>
          <a:xfrm>
            <a:off x="8846769" y="3660432"/>
            <a:ext cx="151795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 dirty="0"/>
              <a:t>rozprawa przed sądem II instancji </a:t>
            </a:r>
            <a:endParaRPr lang="en-GB" sz="1200" dirty="0"/>
          </a:p>
        </p:txBody>
      </p:sp>
      <p:sp>
        <p:nvSpPr>
          <p:cNvPr id="39" name="Nawias klamrowy zamykający 38">
            <a:extLst>
              <a:ext uri="{FF2B5EF4-FFF2-40B4-BE49-F238E27FC236}">
                <a16:creationId xmlns:a16="http://schemas.microsoft.com/office/drawing/2014/main" id="{CB9320B8-5B4C-4A87-AF9E-6E807453DCEC}"/>
              </a:ext>
            </a:extLst>
          </p:cNvPr>
          <p:cNvSpPr/>
          <p:nvPr/>
        </p:nvSpPr>
        <p:spPr>
          <a:xfrm rot="16200000">
            <a:off x="9149217" y="1617673"/>
            <a:ext cx="293491" cy="2269158"/>
          </a:xfrm>
          <a:prstGeom prst="rightBrace">
            <a:avLst>
              <a:gd name="adj1" fmla="val 70645"/>
              <a:gd name="adj2" fmla="val 47256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pole tekstowe 39">
            <a:extLst>
              <a:ext uri="{FF2B5EF4-FFF2-40B4-BE49-F238E27FC236}">
                <a16:creationId xmlns:a16="http://schemas.microsoft.com/office/drawing/2014/main" id="{F2C99A84-162A-491A-AF17-1A3A063CFCD7}"/>
              </a:ext>
            </a:extLst>
          </p:cNvPr>
          <p:cNvSpPr txBox="1"/>
          <p:nvPr/>
        </p:nvSpPr>
        <p:spPr>
          <a:xfrm>
            <a:off x="7831468" y="2165018"/>
            <a:ext cx="27361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b="1" dirty="0"/>
              <a:t>postępowanie przed sądem II instancji </a:t>
            </a:r>
            <a:endParaRPr lang="en-GB" sz="1400" b="1" dirty="0"/>
          </a:p>
        </p:txBody>
      </p:sp>
      <p:cxnSp>
        <p:nvCxnSpPr>
          <p:cNvPr id="57" name="Łącznik prosty ze strzałką 56">
            <a:extLst>
              <a:ext uri="{FF2B5EF4-FFF2-40B4-BE49-F238E27FC236}">
                <a16:creationId xmlns:a16="http://schemas.microsoft.com/office/drawing/2014/main" id="{B086521A-FB18-461D-8280-F5AF0113664B}"/>
              </a:ext>
            </a:extLst>
          </p:cNvPr>
          <p:cNvCxnSpPr>
            <a:cxnSpLocks/>
          </p:cNvCxnSpPr>
          <p:nvPr/>
        </p:nvCxnSpPr>
        <p:spPr>
          <a:xfrm>
            <a:off x="9793084" y="3442504"/>
            <a:ext cx="1010094" cy="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Owal 41">
            <a:extLst>
              <a:ext uri="{FF2B5EF4-FFF2-40B4-BE49-F238E27FC236}">
                <a16:creationId xmlns:a16="http://schemas.microsoft.com/office/drawing/2014/main" id="{812A8F2A-A20B-48E1-9631-9C1CB478E584}"/>
              </a:ext>
            </a:extLst>
          </p:cNvPr>
          <p:cNvSpPr/>
          <p:nvPr/>
        </p:nvSpPr>
        <p:spPr>
          <a:xfrm>
            <a:off x="10433813" y="1120209"/>
            <a:ext cx="1758188" cy="1799466"/>
          </a:xfrm>
          <a:prstGeom prst="ellipse">
            <a:avLst/>
          </a:prstGeom>
          <a:solidFill>
            <a:schemeClr val="bg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200" b="1" dirty="0">
                <a:solidFill>
                  <a:schemeClr val="tx1"/>
                </a:solidFill>
              </a:rPr>
              <a:t>Kasacja, wniosek o wznowienie postępowania </a:t>
            </a:r>
            <a:endParaRPr lang="en-GB" sz="12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8510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Postępowanie sprawdzające art. 307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b="1" dirty="0"/>
              <a:t>W postępowaniu sprawdzającym nie przeprowadza się dowodu z opinii biegłego ani czynności wymagających spisania protokołu! </a:t>
            </a:r>
          </a:p>
          <a:p>
            <a:pPr lvl="1" algn="just"/>
            <a:r>
              <a:rPr lang="pl-PL" b="1" dirty="0"/>
              <a:t>Wyjątek! </a:t>
            </a:r>
            <a:r>
              <a:rPr lang="pl-PL" dirty="0"/>
              <a:t>Art. 307 § 2 i 3 </a:t>
            </a:r>
            <a:r>
              <a:rPr lang="pl-PL" dirty="0">
                <a:sym typeface="Wingdings" pitchFamily="2" charset="2"/>
              </a:rPr>
              <a:t> przyjęcie ustnego zawiadomienia o przestępstwie i przesłuchanie w charakterze świadka osoby zawiadamiającej utrwalane w formie protokołu </a:t>
            </a:r>
          </a:p>
          <a:p>
            <a:pPr lvl="1" algn="just"/>
            <a:r>
              <a:rPr lang="pl-PL" dirty="0">
                <a:sym typeface="Wingdings" pitchFamily="2" charset="2"/>
              </a:rPr>
              <a:t>Pozostałe czynności nie są protokołowane, nie mają charakteru czynności procesowych a ich wyniki nie nabierają mocy dowodowej w postępowaniu karnym </a:t>
            </a:r>
          </a:p>
          <a:p>
            <a:pPr lvl="1" algn="just"/>
            <a:r>
              <a:rPr lang="pl-PL" dirty="0">
                <a:sym typeface="Wingdings" pitchFamily="2" charset="2"/>
              </a:rPr>
              <a:t>Utrwala się je w formie notatek urzędowych (por. art. 143 </a:t>
            </a:r>
            <a:r>
              <a:rPr lang="pl-PL" dirty="0"/>
              <a:t>§ 2)</a:t>
            </a:r>
            <a:r>
              <a:rPr lang="pl-PL" dirty="0">
                <a:sym typeface="Wingdings" pitchFamily="2" charset="2"/>
              </a:rPr>
              <a:t> </a:t>
            </a:r>
          </a:p>
          <a:p>
            <a:pPr algn="just"/>
            <a:r>
              <a:rPr lang="pl-PL" dirty="0">
                <a:sym typeface="Wingdings" pitchFamily="2" charset="2"/>
              </a:rPr>
              <a:t>Postępowanie sprawdzające powinno być ukończone </a:t>
            </a:r>
            <a:r>
              <a:rPr lang="pl-PL" b="1" dirty="0">
                <a:sym typeface="Wingdings" pitchFamily="2" charset="2"/>
              </a:rPr>
              <a:t>w ciągu 30 dni (termin instrukcyjny!)</a:t>
            </a:r>
            <a:r>
              <a:rPr lang="pl-PL" dirty="0">
                <a:sym typeface="Wingdings" pitchFamily="2" charset="2"/>
              </a:rPr>
              <a:t>. Po tym okresie należy: </a:t>
            </a:r>
          </a:p>
          <a:p>
            <a:pPr lvl="1" algn="just"/>
            <a:r>
              <a:rPr lang="pl-PL" b="1" dirty="0">
                <a:sym typeface="Wingdings" pitchFamily="2" charset="2"/>
              </a:rPr>
              <a:t>albo wszcząć śledztwo (dochodzenie) albo odmówić wszczęcia </a:t>
            </a:r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079442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Czynności w niezbędnym zakresie (art. 308)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dirty="0"/>
              <a:t>Wtedy, gdy konieczne jest natychmiastowe wszczęcie postępowania, bezpośrednio po ujawnieniu przestępstwa a zwłoka może skutkować utratą lub zniekształceniem dowodów. </a:t>
            </a:r>
          </a:p>
          <a:p>
            <a:pPr marL="95250" indent="-95250" algn="just">
              <a:tabLst>
                <a:tab pos="95250" algn="l"/>
              </a:tabLst>
            </a:pPr>
            <a:r>
              <a:rPr lang="pl-PL" dirty="0"/>
              <a:t>Faktyczne wszczęcie postępowania przygotowawczego </a:t>
            </a:r>
            <a:r>
              <a:rPr lang="pl-PL" dirty="0">
                <a:sym typeface="Wingdings" pitchFamily="2" charset="2"/>
              </a:rPr>
              <a:t> </a:t>
            </a:r>
            <a:r>
              <a:rPr lang="pl-PL" dirty="0"/>
              <a:t>„papierek” czyli odpowiednie postanowienie zostanie wydane później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W </a:t>
            </a:r>
            <a:r>
              <a:rPr lang="pl-PL" b="1" dirty="0"/>
              <a:t>wypadkach niecierpiących zwłoki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W granicach koniecznych dla </a:t>
            </a:r>
            <a:r>
              <a:rPr lang="pl-PL" b="1" dirty="0"/>
              <a:t>zabezpieczenia śladów i dowodów </a:t>
            </a:r>
            <a:r>
              <a:rPr lang="pl-PL" dirty="0"/>
              <a:t>przestępstwa przed ich utratą, zniekształceniem lub zniszczeniem </a:t>
            </a:r>
          </a:p>
          <a:p>
            <a:pPr marL="109728" indent="0" algn="just">
              <a:buNone/>
            </a:pPr>
            <a:r>
              <a:rPr lang="pl-PL" dirty="0"/>
              <a:t>W przeciwieństwie do czynności sprawdzających, są częścią postępowania przygotowawczego </a:t>
            </a:r>
          </a:p>
        </p:txBody>
      </p:sp>
    </p:spTree>
    <p:extLst>
      <p:ext uri="{BB962C8B-B14F-4D97-AF65-F5344CB8AC3E}">
        <p14:creationId xmlns:p14="http://schemas.microsoft.com/office/powerpoint/2010/main" val="38203453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Czynności w niezbędnym zakresie (art. 308)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b="1" dirty="0"/>
              <a:t>Prokurator lub Policja</a:t>
            </a:r>
            <a:r>
              <a:rPr lang="pl-PL" dirty="0"/>
              <a:t> może w każdej sprawie, przed wydaniem postanowienia o wszczęciu śledztwa lub dochodzenia, przeprowadzić w niezbędnym zakresie </a:t>
            </a:r>
            <a:r>
              <a:rPr lang="pl-PL" b="1" dirty="0"/>
              <a:t>czynności procesowe, </a:t>
            </a:r>
            <a:r>
              <a:rPr lang="pl-PL" dirty="0"/>
              <a:t>a zwłaszcza dokonać oględzin (w razie potrzeby z udziałem biegłego), przeszukania, czynności wymienionych w art. 74 § 2 pkt. 1 w stosunku do </a:t>
            </a:r>
            <a:r>
              <a:rPr lang="pl-PL" b="1" dirty="0"/>
              <a:t>osoby podejrzanej</a:t>
            </a:r>
            <a:r>
              <a:rPr lang="pl-PL" dirty="0"/>
              <a:t> a także przedsięwziąć wobec niej inne niezbędne czynności. </a:t>
            </a:r>
          </a:p>
          <a:p>
            <a:pPr marL="95250" indent="-95250" algn="just"/>
            <a:r>
              <a:rPr lang="pl-PL" dirty="0"/>
              <a:t> Można przesłuchać osobę podejrzaną w charakterze podejrzanego </a:t>
            </a:r>
          </a:p>
          <a:p>
            <a:pPr marL="171450" indent="-171450" algn="just"/>
            <a:r>
              <a:rPr lang="pl-PL" dirty="0"/>
              <a:t>Czynności w niezbędnym zakresie mogą być dokonywane tylko </a:t>
            </a:r>
            <a:r>
              <a:rPr lang="pl-PL" b="1" dirty="0"/>
              <a:t>w ciągu 5 dni od dnia pierwszej tego rodzaju czynności</a:t>
            </a:r>
            <a:r>
              <a:rPr lang="pl-PL" dirty="0"/>
              <a:t>. Czas trwania śledztwa lub dochodzenia liczy się od dnia pierwszej dokonanej czynności. </a:t>
            </a:r>
          </a:p>
          <a:p>
            <a:pPr marL="171450" indent="-171450" algn="just"/>
            <a:r>
              <a:rPr lang="pl-PL" dirty="0"/>
              <a:t>Mają pełną moc dowodową</a:t>
            </a:r>
          </a:p>
          <a:p>
            <a:pPr marL="171450" indent="-171450" algn="just"/>
            <a:r>
              <a:rPr lang="pl-PL" dirty="0"/>
              <a:t>Po upływie 5 dni należy wydać postanowienie o </a:t>
            </a:r>
            <a:r>
              <a:rPr lang="pl-PL" b="1" dirty="0"/>
              <a:t>wszczęciu śledztwa </a:t>
            </a:r>
            <a:r>
              <a:rPr lang="pl-PL" dirty="0"/>
              <a:t>albo o </a:t>
            </a:r>
            <a:r>
              <a:rPr lang="pl-PL" b="1" dirty="0"/>
              <a:t>umorzeniu</a:t>
            </a:r>
            <a:r>
              <a:rPr lang="pl-PL" dirty="0"/>
              <a:t> (jeżeli nie istnieje uzasadnione podejrzenie popełnienia przestępstwa).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540282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Uczestnicy postępowania przygotowawczego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l-PL" b="1" dirty="0"/>
              <a:t>Organy procesowe</a:t>
            </a:r>
            <a:r>
              <a:rPr lang="pl-PL" dirty="0"/>
              <a:t>:</a:t>
            </a:r>
          </a:p>
          <a:p>
            <a:pPr lvl="1" algn="just"/>
            <a:r>
              <a:rPr lang="pl-PL" b="1" dirty="0"/>
              <a:t>Prokurator</a:t>
            </a:r>
            <a:r>
              <a:rPr lang="pl-PL" dirty="0"/>
              <a:t> – </a:t>
            </a:r>
            <a:r>
              <a:rPr lang="pl-PL" i="1" dirty="0"/>
              <a:t>dominus </a:t>
            </a:r>
            <a:r>
              <a:rPr lang="pl-PL" i="1" dirty="0" err="1"/>
              <a:t>litis</a:t>
            </a:r>
            <a:r>
              <a:rPr lang="pl-PL" i="1" dirty="0"/>
              <a:t> </a:t>
            </a:r>
            <a:r>
              <a:rPr lang="pl-PL" dirty="0"/>
              <a:t>postępowania przygotowawczego </a:t>
            </a:r>
          </a:p>
          <a:p>
            <a:pPr lvl="1" algn="just"/>
            <a:r>
              <a:rPr lang="pl-PL" dirty="0"/>
              <a:t>Policja i inne ograny prowadzące postępowanie przygotowawcze </a:t>
            </a:r>
          </a:p>
          <a:p>
            <a:pPr lvl="1" algn="just"/>
            <a:r>
              <a:rPr lang="pl-PL" dirty="0"/>
              <a:t>W zakresie czynności wykonywanych w postępowaniu przygotowawczym (np. stosowanie tymczasowego aresztowania, zwalnianie z tajemnicy adwokackiej itp.) organem jest również sąd, prezes sądu lub referendarz sądowy (np. w związku z wyznaczeniem obrońcy z urzędu). </a:t>
            </a:r>
          </a:p>
          <a:p>
            <a:pPr lvl="1" algn="just"/>
            <a:r>
              <a:rPr lang="pl-PL" b="1" u="sng" dirty="0">
                <a:solidFill>
                  <a:schemeClr val="accent6"/>
                </a:solidFill>
              </a:rPr>
              <a:t>Prokurator nie jest stroną postępowania przygotowawczego!</a:t>
            </a:r>
          </a:p>
          <a:p>
            <a:pPr algn="just"/>
            <a:r>
              <a:rPr lang="pl-PL" b="1" dirty="0">
                <a:solidFill>
                  <a:schemeClr val="tx1"/>
                </a:solidFill>
              </a:rPr>
              <a:t>Strony postępowania i reprezentanci stron</a:t>
            </a:r>
          </a:p>
          <a:p>
            <a:pPr lvl="1" algn="just"/>
            <a:r>
              <a:rPr lang="pl-PL" dirty="0">
                <a:solidFill>
                  <a:schemeClr val="tx1"/>
                </a:solidFill>
              </a:rPr>
              <a:t>podejrzany i obrońca oraz pokrzywdzony i pełnomocnik (art. 299 </a:t>
            </a:r>
            <a:r>
              <a:rPr lang="pl-PL" dirty="0"/>
              <a:t>§ 1) </a:t>
            </a:r>
          </a:p>
          <a:p>
            <a:pPr lvl="1" algn="just"/>
            <a:r>
              <a:rPr lang="pl-PL" b="1" u="sng" dirty="0">
                <a:solidFill>
                  <a:schemeClr val="tx1"/>
                </a:solidFill>
              </a:rPr>
              <a:t>W czynnościach sądowych </a:t>
            </a:r>
            <a:r>
              <a:rPr lang="pl-PL" dirty="0">
                <a:solidFill>
                  <a:schemeClr val="tx1"/>
                </a:solidFill>
              </a:rPr>
              <a:t>w postępowaniu przygotowawczym prokuratorowi </a:t>
            </a:r>
            <a:r>
              <a:rPr lang="pl-PL" b="1" dirty="0">
                <a:solidFill>
                  <a:schemeClr val="tx1"/>
                </a:solidFill>
              </a:rPr>
              <a:t>przysługują prawa strony </a:t>
            </a:r>
            <a:r>
              <a:rPr lang="pl-PL" dirty="0">
                <a:solidFill>
                  <a:schemeClr val="tx1"/>
                </a:solidFill>
              </a:rPr>
              <a:t>(art. 299 </a:t>
            </a:r>
            <a:r>
              <a:rPr lang="pl-PL" dirty="0"/>
              <a:t>§ 3). </a:t>
            </a:r>
          </a:p>
          <a:p>
            <a:pPr algn="just"/>
            <a:r>
              <a:rPr lang="pl-PL" dirty="0">
                <a:solidFill>
                  <a:schemeClr val="tx1"/>
                </a:solidFill>
              </a:rPr>
              <a:t>Świadkowie, biegli, tłumacze, specjaliści itp. </a:t>
            </a:r>
          </a:p>
        </p:txBody>
      </p:sp>
    </p:spTree>
    <p:extLst>
      <p:ext uri="{BB962C8B-B14F-4D97-AF65-F5344CB8AC3E}">
        <p14:creationId xmlns:p14="http://schemas.microsoft.com/office/powerpoint/2010/main" val="7683006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Formy postępowania przygotowawczego</a:t>
            </a: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/>
              <a:t>Śledztwo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Zarezerwowane dla spraw o wyższym ciężarze gatunkowym lub bardziej skomplikowanych oraz ze względu na osobę, którą podejrzewa się o popełnienie przestępstwa.</a:t>
            </a:r>
          </a:p>
          <a:p>
            <a:pPr marL="0" indent="0" algn="just">
              <a:buNone/>
            </a:pPr>
            <a:endParaRPr lang="pl-PL" sz="2200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b="1" dirty="0"/>
              <a:t>Dochodzenie</a:t>
            </a:r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200" dirty="0"/>
              <a:t>Uproszczona i mniej sformalizowana forma postępowania przygotowawczego. </a:t>
            </a:r>
          </a:p>
          <a:p>
            <a:pPr algn="just"/>
            <a:r>
              <a:rPr lang="pl-PL" sz="2200" dirty="0"/>
              <a:t>Prowadzi się w sprawach o niższym (lżejszym) ciężarze gatunkowym.</a:t>
            </a:r>
          </a:p>
        </p:txBody>
      </p:sp>
      <p:sp>
        <p:nvSpPr>
          <p:cNvPr id="10" name="pole tekstowe 9"/>
          <p:cNvSpPr txBox="1"/>
          <p:nvPr/>
        </p:nvSpPr>
        <p:spPr>
          <a:xfrm>
            <a:off x="1740310" y="4994786"/>
            <a:ext cx="859433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solidFill>
                  <a:schemeClr val="tx2"/>
                </a:solidFill>
              </a:rPr>
              <a:t>Różnice między śledztwem a dochodzeniem dotyczą:</a:t>
            </a:r>
          </a:p>
          <a:p>
            <a:pPr algn="ctr"/>
            <a:r>
              <a:rPr lang="pl-PL" sz="2000" b="1" dirty="0"/>
              <a:t>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dirty="0"/>
              <a:t>Rodzaju </a:t>
            </a:r>
            <a:r>
              <a:rPr lang="pl-PL" sz="2000" b="1" dirty="0"/>
              <a:t>spraw</a:t>
            </a:r>
            <a:r>
              <a:rPr lang="pl-PL" sz="2000" dirty="0"/>
              <a:t>, w jakich się je prowadzi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b="1" dirty="0"/>
              <a:t>Organów</a:t>
            </a:r>
            <a:r>
              <a:rPr lang="pl-PL" sz="2000" dirty="0"/>
              <a:t> prowadzących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b="1" dirty="0"/>
              <a:t>Czasu</a:t>
            </a:r>
            <a:r>
              <a:rPr lang="pl-PL" sz="2000" dirty="0"/>
              <a:t> trwania </a:t>
            </a:r>
          </a:p>
          <a:p>
            <a:pPr marL="342900" indent="-342900" algn="ctr">
              <a:buFont typeface="Arial" pitchFamily="34" charset="0"/>
              <a:buChar char="•"/>
            </a:pPr>
            <a:r>
              <a:rPr lang="pl-PL" sz="2000" dirty="0"/>
              <a:t>Stopnia </a:t>
            </a:r>
            <a:r>
              <a:rPr lang="pl-PL" sz="2000" b="1" dirty="0"/>
              <a:t>formalizmu</a:t>
            </a:r>
            <a:r>
              <a:rPr lang="pl-PL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406043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15219"/>
            <a:ext cx="9144000" cy="914400"/>
          </a:xfrm>
        </p:spPr>
        <p:txBody>
          <a:bodyPr>
            <a:noAutofit/>
          </a:bodyPr>
          <a:lstStyle/>
          <a:p>
            <a:r>
              <a:rPr lang="pl-PL" sz="2700" dirty="0"/>
              <a:t>Rodzaj sprawy a forma postępowania przygotowawczego 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1991544" y="764704"/>
            <a:ext cx="4040188" cy="685800"/>
          </a:xfrm>
        </p:spPr>
        <p:txBody>
          <a:bodyPr/>
          <a:lstStyle/>
          <a:p>
            <a:pPr algn="ctr"/>
            <a:r>
              <a:rPr lang="pl-PL" dirty="0"/>
              <a:t>Śledztwo (art. 309)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6168009" y="764704"/>
            <a:ext cx="4041775" cy="685800"/>
          </a:xfrm>
        </p:spPr>
        <p:txBody>
          <a:bodyPr/>
          <a:lstStyle/>
          <a:p>
            <a:pPr algn="ctr"/>
            <a:r>
              <a:rPr lang="pl-PL" dirty="0"/>
              <a:t>Dochodzenie (art. 325b)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1524000" y="1484784"/>
            <a:ext cx="4495800" cy="53732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b="1" u="sng" dirty="0"/>
              <a:t>Śledztwo obligatoryjne: 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w sprawach, których rozpoznanie w I instancji należy do właściwości sądu okręgowego </a:t>
            </a:r>
          </a:p>
          <a:p>
            <a:pPr marL="361950" lvl="1" indent="-190500" algn="just"/>
            <a:r>
              <a:rPr lang="pl-PL" dirty="0"/>
              <a:t>zbrodnie i występki wskazane w art. 25 § 1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o występki – gdy osobą podejrzaną jest sędzia, prokurator, funkcjonariusz Policji, ABW, AW, SKW, SWW, Służby Celnej lub CBA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o występki – gdy osobą podejrzaną jest funkcjonariusz Straży Granicznej, ŻW, finansowego organu postępowania przygotowawczego lub organu nadrzędnego nad finansowym organem postępowania przygotowawczego, </a:t>
            </a:r>
            <a:r>
              <a:rPr lang="pl-PL" u="sng" dirty="0"/>
              <a:t>w zakresie spraw należących do właściwości tych organów lub o występki popełnione przez tych funkcjonariuszy w związku z wykonywaniem czynności służbowych</a:t>
            </a:r>
            <a:endParaRPr lang="pl-PL" dirty="0"/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o występku, w których nie prowadzi się dochodzenia </a:t>
            </a:r>
          </a:p>
          <a:p>
            <a:pPr marL="0" indent="0" algn="just">
              <a:buNone/>
            </a:pPr>
            <a:r>
              <a:rPr lang="pl-PL" b="1" u="sng" dirty="0"/>
              <a:t>Śledztwo fakultatywne:</a:t>
            </a:r>
          </a:p>
          <a:p>
            <a:pPr marL="361950" indent="-361950" algn="just">
              <a:buFont typeface="+mj-lt"/>
              <a:buAutoNum type="arabicPeriod"/>
            </a:pPr>
            <a:r>
              <a:rPr lang="pl-PL" dirty="0"/>
              <a:t>w sprawach o występku, w których prowadzi się dochodzenie, jeżeli prokurator tak postanowi ze względu na wagę lub zawiłość sprawy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1484784"/>
            <a:ext cx="4495800" cy="5373216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pl-PL" dirty="0"/>
              <a:t>Dochodzenie prowadzi się w sprawach o przestępstwa należące do właściwości sądu rejonowego: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dirty="0"/>
              <a:t>zagrożone karą nieprzekraczającą 5 lat pozbawienia wolności, z tym że w wypadku przestępstw przeciwko mieniu tylko wówczas, gdy wartość przedmiotu przestępstwa albo szkoda wyrządzona lub grożąca nie przekracza 200.000 zł</a:t>
            </a:r>
          </a:p>
          <a:p>
            <a:pPr lvl="1" algn="just"/>
            <a:r>
              <a:rPr lang="pl-PL" dirty="0"/>
              <a:t>dochodzenia </a:t>
            </a:r>
            <a:r>
              <a:rPr lang="pl-PL" b="1" dirty="0"/>
              <a:t>nie prowadzi się jednak </a:t>
            </a:r>
            <a:r>
              <a:rPr lang="pl-PL" dirty="0"/>
              <a:t>w sprawach o przestępstwa wskazane w art. 325b § 2 m.in. art. 155, 156 § 2, 157a § 1, 168, k.k., w sprawach o przestępstwa przeciwko obrotowi gospodarczemu (z wyjątkiem art. 297 i 300 k.k.) oraz przeciwko obrotowi pieniędzmi i papierami wartościowymi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dirty="0"/>
              <a:t>przewidziane w art. 159, 254a i 262 § 2 k.k. </a:t>
            </a:r>
          </a:p>
          <a:p>
            <a:pPr marL="268288" indent="-268288" algn="just">
              <a:buFont typeface="+mj-lt"/>
              <a:buAutoNum type="arabicPeriod"/>
            </a:pPr>
            <a:r>
              <a:rPr lang="pl-PL" dirty="0"/>
              <a:t>przewidziane w art. 279 § 1, 286 § 1 i 2 k.k. oraz w art. 289 § 2 k.k., jeżeli wartość przedmiotu przestępstwa albo szkoda wyrządzona lub grożąca nie przekracza 200.000 zł </a:t>
            </a:r>
          </a:p>
          <a:p>
            <a:pPr marL="0" indent="0" algn="just">
              <a:buNone/>
            </a:pPr>
            <a:r>
              <a:rPr lang="pl-PL" b="1" u="sng" dirty="0"/>
              <a:t>UWAGA! </a:t>
            </a:r>
            <a:r>
              <a:rPr lang="pl-PL" dirty="0"/>
              <a:t>Uchylono art. 325c k.p.k. – nie ma już dochodzenia prowadzonego ze względów podmiotowych tj. szczególne warunki podejrzanego </a:t>
            </a:r>
            <a:endParaRPr lang="pl-PL" b="1" u="sng" dirty="0"/>
          </a:p>
        </p:txBody>
      </p:sp>
    </p:spTree>
    <p:extLst>
      <p:ext uri="{BB962C8B-B14F-4D97-AF65-F5344CB8AC3E}">
        <p14:creationId xmlns:p14="http://schemas.microsoft.com/office/powerpoint/2010/main" val="162590488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Organy prowadzące śledztwo i dochodzenie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pl-PL" dirty="0"/>
              <a:t>Śledztwo (art. 311)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marL="173038" indent="-173038" algn="just"/>
            <a:r>
              <a:rPr lang="pl-PL" dirty="0"/>
              <a:t>Śledztwo zasadniczo prowadzi prokurator.</a:t>
            </a:r>
          </a:p>
          <a:p>
            <a:pPr marL="173038" indent="-173038" algn="just"/>
            <a:r>
              <a:rPr lang="pl-PL" dirty="0"/>
              <a:t>Prokurator może powierzyć prowadzenie śledztwa Policji (innym uprawnionym organom z art. 312):</a:t>
            </a:r>
          </a:p>
          <a:p>
            <a:pPr marL="441325" lvl="1" indent="-166688" algn="just"/>
            <a:r>
              <a:rPr lang="pl-PL" dirty="0"/>
              <a:t>w całości </a:t>
            </a:r>
          </a:p>
          <a:p>
            <a:pPr marL="715645" lvl="2" indent="-166688" algn="just"/>
            <a:r>
              <a:rPr lang="pl-PL" dirty="0"/>
              <a:t>ważne! Nawet przekazanie śledztwa w całości nie obejmuje niektórych czynności np. tych z art. 180 § 1 czy 184, </a:t>
            </a:r>
          </a:p>
          <a:p>
            <a:pPr marL="441325" lvl="1" indent="-166688" algn="just"/>
            <a:r>
              <a:rPr lang="pl-PL" dirty="0"/>
              <a:t>w określonym zakresie </a:t>
            </a:r>
          </a:p>
          <a:p>
            <a:pPr marL="441325" lvl="1" indent="-166688" algn="just"/>
            <a:r>
              <a:rPr lang="pl-PL" dirty="0"/>
              <a:t>dokonanie poszczególnych czynności</a:t>
            </a:r>
          </a:p>
          <a:p>
            <a:pPr marL="173038" indent="-173038" algn="just"/>
            <a:r>
              <a:rPr lang="pl-PL" dirty="0"/>
              <a:t>Powierzenie śledztwa nie może obejmować: </a:t>
            </a:r>
          </a:p>
          <a:p>
            <a:pPr marL="536575" lvl="1" indent="-263525" algn="just">
              <a:buFont typeface="+mj-lt"/>
              <a:buAutoNum type="arabicPeriod"/>
            </a:pPr>
            <a:r>
              <a:rPr lang="pl-PL" dirty="0"/>
              <a:t>wydania postanowienia o wszczęciu śledztwa (art. 305 § 3)</a:t>
            </a:r>
          </a:p>
          <a:p>
            <a:pPr marL="173038" indent="-173038" algn="just"/>
            <a:r>
              <a:rPr lang="pl-PL" dirty="0"/>
              <a:t>W przypadku śledztwa prowadzonego ze względu na osobę podejrzaną (podejrzanego) prokurator może powierzyć jedynie dokonanie poszczególnych czynności śledztwa.</a:t>
            </a:r>
          </a:p>
          <a:p>
            <a:pPr marL="173038" indent="-173038" algn="just"/>
            <a:r>
              <a:rPr lang="pl-PL" dirty="0"/>
              <a:t>Prokurator może również zastrzec do osobistego wykonania jakąkolwiek czynność śledztwa. </a:t>
            </a:r>
          </a:p>
          <a:p>
            <a:pPr algn="just"/>
            <a:endParaRPr lang="pl-PL" dirty="0"/>
          </a:p>
          <a:p>
            <a:pPr algn="just"/>
            <a:endParaRPr lang="pl-PL" dirty="0"/>
          </a:p>
          <a:p>
            <a:pPr lvl="1" algn="just"/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pl-PL" dirty="0"/>
              <a:t>Dochodzenie (art. 325a)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62500" lnSpcReduction="20000"/>
          </a:bodyPr>
          <a:lstStyle/>
          <a:p>
            <a:pPr algn="just"/>
            <a:r>
              <a:rPr lang="pl-PL" sz="2000" dirty="0"/>
              <a:t>Zasadniczo – Policja lub organy wskazane w art. 312 </a:t>
            </a:r>
          </a:p>
          <a:p>
            <a:pPr algn="just"/>
            <a:r>
              <a:rPr lang="pl-PL" sz="2000" dirty="0"/>
              <a:t>Prokurator może przejąć dochodzenie do własnego prowadzenia ze względu na szczególną wagę lub zawiłość sprawy </a:t>
            </a:r>
          </a:p>
          <a:p>
            <a:pPr lvl="1" algn="just"/>
            <a:r>
              <a:rPr lang="pl-PL" sz="1800" dirty="0"/>
              <a:t>raczej nie korzysta z tego uprawnienia</a:t>
            </a:r>
          </a:p>
          <a:p>
            <a:pPr algn="just"/>
            <a:r>
              <a:rPr lang="pl-PL" sz="2000" dirty="0"/>
              <a:t>Art. 325d – podmioty uprawnione, obok Policji, do prowadzenia dochodzeń oraz organy uprawnione do wnoszenia i popierania oskarżenia przed sądem I instancji określone w rozporządzeni MS z dnia 22 września 2015 r.</a:t>
            </a:r>
          </a:p>
        </p:txBody>
      </p:sp>
    </p:spTree>
    <p:extLst>
      <p:ext uri="{BB962C8B-B14F-4D97-AF65-F5344CB8AC3E}">
        <p14:creationId xmlns:p14="http://schemas.microsoft.com/office/powerpoint/2010/main" val="235700633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Przekształcenie postępowania z fazy </a:t>
            </a:r>
            <a:r>
              <a:rPr lang="pl-PL" i="1" dirty="0"/>
              <a:t>in rem </a:t>
            </a:r>
            <a:r>
              <a:rPr lang="pl-PL" dirty="0"/>
              <a:t>w fazę </a:t>
            </a:r>
            <a:r>
              <a:rPr lang="pl-PL" i="1" dirty="0"/>
              <a:t>in personam </a:t>
            </a:r>
          </a:p>
          <a:p>
            <a:pPr algn="just"/>
            <a:r>
              <a:rPr lang="pl-PL" dirty="0"/>
              <a:t>Postępowanie przygotowawcze od chwili przedstawienia zarzutów zaczyna toczyć się </a:t>
            </a:r>
            <a:r>
              <a:rPr lang="pl-PL" b="1" dirty="0"/>
              <a:t>przeciwko osobie</a:t>
            </a:r>
          </a:p>
          <a:p>
            <a:pPr algn="just"/>
            <a:r>
              <a:rPr lang="pl-PL" dirty="0"/>
              <a:t>Art. 313 § 1 – jeżeli dane istniejące w chwili wszczęcia śledztwa lub zebrane w jego toku </a:t>
            </a:r>
            <a:r>
              <a:rPr lang="pl-PL" b="1" u="sng" dirty="0"/>
              <a:t>uzasadniają dostatecznie podejrzenie, że czyn popełniła określona osoba</a:t>
            </a:r>
            <a:r>
              <a:rPr lang="pl-PL" dirty="0"/>
              <a:t>, sporządza się postanowienie o przedstawieniu zarzutów, ogłasza się je niezwłocznie podejrzanemu i przesłuchuje go, chyba że ogłoszenie postanowienia lub przesłuchanie nie jest możliwe z powodu ukrywania się podejrzanego lub jego nieobecności w kraju. </a:t>
            </a:r>
          </a:p>
          <a:p>
            <a:pPr marL="109728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387885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1905000" y="637024"/>
            <a:ext cx="8382000" cy="1069848"/>
          </a:xfrm>
        </p:spPr>
        <p:txBody>
          <a:bodyPr>
            <a:normAutofit fontScale="90000"/>
          </a:bodyPr>
          <a:lstStyle/>
          <a:p>
            <a:r>
              <a:rPr lang="pl-PL" dirty="0"/>
              <a:t>Przedstawienie zarzutów w śledztwie i dochodzeniu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>
          <a:xfrm>
            <a:off x="1905000" y="1916832"/>
            <a:ext cx="4041648" cy="457200"/>
          </a:xfrm>
        </p:spPr>
        <p:txBody>
          <a:bodyPr/>
          <a:lstStyle/>
          <a:p>
            <a:pPr algn="ctr"/>
            <a:r>
              <a:rPr lang="pl-PL" dirty="0"/>
              <a:t>Śledztwo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half" idx="3"/>
          </p:nvPr>
        </p:nvSpPr>
        <p:spPr>
          <a:xfrm>
            <a:off x="6242305" y="1916832"/>
            <a:ext cx="4041775" cy="457200"/>
          </a:xfrm>
        </p:spPr>
        <p:txBody>
          <a:bodyPr/>
          <a:lstStyle/>
          <a:p>
            <a:pPr algn="ctr"/>
            <a:r>
              <a:rPr lang="pl-PL" dirty="0"/>
              <a:t>Dochodzenie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Zasada </a:t>
            </a:r>
            <a:r>
              <a:rPr lang="pl-PL" dirty="0">
                <a:sym typeface="Wingdings" panose="05000000000000000000" pitchFamily="2" charset="2"/>
              </a:rPr>
              <a:t> wydaje się postanowienie o przedstawieniu zarzutów (art. 313 </a:t>
            </a:r>
            <a:r>
              <a:rPr lang="pl-PL" dirty="0"/>
              <a:t>§ 1) </a:t>
            </a:r>
          </a:p>
          <a:p>
            <a:pPr algn="just"/>
            <a:r>
              <a:rPr lang="pl-PL" dirty="0"/>
              <a:t>Wyjątek </a:t>
            </a:r>
            <a:r>
              <a:rPr lang="pl-PL" dirty="0">
                <a:sym typeface="Wingdings" panose="05000000000000000000" pitchFamily="2" charset="2"/>
              </a:rPr>
              <a:t> przesłuchanie osoby podejrzanej w charakterze podejrzanego bez uprzedniego wydania postanowienia (art. 308 </a:t>
            </a:r>
            <a:r>
              <a:rPr lang="pl-PL" dirty="0"/>
              <a:t>§ 2)</a:t>
            </a:r>
            <a:endParaRPr lang="pl-PL" dirty="0">
              <a:sym typeface="Wingdings" panose="05000000000000000000" pitchFamily="2" charset="2"/>
            </a:endParaRPr>
          </a:p>
          <a:p>
            <a:pPr lvl="1" algn="just"/>
            <a:r>
              <a:rPr lang="pl-PL" dirty="0"/>
              <a:t>Trzeba wydać „po fakcie” postanowienie o przedstawieniu zarzutów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Zasada </a:t>
            </a:r>
            <a:r>
              <a:rPr lang="pl-PL" dirty="0">
                <a:sym typeface="Wingdings" panose="05000000000000000000" pitchFamily="2" charset="2"/>
              </a:rPr>
              <a:t> przesłuchanie osoby podejrzanej w charakterze podejrzanego (art. 325g </a:t>
            </a:r>
            <a:r>
              <a:rPr lang="pl-PL" dirty="0"/>
              <a:t>§ 1 i 2) nie trzeba wydawać postanowienia </a:t>
            </a:r>
          </a:p>
          <a:p>
            <a:pPr algn="just"/>
            <a:r>
              <a:rPr lang="pl-PL" dirty="0"/>
              <a:t>Wyjątek </a:t>
            </a:r>
            <a:r>
              <a:rPr lang="pl-PL" dirty="0">
                <a:sym typeface="Wingdings" panose="05000000000000000000" pitchFamily="2" charset="2"/>
              </a:rPr>
              <a:t> jeżeli podejrzany jest tymczasowo aresztowany, konieczne jest wydanie postanowienia o przedstawieniu zarzutów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68785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uzasadnieniu postanowienia o przedstawieniu zarzutów należy wskazać jakie fakty i dowody zostały przyjęte za podstawę zarzutów. </a:t>
            </a:r>
          </a:p>
          <a:p>
            <a:pPr algn="just"/>
            <a:r>
              <a:rPr lang="pl-PL" dirty="0"/>
              <a:t>Uzasadnienie nie może być ogólnikowe. Tylko znajomość faktów i dowodów, które – zdaniem organów procesowych – są wystarczające dla skierowania postępowania przeciwko konkretnej osobie pozwala jej na podjęcie realnej i efektywnej obrony. </a:t>
            </a:r>
          </a:p>
          <a:p>
            <a:pPr algn="just"/>
            <a:r>
              <a:rPr lang="pl-PL" dirty="0"/>
              <a:t>Przejaw jawności wewnętrznej postępowania przygotowawczego. </a:t>
            </a:r>
          </a:p>
          <a:p>
            <a:pPr algn="just"/>
            <a:r>
              <a:rPr lang="pl-PL" dirty="0"/>
              <a:t>Od chwili przedstawienia zarzutów określona osoba staje się stroną postępowania przygotowawczego, z czym wiąże się szereg korzyści, ale również ciężarów procesowych. </a:t>
            </a:r>
          </a:p>
          <a:p>
            <a:pPr algn="just"/>
            <a:r>
              <a:rPr lang="pl-PL" dirty="0"/>
              <a:t>Najważniejsze - formalnie od chwili przedstawienia zarzutów podejrzanemu przysługuje </a:t>
            </a:r>
            <a:r>
              <a:rPr lang="pl-PL" b="1" dirty="0"/>
              <a:t>prawo do obrony</a:t>
            </a:r>
          </a:p>
        </p:txBody>
      </p:sp>
    </p:spTree>
    <p:extLst>
      <p:ext uri="{BB962C8B-B14F-4D97-AF65-F5344CB8AC3E}">
        <p14:creationId xmlns:p14="http://schemas.microsoft.com/office/powerpoint/2010/main" val="190219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308259-18F0-47A2-879F-FDFDDACDC8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6111" y="390525"/>
            <a:ext cx="9631364" cy="1462723"/>
          </a:xfrm>
        </p:spPr>
        <p:txBody>
          <a:bodyPr/>
          <a:lstStyle/>
          <a:p>
            <a:pPr algn="just"/>
            <a:r>
              <a:rPr lang="pl-PL" b="1" dirty="0"/>
              <a:t>Rozpoczęcie postępowania przygotowawczego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EA6D6F5-CAE7-4227-9F22-3CED2FF390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6" y="2066925"/>
            <a:ext cx="9278328" cy="41814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3000" dirty="0"/>
              <a:t> - zawiadomienie o uzasadnionym podejrzeniu popełnienia przestępstwa</a:t>
            </a:r>
          </a:p>
          <a:p>
            <a:pPr>
              <a:buFontTx/>
              <a:buChar char="-"/>
            </a:pPr>
            <a:r>
              <a:rPr lang="pl-PL" sz="3000" dirty="0"/>
              <a:t>postępowanie sprawdzające</a:t>
            </a:r>
          </a:p>
          <a:p>
            <a:pPr>
              <a:buFontTx/>
              <a:buChar char="-"/>
            </a:pPr>
            <a:r>
              <a:rPr lang="pl-PL" sz="3000" dirty="0"/>
              <a:t>czynności w niezbędnym zakresie</a:t>
            </a:r>
          </a:p>
          <a:p>
            <a:pPr>
              <a:buFontTx/>
              <a:buChar char="-"/>
            </a:pPr>
            <a:r>
              <a:rPr lang="pl-PL" sz="3000" dirty="0"/>
              <a:t>odmowa wszczęcia postępowania karnego</a:t>
            </a:r>
          </a:p>
          <a:p>
            <a:pPr>
              <a:buFontTx/>
              <a:buChar char="-"/>
            </a:pPr>
            <a:r>
              <a:rPr lang="pl-PL" sz="3000" dirty="0"/>
              <a:t>wszczęcie postępowania karnego</a:t>
            </a:r>
          </a:p>
        </p:txBody>
      </p:sp>
    </p:spTree>
    <p:extLst>
      <p:ext uri="{BB962C8B-B14F-4D97-AF65-F5344CB8AC3E}">
        <p14:creationId xmlns:p14="http://schemas.microsoft.com/office/powerpoint/2010/main" val="25965661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61872" y="1828800"/>
            <a:ext cx="9769922" cy="484730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1800" dirty="0"/>
              <a:t>Czynność przedstawienia zarzutów składa się z 4 etapów: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Sporządzenia postanowienia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Ogłoszenia go podejrzanemu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Pouczenia go o prawach i obowiązkach – art. 300 </a:t>
            </a:r>
            <a:r>
              <a:rPr lang="pl-PL" sz="2800" dirty="0"/>
              <a:t>§ 1 i 313 § 3</a:t>
            </a:r>
          </a:p>
          <a:p>
            <a:pPr marL="1191006" lvl="2" indent="-514350" algn="just"/>
            <a:r>
              <a:rPr lang="pl-PL" dirty="0">
                <a:solidFill>
                  <a:schemeClr val="accent3"/>
                </a:solidFill>
              </a:rPr>
              <a:t>Art. 313 § 2 – prawo do żądania ustnego uzasadnienia stawianych zarzutów oraz prawo do otrzymania pisemnego uzasadnienia zarzutów w ciągu 14 dni od dnia zgłoszenia takiego żądania</a:t>
            </a:r>
          </a:p>
          <a:p>
            <a:pPr marL="1657350" lvl="4" indent="-514350" algn="just"/>
            <a:r>
              <a:rPr lang="pl-PL" dirty="0"/>
              <a:t>Ustnego podania podstaw zarzutów można żądać do momentu zaznajomienia się z materiałami postępowania przygotowawczego – art. 321 </a:t>
            </a:r>
            <a:endParaRPr lang="pl-PL" dirty="0">
              <a:solidFill>
                <a:schemeClr val="accent3"/>
              </a:solidFill>
            </a:endParaRPr>
          </a:p>
          <a:p>
            <a:pPr marL="925830" lvl="1" indent="-514350" algn="just">
              <a:buFont typeface="+mj-lt"/>
              <a:buAutoNum type="arabicPeriod"/>
            </a:pPr>
            <a:r>
              <a:rPr lang="pl-PL" sz="1600" dirty="0"/>
              <a:t>Przesłuchania go </a:t>
            </a:r>
          </a:p>
          <a:p>
            <a:pPr marL="1019556" lvl="2" indent="-342900" algn="just"/>
            <a:r>
              <a:rPr lang="pl-PL" dirty="0">
                <a:solidFill>
                  <a:schemeClr val="accent3"/>
                </a:solidFill>
              </a:rPr>
              <a:t>Podejrzany może skorzystać z prawa do odmowy składania wyjaśnień. Przesłuchanie może ograniczyć się jedynie np. do jego oświadczenia co do zrozumienia przedstawionych mu zarzutów i powołania się na prawo do nieskładania wyjaśnień. Może też oświadczyć, że złoży wyjaśnienia, ale jedynie w obecności swojego obrońcy. </a:t>
            </a:r>
          </a:p>
          <a:p>
            <a:pPr marL="411480" lvl="1" indent="0" algn="just">
              <a:buNone/>
            </a:pPr>
            <a:endParaRPr lang="pl-PL" sz="1600" dirty="0"/>
          </a:p>
          <a:p>
            <a:pPr marL="118872" indent="0" algn="just">
              <a:buNone/>
            </a:pPr>
            <a:r>
              <a:rPr lang="pl-PL" sz="1800" dirty="0"/>
              <a:t>Wszystkie czynności muszą następować bezpośrednio po sobie, we wskazanej kolejności </a:t>
            </a:r>
          </a:p>
          <a:p>
            <a:pPr algn="just"/>
            <a:r>
              <a:rPr lang="pl-PL" sz="1800" dirty="0"/>
              <a:t>W sytuacji wskazanej w art. 308 § 2 treść zarzutu wpisuje się do protokołu przesłuchania </a:t>
            </a:r>
          </a:p>
        </p:txBody>
      </p:sp>
    </p:spTree>
    <p:extLst>
      <p:ext uri="{BB962C8B-B14F-4D97-AF65-F5344CB8AC3E}">
        <p14:creationId xmlns:p14="http://schemas.microsoft.com/office/powerpoint/2010/main" val="1577104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buNone/>
            </a:pPr>
            <a:r>
              <a:rPr lang="pl-PL" dirty="0"/>
              <a:t>Co powinno zawierać postanowienie o przedstawieniu zarzutów?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Wskazanie podejrzanego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Dokładne określenie zarzucanego mu czynu </a:t>
            </a:r>
          </a:p>
          <a:p>
            <a:pPr marL="916686" lvl="1" indent="-514350" algn="just"/>
            <a:r>
              <a:rPr lang="pl-PL" dirty="0"/>
              <a:t>tj. czasu, miejsca i okoliczności jego popełnienia, i to w taki sposób, aby wykazać, że wypełnia on znamiona określonego przestępstwa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Kwalifikację prawną czynu</a:t>
            </a:r>
          </a:p>
          <a:p>
            <a:pPr marL="624078" indent="-514350" algn="just">
              <a:buFont typeface="+mj-lt"/>
              <a:buAutoNum type="arabicPeriod"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Opis czynu + kwalifikacja prawna = zarzut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Uzasadnienie postanowienia o przedstawieniu zarzutów sporządza się </a:t>
            </a:r>
            <a:r>
              <a:rPr lang="pl-PL" b="1" dirty="0"/>
              <a:t>na żądanie podejrzanego. </a:t>
            </a:r>
            <a:r>
              <a:rPr lang="pl-PL" dirty="0"/>
              <a:t>O tym uprawnieniu należy go pouczyć </a:t>
            </a:r>
          </a:p>
        </p:txBody>
      </p:sp>
    </p:spTree>
    <p:extLst>
      <p:ext uri="{BB962C8B-B14F-4D97-AF65-F5344CB8AC3E}">
        <p14:creationId xmlns:p14="http://schemas.microsoft.com/office/powerpoint/2010/main" val="26360944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Przedstawienie zarzutów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pl-PL" b="1" dirty="0"/>
              <a:t>Instytucja przedstawienia zarzutów ma charakter gwarancyjny.</a:t>
            </a:r>
            <a:r>
              <a:rPr lang="pl-PL" dirty="0"/>
              <a:t> Ma zapobiegać sytuacjom, w których organy procesowe </a:t>
            </a:r>
            <a:r>
              <a:rPr lang="pl-PL" b="1" dirty="0"/>
              <a:t> </a:t>
            </a:r>
            <a:r>
              <a:rPr lang="pl-PL" dirty="0"/>
              <a:t>taktycznie odwlekają moment formalnego przekształcenia postępowania w sprawie w postępowanie przeciwko osobie. </a:t>
            </a:r>
          </a:p>
          <a:p>
            <a:pPr algn="just"/>
            <a:r>
              <a:rPr lang="pl-PL" i="1" u="sng" dirty="0"/>
              <a:t>„Nie ponosi odpowiedzialności karnej na podstawie art. 233 § 1 k.k. osoba, która przesłuchana została w charakterze świadka wbrew wynikającemu z art. 313 § 1 k.p.k. nakazowi przesłuchania jej jako podejrzanego.” </a:t>
            </a:r>
            <a:r>
              <a:rPr lang="pl-PL" i="1" dirty="0">
                <a:sym typeface="Wingdings" panose="05000000000000000000" pitchFamily="2" charset="2"/>
              </a:rPr>
              <a:t> uchwała SN z dnia 26 kwietnia 2007 r. </a:t>
            </a:r>
          </a:p>
          <a:p>
            <a:pPr algn="just"/>
            <a:r>
              <a:rPr lang="pl-PL" dirty="0"/>
              <a:t> Uchwała została wydana w związku z niedopuszczalną – w świetle art. 313 – praktyką, gdzie organy ścigania, mimo że dysponowały wystarczającymi dowodami, uzasadniającymi przedstawienie zarzutów konkretnej osobie, wzywały ją na przesłuchanie w charakterze świadka. </a:t>
            </a:r>
          </a:p>
          <a:p>
            <a:pPr algn="just"/>
            <a:r>
              <a:rPr lang="pl-PL" dirty="0"/>
              <a:t>Określenie zarzucanego czynu gwarantuje również podejrzanemu, że postępowanie będzie przebiegało w wytyczonych w ten sposób granicach. </a:t>
            </a:r>
          </a:p>
          <a:p>
            <a:pPr algn="just"/>
            <a:r>
              <a:rPr lang="pl-PL" dirty="0"/>
              <a:t>Zarzut z 313 </a:t>
            </a:r>
            <a:r>
              <a:rPr lang="pl-PL" u="sng" dirty="0"/>
              <a:t>§ 1 (ewentualnie później zmodyfikowany) zakreśla ramy postępowania. </a:t>
            </a:r>
            <a:r>
              <a:rPr lang="pl-PL" dirty="0"/>
              <a:t>Szczególnie ważne jest dokładne określenie czynu zarzucanego podejrzanemu. Całe postępowanie może toczyć się wyłącznie w związku z tym zachowaniem </a:t>
            </a:r>
          </a:p>
          <a:p>
            <a:pPr lvl="1" algn="just"/>
            <a:r>
              <a:rPr lang="pl-PL" dirty="0"/>
              <a:t>Ciekawe zagadnienie – problematyka tożsamości czynu </a:t>
            </a:r>
          </a:p>
        </p:txBody>
      </p:sp>
    </p:spTree>
    <p:extLst>
      <p:ext uri="{BB962C8B-B14F-4D97-AF65-F5344CB8AC3E}">
        <p14:creationId xmlns:p14="http://schemas.microsoft.com/office/powerpoint/2010/main" val="359789467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47528" y="332656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pl-PL" dirty="0"/>
              <a:t>Modyfikacja zarzutów – art. 314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19536" y="1340768"/>
            <a:ext cx="8291264" cy="5256584"/>
          </a:xfrm>
        </p:spPr>
        <p:txBody>
          <a:bodyPr>
            <a:normAutofit fontScale="92500" lnSpcReduction="20000"/>
          </a:bodyPr>
          <a:lstStyle/>
          <a:p>
            <a:pPr marL="109728" indent="0" algn="just">
              <a:buNone/>
            </a:pPr>
            <a:r>
              <a:rPr lang="pl-PL" dirty="0"/>
              <a:t>Jeżeli w toku śledztwa okaże się, że podejrzanemu należy zarzucić: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czyn nieobjęty uprzednio postanowienie o przedstawieniu zarzutów (rozszerzenie lub uzupełnienie zarzutów);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czyn w zmienionej w istotny sposób postaci;</a:t>
            </a:r>
          </a:p>
          <a:p>
            <a:pPr marL="916686" lvl="1" indent="-514350" algn="just"/>
            <a:r>
              <a:rPr lang="pl-PL" dirty="0"/>
              <a:t>takie zmiany, które wiążą się z istotą czynu, przedmiotem ochrony, przedmiotem zamachu, rodzajem czynności wykonawczej, a także datą, czasem i miejscem przestępstwa, rodzajem i rozmiarem szkody czy osobą pokrzywdzonego, mając wpływ na odpowiedzialność karną podejrzanego</a:t>
            </a:r>
          </a:p>
          <a:p>
            <a:pPr marL="109728" indent="0" algn="just">
              <a:buNone/>
            </a:pPr>
            <a:r>
              <a:rPr lang="pl-PL" dirty="0"/>
              <a:t>lub też, że: </a:t>
            </a:r>
          </a:p>
          <a:p>
            <a:pPr marL="624078" indent="-514350" algn="just">
              <a:buFont typeface="+mj-lt"/>
              <a:buAutoNum type="arabicPeriod" startAt="3"/>
            </a:pPr>
            <a:r>
              <a:rPr lang="pl-PL" dirty="0"/>
              <a:t>czyn należy zakwalifikować z surowszego przepisu </a:t>
            </a:r>
          </a:p>
          <a:p>
            <a:pPr marL="109728" indent="0" algn="just">
              <a:buNone/>
            </a:pPr>
            <a:r>
              <a:rPr lang="pl-PL" dirty="0"/>
              <a:t>wydaje się niezwłocznie nowe postanowienie, ogłasza się je podejrzanemu i przesłuchuje go. 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Podejrzany może żądać podania ustnie podstaw zarzutów oraz żądać sporządzenia pisemnego uzasadnienia w terminie 14 dni, o czym należy go pouczyć </a:t>
            </a:r>
          </a:p>
        </p:txBody>
      </p:sp>
    </p:spTree>
    <p:extLst>
      <p:ext uri="{BB962C8B-B14F-4D97-AF65-F5344CB8AC3E}">
        <p14:creationId xmlns:p14="http://schemas.microsoft.com/office/powerpoint/2010/main" val="65667345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8788" y="-34076"/>
            <a:ext cx="11643212" cy="933340"/>
          </a:xfrm>
        </p:spPr>
        <p:txBody>
          <a:bodyPr>
            <a:noAutofit/>
          </a:bodyPr>
          <a:lstStyle/>
          <a:p>
            <a:r>
              <a:rPr lang="pl-PL" sz="3000" dirty="0"/>
              <a:t>Sposoby zakończenia postępowania przygotowawczego </a:t>
            </a:r>
          </a:p>
        </p:txBody>
      </p:sp>
      <p:sp>
        <p:nvSpPr>
          <p:cNvPr id="4" name="Prostokąt zaokrąglony 3"/>
          <p:cNvSpPr/>
          <p:nvPr/>
        </p:nvSpPr>
        <p:spPr>
          <a:xfrm>
            <a:off x="674895" y="761940"/>
            <a:ext cx="2952328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400" b="1" dirty="0"/>
              <a:t>UMORZENIE</a:t>
            </a:r>
            <a:endParaRPr lang="pl-PL" b="1" dirty="0"/>
          </a:p>
        </p:txBody>
      </p:sp>
      <p:sp>
        <p:nvSpPr>
          <p:cNvPr id="5" name="Prostokąt zaokrąglony 4"/>
          <p:cNvSpPr/>
          <p:nvPr/>
        </p:nvSpPr>
        <p:spPr>
          <a:xfrm>
            <a:off x="5974227" y="860754"/>
            <a:ext cx="3816424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b="1" dirty="0"/>
              <a:t>SKIEROWANIE SPRAWY DO SĄDU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674895" y="1482020"/>
            <a:ext cx="2952328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Umorzenie „zwykłe” na podstawie art. 17 § 1 k.p.k. (negatywna przesłanka procesowa)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Umorzenie z art. 322 § 1 k.p.k. – niewykrycie sprawcy, czynu nie popełniła dana osoba, brak interesu społecznego w ściganiu z urzędu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Umorzenie absorpcyjne (art. 11 k.p.k.)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Umorzenie rejestrowe – art. 325f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Inne umorzenia (np. z UŚK, z art. 62a ustawy o przeciwdziałaniu narkomanii)</a:t>
            </a:r>
          </a:p>
          <a:p>
            <a:pPr algn="just"/>
            <a:r>
              <a:rPr lang="pl-PL" sz="1600" dirty="0"/>
              <a:t>.</a:t>
            </a:r>
          </a:p>
          <a:p>
            <a:pPr algn="just"/>
            <a:endParaRPr lang="pl-PL" sz="1600" dirty="0"/>
          </a:p>
        </p:txBody>
      </p:sp>
      <p:sp>
        <p:nvSpPr>
          <p:cNvPr id="7" name="pole tekstowe 6"/>
          <p:cNvSpPr txBox="1"/>
          <p:nvPr/>
        </p:nvSpPr>
        <p:spPr>
          <a:xfrm>
            <a:off x="5810612" y="1732867"/>
            <a:ext cx="4464496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Akt oskarżenia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AO wraz z wnioskiem z art. 335 § 2 k.p.k.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Wniosek z art. 335 § 1 k.p.k.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Wniosek o umorzenie postępowania i zastosowanie środków zabezpieczających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Wniosek o warunkowe umorzenie postępowania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pl-PL" sz="1600" dirty="0"/>
              <a:t>W trybie przyspieszonym – wniosek o rozpoznanie sprawy w trybie przyspieszonym </a:t>
            </a:r>
          </a:p>
        </p:txBody>
      </p:sp>
      <p:sp>
        <p:nvSpPr>
          <p:cNvPr id="9" name="pole tekstowe 8"/>
          <p:cNvSpPr txBox="1"/>
          <p:nvPr/>
        </p:nvSpPr>
        <p:spPr>
          <a:xfrm>
            <a:off x="4151784" y="4887530"/>
            <a:ext cx="46805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Rozwiązanie pośrednie</a:t>
            </a:r>
          </a:p>
          <a:p>
            <a:endParaRPr lang="pl-PL" b="1" dirty="0"/>
          </a:p>
        </p:txBody>
      </p:sp>
      <p:graphicFrame>
        <p:nvGraphicFramePr>
          <p:cNvPr id="10" name="Diagram 9"/>
          <p:cNvGraphicFramePr/>
          <p:nvPr>
            <p:extLst>
              <p:ext uri="{D42A27DB-BD31-4B8C-83A1-F6EECF244321}">
                <p14:modId xmlns:p14="http://schemas.microsoft.com/office/powerpoint/2010/main" val="1191630163"/>
              </p:ext>
            </p:extLst>
          </p:nvPr>
        </p:nvGraphicFramePr>
        <p:xfrm>
          <a:off x="3486936" y="4082566"/>
          <a:ext cx="852954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172992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/>
              <a:t>Umorzenie postępowania przygotowawczego – art. 322 k.p.k.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just">
              <a:buNone/>
            </a:pPr>
            <a:r>
              <a:rPr lang="pl-PL" dirty="0"/>
              <a:t>jeżeli postępowanie nie dostarczyło podstaw do wniesienia aktu oskarżenia i nie zachodzą warunki określone w art. 324 (skierowanie do sądu wniosku o umorzenie postępowania wobec sprawcy, który popełnił przestępstwo w stanie niepoczytalności i orzeczenie środków zabezpieczających) </a:t>
            </a:r>
            <a:r>
              <a:rPr lang="pl-PL" b="1" dirty="0"/>
              <a:t>umarza się śledztwo (lub dochodzenie) </a:t>
            </a:r>
            <a:r>
              <a:rPr lang="pl-PL" dirty="0"/>
              <a:t>bez konieczności uprzedniego zapoznania z materiałami postępowania i jego zamknięcia. </a:t>
            </a:r>
          </a:p>
          <a:p>
            <a:pPr marL="109728" indent="0" algn="just">
              <a:buNone/>
            </a:pPr>
            <a:endParaRPr lang="pl-PL" dirty="0"/>
          </a:p>
          <a:p>
            <a:pPr algn="just"/>
            <a:r>
              <a:rPr lang="pl-PL" dirty="0">
                <a:sym typeface="Wingdings" panose="05000000000000000000" pitchFamily="2" charset="2"/>
              </a:rPr>
              <a:t>Postanowienie o umorzeniu musi zawierać: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pl-PL" dirty="0"/>
              <a:t>określenie czynu, którego postępowanie dotyczyło,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pl-PL" dirty="0"/>
              <a:t>określenie kwalifikacji prawnej czynu,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pl-PL" dirty="0"/>
              <a:t>określenie podstawy i przyczyny umorzenia, a więc wskazanie przepisu prawnego, na podstawie którego dochodzi do umorzenia, </a:t>
            </a:r>
          </a:p>
          <a:p>
            <a:pPr marL="916686" lvl="1" indent="-514350" algn="just">
              <a:buFont typeface="+mj-lt"/>
              <a:buAutoNum type="arabicPeriod"/>
            </a:pPr>
            <a:r>
              <a:rPr lang="pl-PL" dirty="0"/>
              <a:t>a jeżeli następuje w postępowaniu, w którym występuje już podejrzany, także  imię i nazwisko podejrzanego oraz - w razie potrzeby - inne dane o jego osobie o charakterze indentyfikacyjnym. </a:t>
            </a:r>
          </a:p>
          <a:p>
            <a:pPr algn="just"/>
            <a:endParaRPr lang="pl-PL" dirty="0"/>
          </a:p>
          <a:p>
            <a:pPr marL="411480" lvl="1" indent="0" algn="just">
              <a:buNone/>
            </a:pPr>
            <a:endParaRPr lang="pl-PL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99165861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03512" y="260648"/>
            <a:ext cx="8964488" cy="1066800"/>
          </a:xfrm>
        </p:spPr>
        <p:txBody>
          <a:bodyPr>
            <a:normAutofit/>
          </a:bodyPr>
          <a:lstStyle/>
          <a:p>
            <a:pPr algn="ctr"/>
            <a:r>
              <a:rPr lang="pl-PL" sz="3200" dirty="0"/>
              <a:t>Umorzenie postępowania przygotowawczego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1775520" y="1772816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pole tekstowe 4"/>
          <p:cNvSpPr txBox="1"/>
          <p:nvPr/>
        </p:nvSpPr>
        <p:spPr>
          <a:xfrm>
            <a:off x="7427640" y="1484787"/>
            <a:ext cx="324036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dirty="0"/>
              <a:t>Prokurator </a:t>
            </a:r>
          </a:p>
          <a:p>
            <a:pPr marL="342900" indent="-342900" algn="just">
              <a:buAutoNum type="arabicPeriod"/>
            </a:pPr>
            <a:r>
              <a:rPr lang="pl-PL" dirty="0"/>
              <a:t>Inny organ prowadzący postępowanie</a:t>
            </a:r>
          </a:p>
          <a:p>
            <a:pPr marL="800100" lvl="1" indent="-342900" algn="just">
              <a:buFont typeface="Arial" panose="020B0604020202020204" pitchFamily="34" charset="0"/>
              <a:buChar char="•"/>
            </a:pPr>
            <a:r>
              <a:rPr lang="pl-PL" dirty="0"/>
              <a:t>Postanowienie wymaga wtedy </a:t>
            </a:r>
            <a:r>
              <a:rPr lang="pl-PL" b="1" dirty="0"/>
              <a:t>zatwierdzenia przez prokuratora </a:t>
            </a:r>
            <a:r>
              <a:rPr lang="pl-PL" dirty="0"/>
              <a:t> </a:t>
            </a:r>
          </a:p>
        </p:txBody>
      </p:sp>
      <p:sp>
        <p:nvSpPr>
          <p:cNvPr id="6" name="pole tekstowe 5"/>
          <p:cNvSpPr txBox="1"/>
          <p:nvPr/>
        </p:nvSpPr>
        <p:spPr>
          <a:xfrm>
            <a:off x="7176122" y="4139317"/>
            <a:ext cx="3236007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AutoNum type="arabicPeriod"/>
            </a:pPr>
            <a:r>
              <a:rPr lang="pl-PL" dirty="0"/>
              <a:t>Prokurator – jeżeli prowadzi dochodzenie </a:t>
            </a:r>
          </a:p>
          <a:p>
            <a:pPr marL="342900" indent="-342900" algn="just">
              <a:buAutoNum type="arabicPeriod"/>
            </a:pPr>
            <a:r>
              <a:rPr lang="pl-PL" dirty="0"/>
              <a:t>Policja (inny uprawniony organ)</a:t>
            </a:r>
          </a:p>
          <a:p>
            <a:pPr algn="just"/>
            <a:endParaRPr lang="pl-PL" dirty="0"/>
          </a:p>
        </p:txBody>
      </p:sp>
      <p:cxnSp>
        <p:nvCxnSpPr>
          <p:cNvPr id="10" name="Łącznik prosty ze strzałką 9"/>
          <p:cNvCxnSpPr/>
          <p:nvPr/>
        </p:nvCxnSpPr>
        <p:spPr>
          <a:xfrm>
            <a:off x="8794123" y="5101559"/>
            <a:ext cx="0" cy="515089"/>
          </a:xfrm>
          <a:prstGeom prst="straightConnector1">
            <a:avLst/>
          </a:prstGeom>
          <a:ln w="190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pole tekstowe 11"/>
          <p:cNvSpPr txBox="1"/>
          <p:nvPr/>
        </p:nvSpPr>
        <p:spPr>
          <a:xfrm>
            <a:off x="7013104" y="5547859"/>
            <a:ext cx="36724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dirty="0"/>
              <a:t>Wymagane zatwierdzenie przez prokuratora </a:t>
            </a:r>
          </a:p>
        </p:txBody>
      </p:sp>
    </p:spTree>
    <p:extLst>
      <p:ext uri="{BB962C8B-B14F-4D97-AF65-F5344CB8AC3E}">
        <p14:creationId xmlns:p14="http://schemas.microsoft.com/office/powerpoint/2010/main" val="26815805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7488" y="188640"/>
            <a:ext cx="9036496" cy="1066800"/>
          </a:xfrm>
        </p:spPr>
        <p:txBody>
          <a:bodyPr>
            <a:normAutofit fontScale="90000"/>
          </a:bodyPr>
          <a:lstStyle/>
          <a:p>
            <a:r>
              <a:rPr lang="pl-PL" dirty="0"/>
              <a:t>Umorzenie postępowania przygotowawczego – „zwykłe”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9403" y="1844824"/>
            <a:ext cx="10753195" cy="5013176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pl-PL" b="1" u="sng" dirty="0"/>
              <a:t>Przesłanki umorzenia: </a:t>
            </a:r>
          </a:p>
          <a:p>
            <a:pPr marL="109728" indent="0" algn="just">
              <a:buNone/>
            </a:pPr>
            <a:r>
              <a:rPr lang="pl-PL" sz="1900" dirty="0"/>
              <a:t>Postępowanie nie dostarczyło podstaw do wniesienia aktu oskarżenia i nie istnieją podstawy do zastosowania środków zabezpieczających. </a:t>
            </a:r>
          </a:p>
          <a:p>
            <a:pPr marL="109728" indent="0" algn="just">
              <a:buNone/>
            </a:pPr>
            <a:endParaRPr lang="pl-PL" dirty="0"/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Zachodzi negatywna przesłanka procesowa – art. 17 § 1 k.p.k.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Art. 11 § 1 – tzw. umorzenie absorpcyjne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Inna podstawa np. abolicja, art. 62a ustawy o przeciwdziałaniu narkomanii</a:t>
            </a:r>
          </a:p>
          <a:p>
            <a:pPr marL="109728" indent="0" algn="just">
              <a:buNone/>
            </a:pPr>
            <a:endParaRPr lang="pl-PL" dirty="0"/>
          </a:p>
          <a:p>
            <a:pPr marL="109728" indent="0" algn="just">
              <a:buNone/>
            </a:pPr>
            <a:r>
              <a:rPr lang="pl-PL" dirty="0"/>
              <a:t>Umorzenie postępowania może nastąpić zarówno w fazie </a:t>
            </a:r>
            <a:r>
              <a:rPr lang="pl-PL" i="1" dirty="0"/>
              <a:t>in rem </a:t>
            </a:r>
            <a:r>
              <a:rPr lang="pl-PL" dirty="0"/>
              <a:t>jak i </a:t>
            </a:r>
            <a:r>
              <a:rPr lang="pl-PL" i="1" dirty="0"/>
              <a:t>in personam </a:t>
            </a:r>
          </a:p>
          <a:p>
            <a:pPr marL="402336" lvl="1" indent="0" algn="just">
              <a:buNone/>
            </a:pPr>
            <a:r>
              <a:rPr lang="pl-PL" dirty="0"/>
              <a:t>Istotne konsekwencje prawne w zależności od stadium postępowania, w którym doszło do umorzenia </a:t>
            </a:r>
          </a:p>
          <a:p>
            <a:pPr marL="402336" lvl="1" indent="0" algn="just">
              <a:buNone/>
            </a:pPr>
            <a:r>
              <a:rPr lang="pl-PL" dirty="0"/>
              <a:t>Por. art. 327 § 1 i 2 oraz 328 </a:t>
            </a:r>
          </a:p>
        </p:txBody>
      </p:sp>
    </p:spTree>
    <p:extLst>
      <p:ext uri="{BB962C8B-B14F-4D97-AF65-F5344CB8AC3E}">
        <p14:creationId xmlns:p14="http://schemas.microsoft.com/office/powerpoint/2010/main" val="36668234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Umorzenie postępowania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l-PL" dirty="0"/>
              <a:t>W razie umorzenia śledztwa prokurator wydaje postanowienie co do dowodów rzeczowych. </a:t>
            </a:r>
          </a:p>
          <a:p>
            <a:pPr lvl="1" algn="just"/>
            <a:r>
              <a:rPr lang="pl-PL" dirty="0"/>
              <a:t>Por. art. 230 – 233 k.p.k.</a:t>
            </a:r>
          </a:p>
          <a:p>
            <a:pPr algn="just"/>
            <a:r>
              <a:rPr lang="pl-PL" dirty="0"/>
              <a:t>Na postanowienie co do dowodów rzeczowych przysługuje zażalenie podejrzanemu, pokrzywdzonemu i osobie, której określone przedmioty odebrano lub która zgłosiła do nich roszczenie.</a:t>
            </a:r>
          </a:p>
          <a:p>
            <a:pPr algn="just"/>
            <a:r>
              <a:rPr lang="pl-PL" dirty="0"/>
              <a:t>Po uprawomocnieniu się postanowienia o umorzeniu, w razie istnienia podstaw określonych w art. 45a k.k. lub art. 43 § 1 i § 2 k.k. oraz art. 47 § 4 </a:t>
            </a:r>
            <a:r>
              <a:rPr lang="pl-PL" dirty="0" err="1"/>
              <a:t>k.k.s</a:t>
            </a:r>
            <a:r>
              <a:rPr lang="pl-PL" dirty="0"/>
              <a:t>. </a:t>
            </a:r>
            <a:r>
              <a:rPr lang="pl-PL" b="1" dirty="0"/>
              <a:t>występuje do sądu z wnioskiem o orzeczenie przepadku. </a:t>
            </a:r>
          </a:p>
          <a:p>
            <a:pPr algn="just"/>
            <a:r>
              <a:rPr lang="pl-PL" dirty="0"/>
              <a:t>Jeżeli umorzenie następuje z powodu </a:t>
            </a:r>
            <a:r>
              <a:rPr lang="pl-PL" b="1" dirty="0"/>
              <a:t>niewykrycia sprawcy</a:t>
            </a:r>
            <a:r>
              <a:rPr lang="pl-PL" dirty="0"/>
              <a:t> wniosek o orzeczenie przepadku może być skierowany tylko wtedy, gdy przepis szczególny dopuszcza taką możliwość.  </a:t>
            </a:r>
          </a:p>
        </p:txBody>
      </p:sp>
    </p:spTree>
    <p:extLst>
      <p:ext uri="{BB962C8B-B14F-4D97-AF65-F5344CB8AC3E}">
        <p14:creationId xmlns:p14="http://schemas.microsoft.com/office/powerpoint/2010/main" val="395297818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248090"/>
          </a:xfrm>
        </p:spPr>
        <p:txBody>
          <a:bodyPr>
            <a:normAutofit/>
          </a:bodyPr>
          <a:lstStyle/>
          <a:p>
            <a:r>
              <a:rPr lang="pl-PL" sz="3600" dirty="0"/>
              <a:t>Umorzenie </a:t>
            </a:r>
            <a:r>
              <a:rPr lang="pl-PL" sz="3200" dirty="0"/>
              <a:t>postępowania</a:t>
            </a:r>
            <a:r>
              <a:rPr lang="pl-PL" sz="3600" dirty="0"/>
              <a:t> – uprawnienia stron (i innych osób)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7381" y="1700808"/>
            <a:ext cx="11664619" cy="4968552"/>
          </a:xfrm>
        </p:spPr>
        <p:txBody>
          <a:bodyPr>
            <a:normAutofit fontScale="92500"/>
          </a:bodyPr>
          <a:lstStyle/>
          <a:p>
            <a:pPr algn="just"/>
            <a:r>
              <a:rPr lang="pl-PL" dirty="0"/>
              <a:t>O umorzeniu zawiadamia się osobę lub instytucję państwową, samorządową lub społeczną, która złożyła zawiadomienie o przestępstwie, ujawnionego pokrzywdzonego oraz podejrzanego  </a:t>
            </a:r>
          </a:p>
          <a:p>
            <a:pPr marL="109728" indent="0" algn="just">
              <a:buNone/>
            </a:pPr>
            <a:r>
              <a:rPr lang="pl-PL" dirty="0"/>
              <a:t>Na postanowienie o umorzeniu śledztwa (dochodzenia) przysługuje </a:t>
            </a:r>
            <a:r>
              <a:rPr lang="pl-PL" b="1" u="sng" dirty="0"/>
              <a:t>zażalenie:</a:t>
            </a:r>
            <a:endParaRPr lang="pl-PL" dirty="0"/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Stronom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Instytucji państwowej lub samorządowej, która złożyła zawiadomienie o przestępstwie </a:t>
            </a:r>
          </a:p>
          <a:p>
            <a:pPr marL="624078" indent="-514350" algn="just">
              <a:buFont typeface="+mj-lt"/>
              <a:buAutoNum type="arabicPeriod"/>
            </a:pPr>
            <a:r>
              <a:rPr lang="pl-PL" dirty="0"/>
              <a:t>Osobie, która złożyła zawiadomienie o przestępstwie określonym m.in. w art. 228 – 231, 233, 235, 236, 245, 270 – 277, 278 – 294 k.k. lub art. 296 – 306 k.k. </a:t>
            </a:r>
            <a:r>
              <a:rPr lang="pl-PL" b="1" dirty="0"/>
              <a:t>jeżeli postępowanie karne wszczęto w wyniku jej zawiadomienia a wskutek przestępstwa doszło do naruszenia jej praw</a:t>
            </a:r>
          </a:p>
          <a:p>
            <a:pPr marL="916686" lvl="1" indent="-514350" algn="just"/>
            <a:r>
              <a:rPr lang="pl-PL" dirty="0"/>
              <a:t>M.in. Przestępstwa przeciwko wiarygodności dokumentów, składanie fałszywych zeznań, przestępstwa korupcyjne </a:t>
            </a:r>
          </a:p>
          <a:p>
            <a:pPr marL="916686" lvl="1" indent="-514350" algn="just"/>
            <a:r>
              <a:rPr lang="pl-PL" dirty="0"/>
              <a:t>„pośrednio pokrzywdzony” </a:t>
            </a:r>
          </a:p>
          <a:p>
            <a:pPr marL="624078" indent="-514350" algn="just"/>
            <a:r>
              <a:rPr lang="pl-PL" dirty="0"/>
              <a:t>Osobom uprawnionym do wniesienia zażalenia przysługuje prawo przejrzenia akt postępowania (art. 306 § 1b </a:t>
            </a:r>
            <a:r>
              <a:rPr lang="pl-PL" dirty="0">
                <a:sym typeface="Wingdings" panose="05000000000000000000" pitchFamily="2" charset="2"/>
              </a:rPr>
              <a:t> nie ma ograniczeń z art. 156 </a:t>
            </a:r>
            <a:r>
              <a:rPr lang="pl-PL" dirty="0"/>
              <a:t>§ 5) </a:t>
            </a:r>
          </a:p>
        </p:txBody>
      </p:sp>
    </p:spTree>
    <p:extLst>
      <p:ext uri="{BB962C8B-B14F-4D97-AF65-F5344CB8AC3E}">
        <p14:creationId xmlns:p14="http://schemas.microsoft.com/office/powerpoint/2010/main" val="33389932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Porządek czynności w śledztwie i dochodzeniu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55600" indent="-355600" algn="just">
              <a:buAutoNum type="arabicPeriod"/>
            </a:pPr>
            <a:r>
              <a:rPr lang="pl-PL" dirty="0"/>
              <a:t>Czynności poprzedzające formalne wszczęcie postępowania przygotowawczego </a:t>
            </a:r>
          </a:p>
          <a:p>
            <a:pPr marL="916686" lvl="1" indent="-514350" algn="just"/>
            <a:r>
              <a:rPr lang="pl-PL" dirty="0"/>
              <a:t>postępowanie sprawdzające (art. 307)</a:t>
            </a:r>
          </a:p>
          <a:p>
            <a:pPr marL="916686" lvl="1" indent="-514350" algn="just"/>
            <a:r>
              <a:rPr lang="pl-PL" dirty="0"/>
              <a:t>czynności w niezbędnym zakresie (art. 308)</a:t>
            </a:r>
          </a:p>
          <a:p>
            <a:pPr marL="355600" indent="-355600" algn="just">
              <a:buAutoNum type="arabicPeriod"/>
            </a:pPr>
            <a:r>
              <a:rPr lang="pl-PL" dirty="0"/>
              <a:t>Formalne wszczęcie śledztwa/dochodzenia w sprawie (faza </a:t>
            </a:r>
            <a:r>
              <a:rPr lang="pl-PL" i="1" dirty="0"/>
              <a:t>in rem</a:t>
            </a:r>
            <a:r>
              <a:rPr lang="pl-PL" dirty="0"/>
              <a:t>) </a:t>
            </a:r>
          </a:p>
          <a:p>
            <a:pPr marL="355600" indent="-355600" algn="just">
              <a:buAutoNum type="arabicPeriod"/>
            </a:pPr>
            <a:r>
              <a:rPr lang="pl-PL" dirty="0"/>
              <a:t>Przedstawienie zarzutów (faza </a:t>
            </a:r>
            <a:r>
              <a:rPr lang="pl-PL" i="1" dirty="0"/>
              <a:t>ad personam</a:t>
            </a:r>
            <a:r>
              <a:rPr lang="pl-PL" dirty="0"/>
              <a:t>) i modyfikacja zarzutów </a:t>
            </a:r>
          </a:p>
          <a:p>
            <a:pPr marL="355600" indent="-355600" algn="just">
              <a:buAutoNum type="arabicPeriod"/>
            </a:pPr>
            <a:r>
              <a:rPr lang="pl-PL" dirty="0"/>
              <a:t>Czynności dowodowe </a:t>
            </a:r>
          </a:p>
          <a:p>
            <a:pPr marL="355600" indent="-355600" algn="just">
              <a:buAutoNum type="arabicPeriod"/>
            </a:pPr>
            <a:r>
              <a:rPr lang="pl-PL" dirty="0"/>
              <a:t>Zakończenie postępowania przygotowawczego</a:t>
            </a:r>
          </a:p>
          <a:p>
            <a:pPr marL="355600" indent="-355600" algn="just">
              <a:buAutoNum type="arabicPeriod"/>
            </a:pPr>
            <a:r>
              <a:rPr lang="pl-PL" dirty="0"/>
              <a:t>Sposoby zakończenia postępowania przygotowawczego </a:t>
            </a:r>
            <a:r>
              <a:rPr lang="pl-PL" dirty="0">
                <a:sym typeface="Wingdings" panose="05000000000000000000" pitchFamily="2" charset="2"/>
              </a:rPr>
              <a:t> umorzenie (różne wersje) albo skierowanie sprawy do sądu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7180893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021240" y="0"/>
            <a:ext cx="9692640" cy="1397124"/>
          </a:xfrm>
        </p:spPr>
        <p:txBody>
          <a:bodyPr>
            <a:normAutofit/>
          </a:bodyPr>
          <a:lstStyle/>
          <a:p>
            <a:r>
              <a:rPr lang="pl-PL" dirty="0"/>
              <a:t>Skierowanie sprawy do sądu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pl-PL" dirty="0"/>
              <a:t>Skarga oskarżyciela  </a:t>
            </a:r>
          </a:p>
          <a:p>
            <a:pPr algn="just"/>
            <a:r>
              <a:rPr lang="pl-PL" dirty="0"/>
              <a:t>Zasada skargowości – art. 14 § 1 </a:t>
            </a:r>
            <a:r>
              <a:rPr lang="pl-PL" dirty="0">
                <a:sym typeface="Wingdings" panose="05000000000000000000" pitchFamily="2" charset="2"/>
              </a:rPr>
              <a:t> wszczęcie postępowania sądowego następuje na żądanie uprawnionego oskarżyciela publicznego lub innego uprawnionego podmiotu</a:t>
            </a:r>
            <a:endParaRPr lang="pl-PL" dirty="0"/>
          </a:p>
          <a:p>
            <a:pPr algn="just"/>
            <a:r>
              <a:rPr lang="pl-PL" dirty="0"/>
              <a:t>Obowiązek oskarżyciela publicznego – art. 10 § 1 k.k. (zasada legalizmu)</a:t>
            </a:r>
          </a:p>
          <a:p>
            <a:pPr lvl="1" algn="just"/>
            <a:r>
              <a:rPr lang="pl-PL" dirty="0"/>
              <a:t>Oskarżycielem przed wszystkimi sądami jest prokurator </a:t>
            </a:r>
          </a:p>
          <a:p>
            <a:pPr lvl="1" algn="just"/>
            <a:r>
              <a:rPr lang="pl-PL" dirty="0"/>
              <a:t>Inny organ może być uprawniony do pełnienia funkcji oskarżyciela publicznego na mocy przepisów szczególnych – konieczne dokładne określenie zakresu uprawnień nieprokuratorskich organów upoważnionych do wniesienia aktu oskarżenia </a:t>
            </a:r>
          </a:p>
          <a:p>
            <a:pPr lvl="2" algn="just"/>
            <a:r>
              <a:rPr lang="pl-PL" dirty="0"/>
              <a:t>M.in. Inspekcja Handlowa, Państwowa Inspekcja Sanitarna, urzędy skarbowe i inspektorzy kontroli skarbowej, Prezes Urzędu Komunikacji Elektronicznej</a:t>
            </a:r>
          </a:p>
          <a:p>
            <a:pPr algn="just"/>
            <a:r>
              <a:rPr lang="pl-PL" dirty="0"/>
              <a:t>Inne uprawnione podmioty to m.in. pokrzywdzony, który wnosi subsydiarny akt oskarżenia</a:t>
            </a:r>
          </a:p>
          <a:p>
            <a:pPr lvl="2" algn="just"/>
            <a:r>
              <a:rPr lang="pl-PL" dirty="0"/>
              <a:t> subsydiarny akt oskarżenia </a:t>
            </a:r>
            <a:r>
              <a:rPr lang="pl-PL" dirty="0">
                <a:sym typeface="Wingdings" panose="05000000000000000000" pitchFamily="2" charset="2"/>
              </a:rPr>
              <a:t> wcześniejsze slajdy </a:t>
            </a:r>
          </a:p>
          <a:p>
            <a:pPr marL="109728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081098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Skierowanie sprawy do sądu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Podstawową formą jest wniesienie przez oskarżyciela publicznego </a:t>
            </a:r>
            <a:r>
              <a:rPr lang="pl-PL" b="1" dirty="0"/>
              <a:t>aktu oskarżenia </a:t>
            </a:r>
            <a:endParaRPr lang="pl-PL" dirty="0"/>
          </a:p>
          <a:p>
            <a:pPr algn="just"/>
            <a:r>
              <a:rPr lang="pl-PL" dirty="0"/>
              <a:t>Inne skargi to: </a:t>
            </a:r>
          </a:p>
          <a:p>
            <a:pPr lvl="1" algn="just"/>
            <a:r>
              <a:rPr lang="pl-PL" dirty="0"/>
              <a:t>Wniesienie wniosku z art. 335 § 1 (samoistny wniosek o skazanie bez rozprawy)</a:t>
            </a:r>
          </a:p>
          <a:p>
            <a:pPr lvl="1" algn="just"/>
            <a:r>
              <a:rPr lang="pl-PL" dirty="0"/>
              <a:t>Wniesienie wniosku o warunkowe umorzenie postępowania </a:t>
            </a:r>
          </a:p>
          <a:p>
            <a:pPr lvl="1" algn="just"/>
            <a:r>
              <a:rPr lang="pl-PL" dirty="0"/>
              <a:t>Wniesienie wniosku o umorzenie postępowania i zastosowanie środków zabezpieczających </a:t>
            </a:r>
          </a:p>
          <a:p>
            <a:pPr lvl="1" algn="just"/>
            <a:r>
              <a:rPr lang="pl-PL" dirty="0"/>
              <a:t>Wniosek o rozpoznanie sprawy w trybie przyspieszonym </a:t>
            </a:r>
          </a:p>
        </p:txBody>
      </p:sp>
    </p:spTree>
    <p:extLst>
      <p:ext uri="{BB962C8B-B14F-4D97-AF65-F5344CB8AC3E}">
        <p14:creationId xmlns:p14="http://schemas.microsoft.com/office/powerpoint/2010/main" val="33464916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 oskarżenia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W ciągu 14 dni od daty zamknięcia śledztwa lub od dnia otrzymania aktu oskarżenia sporządzonego przez Policję w dochodzeniu, prokurator sporządza akt oskarżenia lub zatwierdza akt oskarżenia sporządzony przez Policję i wnosi go do sądu </a:t>
            </a:r>
          </a:p>
          <a:p>
            <a:pPr lvl="1" algn="just"/>
            <a:r>
              <a:rPr lang="pl-PL" dirty="0"/>
              <a:t>Chyba że podejmuje inną decyzję i sam wydaje postanowienie o umorzeniu, zawieszeniu albo uzupełnieniu śledztwa lub dochodzenia</a:t>
            </a:r>
          </a:p>
          <a:p>
            <a:pPr lvl="1" algn="just"/>
            <a:r>
              <a:rPr lang="pl-PL" dirty="0"/>
              <a:t>Organy z art. 325d mogą wnieść akt oskarżenia bezpośrednio do sądu</a:t>
            </a:r>
          </a:p>
          <a:p>
            <a:pPr algn="just"/>
            <a:r>
              <a:rPr lang="pl-PL" dirty="0"/>
              <a:t>Gdy podejrzany jest tymczasowo aresztowany </a:t>
            </a:r>
            <a:r>
              <a:rPr lang="pl-PL" dirty="0">
                <a:sym typeface="Wingdings" panose="05000000000000000000" pitchFamily="2" charset="2"/>
              </a:rPr>
              <a:t> akt oskarżenia wnosi się w terminie 7 dni </a:t>
            </a:r>
          </a:p>
          <a:p>
            <a:pPr algn="just"/>
            <a:r>
              <a:rPr lang="pl-PL" dirty="0">
                <a:sym typeface="Wingdings" panose="05000000000000000000" pitchFamily="2" charset="2"/>
              </a:rPr>
              <a:t>Terminy instrukcyjne, ale powinny zostać zachowane ze względu na sprawny tok postępowania.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3212413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44778" y="0"/>
            <a:ext cx="9692640" cy="1397124"/>
          </a:xfrm>
        </p:spPr>
        <p:txBody>
          <a:bodyPr/>
          <a:lstStyle/>
          <a:p>
            <a:r>
              <a:rPr lang="pl-PL" dirty="0"/>
              <a:t>Akt oskarżenia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39349" y="1412776"/>
            <a:ext cx="11617291" cy="525658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pl-PL" dirty="0"/>
              <a:t>Warunki formalne </a:t>
            </a:r>
            <a:r>
              <a:rPr lang="pl-PL" dirty="0">
                <a:sym typeface="Wingdings" panose="05000000000000000000" pitchFamily="2" charset="2"/>
              </a:rPr>
              <a:t> 119 + 332 + 333</a:t>
            </a:r>
          </a:p>
          <a:p>
            <a:pPr algn="just"/>
            <a:r>
              <a:rPr lang="pl-PL" dirty="0">
                <a:sym typeface="Wingdings" panose="05000000000000000000" pitchFamily="2" charset="2"/>
              </a:rPr>
              <a:t>Oprócz ogólnych warunków pisma procesowego (art. 119) akt oskarżenia powinien zawierać (art. 332):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dirty="0">
                <a:sym typeface="Wingdings" panose="05000000000000000000" pitchFamily="2" charset="2"/>
              </a:rPr>
              <a:t>Imię i nazwisko oskarżonego, inne dane o jego osobie, </a:t>
            </a:r>
            <a:r>
              <a:rPr lang="pl-PL" b="1" dirty="0">
                <a:sym typeface="Wingdings" panose="05000000000000000000" pitchFamily="2" charset="2"/>
              </a:rPr>
              <a:t>w tym numer telefonu, telefaksu i adres poczty elektronicznej lub informację o ich nieposiadaniu przez oskarżonego lub niemożności ich ustalenia</a:t>
            </a:r>
            <a:r>
              <a:rPr lang="pl-PL" dirty="0">
                <a:sym typeface="Wingdings" panose="05000000000000000000" pitchFamily="2" charset="2"/>
              </a:rPr>
              <a:t>, dane o zastosowaniu środka zapobiegawczego oraz zabezpieczenia majątkowego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dirty="0">
                <a:sym typeface="Wingdings" panose="05000000000000000000" pitchFamily="2" charset="2"/>
              </a:rPr>
              <a:t>Dokładne określenie zarzucanego oskarżonemu czynu ze wskazaniem czasu, miejsca, sposobu i okoliczności jego popełnienia oraz skutków, a zwłaszcza wysokości powstałej szkody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dirty="0">
                <a:sym typeface="Wingdings" panose="05000000000000000000" pitchFamily="2" charset="2"/>
              </a:rPr>
              <a:t>Wskazanie, że czyn został popełniony w warunkach wymienionych w art. 64 lub 65 k.k. albo 37 </a:t>
            </a:r>
            <a:r>
              <a:rPr lang="pl-PL" dirty="0"/>
              <a:t>§ 1 </a:t>
            </a:r>
            <a:r>
              <a:rPr lang="pl-PL" dirty="0" err="1"/>
              <a:t>k.k.s</a:t>
            </a:r>
            <a:r>
              <a:rPr lang="pl-PL" dirty="0"/>
              <a:t>. (recydywa) 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dirty="0"/>
              <a:t>Wskazanie przepisów ustawy karnej, pod które zarzucany czyn podpada</a:t>
            </a:r>
          </a:p>
          <a:p>
            <a:pPr marL="925830" lvl="1" indent="-514350" algn="just">
              <a:buFont typeface="+mj-lt"/>
              <a:buAutoNum type="arabicPeriod"/>
            </a:pPr>
            <a:r>
              <a:rPr lang="pl-PL" dirty="0"/>
              <a:t>Wskazanie sądu właściwego do rozpoznania sprawy i trybu postępowania</a:t>
            </a:r>
          </a:p>
          <a:p>
            <a:pPr marL="355600" indent="-238125" algn="just"/>
            <a:r>
              <a:rPr lang="pl-PL" dirty="0"/>
              <a:t>Do aktu oskarżenia </a:t>
            </a:r>
            <a:r>
              <a:rPr lang="pl-PL" b="1" u="sng" dirty="0"/>
              <a:t>należy dołączyć </a:t>
            </a:r>
            <a:r>
              <a:rPr lang="pl-PL" dirty="0"/>
              <a:t>uzasadnienie, gdzie wskazuje się fakty i dowody, na których opiera się oskarżenie oraz podstawę prawną oskarżenia a także – okoliczności, na które powołuje się oskarżony w swojej obronie. </a:t>
            </a:r>
          </a:p>
          <a:p>
            <a:pPr marL="355600" indent="-238125" algn="just"/>
            <a:r>
              <a:rPr lang="pl-PL" dirty="0"/>
              <a:t>W dochodzeniu – uzasadnienie aktu oskarżenia </a:t>
            </a:r>
            <a:r>
              <a:rPr lang="pl-PL" b="1" u="sng" dirty="0"/>
              <a:t>fakultatywne.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9616231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 oskarżenia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pl-PL" dirty="0"/>
              <a:t>Akt oskarżenia powinien także zawierać:</a:t>
            </a:r>
          </a:p>
          <a:p>
            <a:pPr algn="just"/>
            <a:r>
              <a:rPr lang="pl-PL" dirty="0"/>
              <a:t>1) listę osób, których wezwania oskarżyciel żąda;</a:t>
            </a:r>
          </a:p>
          <a:p>
            <a:pPr algn="just"/>
            <a:r>
              <a:rPr lang="pl-PL" dirty="0"/>
              <a:t>2) wykaz innych dowodów, których przeprowadzenia na rozprawie głównej domaga się oskarżyciel.</a:t>
            </a:r>
          </a:p>
          <a:p>
            <a:pPr algn="just"/>
            <a:r>
              <a:rPr lang="pl-PL" dirty="0"/>
              <a:t>§  2. Prokurator może wnieść o zaniechanie wezwania i odczytanie na rozprawie zeznań świadków, o których mowa w art. </a:t>
            </a:r>
            <a:r>
              <a:rPr lang="pl-PL" b="1" dirty="0"/>
              <a:t>350a k.p.k.</a:t>
            </a:r>
            <a:r>
              <a:rPr lang="pl-PL" dirty="0"/>
              <a:t>, tj.:</a:t>
            </a:r>
          </a:p>
          <a:p>
            <a:pPr lvl="1" algn="just"/>
            <a:r>
              <a:rPr lang="pl-PL" dirty="0"/>
              <a:t>którzy zostali przesłuchani:</a:t>
            </a:r>
          </a:p>
          <a:p>
            <a:pPr lvl="2" algn="just"/>
            <a:r>
              <a:rPr lang="pl-PL" dirty="0"/>
              <a:t>Przebywających za granicą;</a:t>
            </a:r>
          </a:p>
          <a:p>
            <a:pPr lvl="2" algn="just"/>
            <a:r>
              <a:rPr lang="pl-PL" dirty="0"/>
              <a:t>Lub mających stwierdzić okoliczności, które nie są tak doniosłe, aby konieczne było bezpośrednie przesłuchanie świadków na rozprawie, w szczególności takie, którym oskarżony w wyjaśnieniach swych nie zaprzeczył</a:t>
            </a:r>
          </a:p>
          <a:p>
            <a:pPr marL="548640" lvl="2" indent="0" algn="just">
              <a:buNone/>
            </a:pPr>
            <a:r>
              <a:rPr lang="pl-PL" b="1" dirty="0"/>
              <a:t>Nie dotyczy to osób wymienionych w art. 182 k.p.k.</a:t>
            </a:r>
          </a:p>
        </p:txBody>
      </p:sp>
    </p:spTree>
    <p:extLst>
      <p:ext uri="{BB962C8B-B14F-4D97-AF65-F5344CB8AC3E}">
        <p14:creationId xmlns:p14="http://schemas.microsoft.com/office/powerpoint/2010/main" val="12951333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 oskarżenia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719403" y="1556793"/>
            <a:ext cx="10972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l-PL" dirty="0"/>
              <a:t>Do AO dołącza się także:</a:t>
            </a:r>
          </a:p>
          <a:p>
            <a:pPr marL="457200" indent="-457200" algn="just">
              <a:buAutoNum type="alphaLcParenR"/>
            </a:pPr>
            <a:r>
              <a:rPr lang="pl-PL" dirty="0"/>
              <a:t>listę ujawnionych pokrzywdzonych z podaniem ich adresów;</a:t>
            </a:r>
          </a:p>
          <a:p>
            <a:pPr marL="457200" indent="-457200" algn="just">
              <a:buAutoNum type="alphaLcParenR"/>
            </a:pPr>
            <a:r>
              <a:rPr lang="pl-PL" dirty="0"/>
              <a:t>adresy osób, o których mowa w art. 333 § 1 pkt 1 k.p.k. – tj. osób, których wezwania oskarżyciel żąda (a zatem nie tylko świadków, ale też np. podejrzanego, biegłych).</a:t>
            </a:r>
          </a:p>
          <a:p>
            <a:pPr marL="0" indent="0" algn="just">
              <a:buNone/>
            </a:pPr>
            <a:r>
              <a:rPr lang="pl-PL" b="1" dirty="0"/>
              <a:t>Należy też podać numery telefonów, telefaksów i adresy poczty elektronicznej ww. osób, chyba że informacji tych nie można ustalić.</a:t>
            </a:r>
          </a:p>
          <a:p>
            <a:pPr marL="0" indent="0" algn="ctr">
              <a:buNone/>
            </a:pPr>
            <a:r>
              <a:rPr lang="pl-PL" dirty="0"/>
              <a:t>*</a:t>
            </a:r>
          </a:p>
        </p:txBody>
      </p:sp>
    </p:spTree>
    <p:extLst>
      <p:ext uri="{BB962C8B-B14F-4D97-AF65-F5344CB8AC3E}">
        <p14:creationId xmlns:p14="http://schemas.microsoft.com/office/powerpoint/2010/main" val="21847578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Akt oskarżenia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28546" y="1933575"/>
            <a:ext cx="9168003" cy="4227512"/>
          </a:xfrm>
        </p:spPr>
        <p:txBody>
          <a:bodyPr>
            <a:normAutofit/>
          </a:bodyPr>
          <a:lstStyle/>
          <a:p>
            <a:r>
              <a:rPr lang="pl-PL" dirty="0"/>
              <a:t>Wraz z aktem oskarżenia do sądu przesyła się materiały zebrane w postępowaniu przygotowawczym wraz z załącznikami – całość akt</a:t>
            </a:r>
          </a:p>
          <a:p>
            <a:pPr lvl="1"/>
            <a:r>
              <a:rPr lang="pl-PL" dirty="0"/>
              <a:t>1) załącznik adresowy do akt sprawy;</a:t>
            </a:r>
          </a:p>
          <a:p>
            <a:pPr lvl="1"/>
            <a:r>
              <a:rPr lang="pl-PL" dirty="0"/>
              <a:t>2) po jednym odpisie tego aktu dla każdego oskarżonego, a w przypadku określonym w art. 335 § 2 także dla każdego pokrzywdzonego.</a:t>
            </a:r>
          </a:p>
          <a:p>
            <a:pPr algn="just"/>
            <a:r>
              <a:rPr lang="pl-PL" dirty="0"/>
              <a:t>Art. 334 §  3. O przesłaniu aktu oskarżenia do sądu oraz o treści przepisów art. 343, art. 343a i art. 378a oskarżyciel publiczny zawiadamia oskarżonego i ujawnionego pokrzywdzonego, a także osobę lub instytucję, która złożyła zawiadomienie o przestępstwie. Pokrzywdzonego należy pouczyć o treści przepisu art. 49a, a także o prawie do złożenia oświadczenia o działaniu w charakterze oskarżyciela posiłkowego.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54827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89156" y="149819"/>
            <a:ext cx="9692640" cy="1397124"/>
          </a:xfrm>
        </p:spPr>
        <p:txBody>
          <a:bodyPr/>
          <a:lstStyle/>
          <a:p>
            <a:r>
              <a:rPr lang="pl-PL" dirty="0"/>
              <a:t>Akt oskarżenia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7381" y="1412776"/>
            <a:ext cx="11329259" cy="5328592"/>
          </a:xfrm>
        </p:spPr>
        <p:txBody>
          <a:bodyPr>
            <a:normAutofit/>
          </a:bodyPr>
          <a:lstStyle/>
          <a:p>
            <a:pPr algn="just"/>
            <a:r>
              <a:rPr lang="pl-PL" dirty="0"/>
              <a:t>Do aktu oskarżenia </a:t>
            </a:r>
            <a:r>
              <a:rPr lang="pl-PL" b="1" dirty="0"/>
              <a:t>można dołączyć wniosek z art. 335 § 2 – wniosek o skazanie bez rozprawy. </a:t>
            </a:r>
          </a:p>
          <a:p>
            <a:pPr algn="just"/>
            <a:r>
              <a:rPr lang="pl-PL" dirty="0"/>
              <a:t>Prokurator może dołączyć do aktu oskarżenia wniosek o wydanie na posiedzeniu wyroku skazującego i orzeczenie uzgodnionych z oskarżonym kar lub innych środków przewidzianych za zarzucany mu występek, uwzględniających też prawnie chronione interesy pokrzywdzonego. </a:t>
            </a:r>
          </a:p>
          <a:p>
            <a:pPr algn="just"/>
            <a:r>
              <a:rPr lang="pl-PL" dirty="0"/>
              <a:t>Przesłanki: </a:t>
            </a:r>
          </a:p>
          <a:p>
            <a:pPr lvl="1" algn="just"/>
            <a:r>
              <a:rPr lang="pl-PL" dirty="0"/>
              <a:t>okoliczności popełnienia przestępstwa i wina oskarżonego nie budzą wątpliwości,</a:t>
            </a:r>
          </a:p>
          <a:p>
            <a:pPr lvl="1" algn="just"/>
            <a:r>
              <a:rPr lang="pl-PL" dirty="0"/>
              <a:t>oświadczenia dowodowe złożone przez oskarżonego </a:t>
            </a:r>
            <a:r>
              <a:rPr lang="pl-PL" b="1" dirty="0"/>
              <a:t>nie są sprzeczne z dokonanymi ustaleniami</a:t>
            </a:r>
            <a:r>
              <a:rPr lang="pl-PL" dirty="0"/>
              <a:t>, </a:t>
            </a:r>
          </a:p>
          <a:p>
            <a:pPr lvl="1" algn="just"/>
            <a:r>
              <a:rPr lang="pl-PL" dirty="0"/>
              <a:t>postawa oskarżonego wskazuje, że cele postępowania zostaną osiągnięte. </a:t>
            </a:r>
          </a:p>
          <a:p>
            <a:pPr algn="just"/>
            <a:r>
              <a:rPr lang="pl-PL" dirty="0"/>
              <a:t>Do wniosku stosuje się odpowiednio przepisy § 1 zdanie piąte i § 3 zdanie drugie. Do aktu oskarżenia nie stosuje się przepisów art. 333 § 1 i 2.</a:t>
            </a:r>
          </a:p>
        </p:txBody>
      </p:sp>
    </p:spTree>
    <p:extLst>
      <p:ext uri="{BB962C8B-B14F-4D97-AF65-F5344CB8AC3E}">
        <p14:creationId xmlns:p14="http://schemas.microsoft.com/office/powerpoint/2010/main" val="228035762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7717" y="0"/>
            <a:ext cx="9692640" cy="1397124"/>
          </a:xfrm>
        </p:spPr>
        <p:txBody>
          <a:bodyPr>
            <a:normAutofit/>
          </a:bodyPr>
          <a:lstStyle/>
          <a:p>
            <a:r>
              <a:rPr lang="pl-PL" sz="3600" dirty="0"/>
              <a:t>Art. 335 § 1 k.p.k.– samoistny wniosek o skazanie bez rozprawy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27298" y="1424304"/>
            <a:ext cx="11905323" cy="5540476"/>
          </a:xfrm>
        </p:spPr>
        <p:txBody>
          <a:bodyPr>
            <a:normAutofit fontScale="92500" lnSpcReduction="20000"/>
          </a:bodyPr>
          <a:lstStyle/>
          <a:p>
            <a:pPr marL="452628" indent="-342900" algn="just"/>
            <a:r>
              <a:rPr lang="pl-PL" dirty="0"/>
              <a:t>oskarżony przyznaje się do winy</a:t>
            </a:r>
          </a:p>
          <a:p>
            <a:pPr marL="452628" indent="-342900" algn="just"/>
            <a:r>
              <a:rPr lang="pl-PL" dirty="0"/>
              <a:t>w świetle jego wyjaśnień okoliczności popełnienia przestępstwa i wina nie budzą wątpliwości,</a:t>
            </a:r>
          </a:p>
          <a:p>
            <a:pPr marL="452628" indent="-342900" algn="just"/>
            <a:r>
              <a:rPr lang="pl-PL" dirty="0"/>
              <a:t>jego postawa oskarżonego wskazuje, że cele postępowania zostaną osiągnięte, </a:t>
            </a:r>
          </a:p>
          <a:p>
            <a:pPr marL="109728" indent="0" algn="just">
              <a:buNone/>
            </a:pPr>
            <a:r>
              <a:rPr lang="pl-PL" dirty="0"/>
              <a:t>można zaniechać przeprowadzenia dalszych czynności. </a:t>
            </a:r>
          </a:p>
          <a:p>
            <a:pPr marL="109728" indent="0" algn="just">
              <a:buNone/>
            </a:pPr>
            <a:r>
              <a:rPr lang="pl-PL" dirty="0"/>
              <a:t>Jeżeli zachodzi potrzeba oceny wiarygodności złożonych wyjaśnień, </a:t>
            </a:r>
            <a:r>
              <a:rPr lang="pl-PL" b="1" dirty="0"/>
              <a:t>czynności dowodowych dokonuje się jedynie w niezbędnym do tego zakresie</a:t>
            </a:r>
            <a:r>
              <a:rPr lang="pl-PL" dirty="0"/>
              <a:t>. </a:t>
            </a:r>
          </a:p>
          <a:p>
            <a:pPr marL="109728" indent="0" algn="just">
              <a:buNone/>
            </a:pPr>
            <a:r>
              <a:rPr lang="pl-PL" dirty="0"/>
              <a:t>W każdym jednak wypadku, jeżeli jest to konieczne dla zabezpieczenia śladów i dowodów przestępstwa przed ich utratą, zniekształceniem lub zniszczeniem, </a:t>
            </a:r>
            <a:r>
              <a:rPr lang="pl-PL" b="1" dirty="0"/>
              <a:t>należy przeprowadzić w niezbędnym zakresie czynności procesowe</a:t>
            </a:r>
            <a:r>
              <a:rPr lang="pl-PL" dirty="0"/>
              <a:t>, a zwłaszcza dokonać oględzin, w razie potrzeby z udziałem biegłego, przeszukania lub czynności wymienionych w art. 74 § 2 pkt 1 w stosunku do osoby podejrzanej, a także przedsięwziąć wobec niej inne niezbędne czynności, nie wyłączając pobrania krwi, włosów i wydzielin organizmu. </a:t>
            </a:r>
          </a:p>
          <a:p>
            <a:pPr marL="109728" indent="0" algn="just">
              <a:buNone/>
            </a:pPr>
            <a:r>
              <a:rPr lang="pl-PL" dirty="0"/>
              <a:t>Prokurator, </a:t>
            </a:r>
            <a:r>
              <a:rPr lang="pl-PL" b="1" u="sng" dirty="0">
                <a:solidFill>
                  <a:srgbClr val="FF0000"/>
                </a:solidFill>
              </a:rPr>
              <a:t>zamiast z aktem oskarżenia</a:t>
            </a:r>
            <a:r>
              <a:rPr lang="pl-PL" dirty="0"/>
              <a:t>, występuje do sądu z wnioskiem o wydanie na posiedzeniu wyroku skazującego i orzeczenie uzgodnionych z oskarżonym kar lub innych środków przewidzianych za zarzucany mu występek, uwzględniających również prawnie chronione interesy pokrzywdzonego. </a:t>
            </a:r>
          </a:p>
          <a:p>
            <a:pPr marL="109728" indent="0" algn="just">
              <a:buNone/>
            </a:pPr>
            <a:r>
              <a:rPr lang="pl-PL" dirty="0"/>
              <a:t>Uzgodnienie może obejmować także wydanie określonego rozstrzygnięcia w przedmiocie poniesienia kosztów procesu.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6590515" y="698562"/>
            <a:ext cx="3503712" cy="1015663"/>
          </a:xfrm>
          <a:prstGeom prst="rect">
            <a:avLst/>
          </a:prstGeom>
          <a:ln w="28575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pl-PL" sz="2000" dirty="0"/>
              <a:t>pamiętać o trybie rozpoznaniu wniosku –  art. 343 k.p.k.! </a:t>
            </a:r>
          </a:p>
        </p:txBody>
      </p:sp>
    </p:spTree>
    <p:extLst>
      <p:ext uri="{BB962C8B-B14F-4D97-AF65-F5344CB8AC3E}">
        <p14:creationId xmlns:p14="http://schemas.microsoft.com/office/powerpoint/2010/main" val="240824098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487488" y="404664"/>
            <a:ext cx="9036496" cy="1066800"/>
          </a:xfrm>
        </p:spPr>
        <p:txBody>
          <a:bodyPr>
            <a:normAutofit/>
          </a:bodyPr>
          <a:lstStyle/>
          <a:p>
            <a:r>
              <a:rPr lang="pl-PL" sz="3200" dirty="0"/>
              <a:t>Skierowanie wniosku z art. 335 § 1 </a:t>
            </a:r>
            <a:r>
              <a:rPr lang="pl-PL" sz="3200" u="sng" dirty="0"/>
              <a:t>zamiast</a:t>
            </a:r>
            <a:r>
              <a:rPr lang="pl-PL" sz="3200" dirty="0"/>
              <a:t> aktu oskarżenia – skazanie bez rozprawy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27382" y="1700808"/>
            <a:ext cx="11137237" cy="487372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dirty="0"/>
          </a:p>
          <a:p>
            <a:pPr algn="just"/>
            <a:r>
              <a:rPr lang="pl-PL" sz="2800" dirty="0"/>
              <a:t>Przesłanki: </a:t>
            </a:r>
          </a:p>
          <a:p>
            <a:pPr lvl="1" algn="just"/>
            <a:r>
              <a:rPr lang="pl-PL" sz="2400" dirty="0"/>
              <a:t>Przyznanie się; </a:t>
            </a:r>
          </a:p>
          <a:p>
            <a:pPr lvl="1" algn="just"/>
            <a:r>
              <a:rPr lang="pl-PL" sz="2400" dirty="0"/>
              <a:t>Oświadczenia w świetle ustalonych okoliczności sprawy nie budzą wątpliwości;</a:t>
            </a:r>
          </a:p>
          <a:p>
            <a:pPr lvl="1" algn="just"/>
            <a:r>
              <a:rPr lang="pl-PL" sz="2400" dirty="0"/>
              <a:t>Postawa oskarżonego wskazuje, że cele postępowania zostaną osiągnięte. </a:t>
            </a: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0038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700" dirty="0"/>
              <a:t>Źródła informacji o przestępstwie</a:t>
            </a:r>
            <a:endParaRPr lang="pl-PL" sz="3100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Informacje własne organów procesowych („spostrzeżenia własne”)</a:t>
            </a:r>
          </a:p>
          <a:p>
            <a:pPr algn="just"/>
            <a:r>
              <a:rPr lang="pl-PL" dirty="0"/>
              <a:t>Zawiadomienie o możliwości popełnienia przestępstwa</a:t>
            </a:r>
          </a:p>
          <a:p>
            <a:pPr algn="just"/>
            <a:r>
              <a:rPr lang="pl-PL" dirty="0"/>
              <a:t>Samooskarżenie</a:t>
            </a:r>
          </a:p>
          <a:p>
            <a:pPr algn="just"/>
            <a:r>
              <a:rPr lang="pl-PL" dirty="0"/>
              <a:t>Wiadomości z radia, prasy, telewizji</a:t>
            </a:r>
          </a:p>
          <a:p>
            <a:pPr algn="just"/>
            <a:r>
              <a:rPr lang="pl-PL" dirty="0"/>
              <a:t>Wyniki działań operacyjnych </a:t>
            </a:r>
          </a:p>
          <a:p>
            <a:pPr algn="just"/>
            <a:r>
              <a:rPr lang="pl-PL" dirty="0"/>
              <a:t>Anonim </a:t>
            </a:r>
          </a:p>
          <a:p>
            <a:pPr lvl="1" algn="just"/>
            <a:r>
              <a:rPr lang="pl-PL" dirty="0"/>
              <a:t>w przypadku anonimu konieczne jest szczególnie dokładne zweryfikowanie jego treści, jeżeli informacje w nim zawarte w ogóle wydają się wiarygodne</a:t>
            </a:r>
          </a:p>
          <a:p>
            <a:pPr lvl="1" algn="just"/>
            <a:r>
              <a:rPr lang="pl-PL" dirty="0"/>
              <a:t>Najmniej „pewne” źródło informacji</a:t>
            </a:r>
          </a:p>
        </p:txBody>
      </p:sp>
    </p:spTree>
    <p:extLst>
      <p:ext uri="{BB962C8B-B14F-4D97-AF65-F5344CB8AC3E}">
        <p14:creationId xmlns:p14="http://schemas.microsoft.com/office/powerpoint/2010/main" val="3020963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Zawiadomienie o przestępstwie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>
          <a:xfrm>
            <a:off x="484187" y="1152983"/>
            <a:ext cx="8946541" cy="4195481"/>
          </a:xfrm>
        </p:spPr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pl-PL" sz="2400" dirty="0"/>
              <a:t>Niezwłocznie po otrzymaniu zawiadomienia o przestępstwie organ powołany do prowadzenia postępowania przygotowawczego jest obowiązany wydać postanowienie o: </a:t>
            </a:r>
          </a:p>
        </p:txBody>
      </p:sp>
      <p:cxnSp>
        <p:nvCxnSpPr>
          <p:cNvPr id="10" name="Łącznik prosty ze strzałką 9"/>
          <p:cNvCxnSpPr/>
          <p:nvPr/>
        </p:nvCxnSpPr>
        <p:spPr>
          <a:xfrm flipH="1">
            <a:off x="3719737" y="2636913"/>
            <a:ext cx="556845" cy="72223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Łącznik prosty ze strzałką 11"/>
          <p:cNvCxnSpPr/>
          <p:nvPr/>
        </p:nvCxnSpPr>
        <p:spPr>
          <a:xfrm>
            <a:off x="7464152" y="2636913"/>
            <a:ext cx="720080" cy="722235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ole tekstowe 13"/>
          <p:cNvSpPr txBox="1"/>
          <p:nvPr/>
        </p:nvSpPr>
        <p:spPr>
          <a:xfrm>
            <a:off x="2173333" y="3311294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wszczęciu</a:t>
            </a:r>
            <a:endParaRPr lang="pl-PL" sz="1600" b="1" dirty="0"/>
          </a:p>
        </p:txBody>
      </p:sp>
      <p:sp>
        <p:nvSpPr>
          <p:cNvPr id="15" name="pole tekstowe 14"/>
          <p:cNvSpPr txBox="1"/>
          <p:nvPr/>
        </p:nvSpPr>
        <p:spPr>
          <a:xfrm>
            <a:off x="7600431" y="3072939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/>
              <a:t>Odmowie wszczęcia </a:t>
            </a:r>
          </a:p>
        </p:txBody>
      </p:sp>
      <p:sp>
        <p:nvSpPr>
          <p:cNvPr id="18" name="pole tekstowe 17"/>
          <p:cNvSpPr txBox="1"/>
          <p:nvPr/>
        </p:nvSpPr>
        <p:spPr>
          <a:xfrm>
            <a:off x="5051884" y="3035982"/>
            <a:ext cx="1944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3600" b="1" u="sng" dirty="0"/>
              <a:t>LUB</a:t>
            </a:r>
          </a:p>
        </p:txBody>
      </p:sp>
      <p:sp>
        <p:nvSpPr>
          <p:cNvPr id="20" name="pole tekstowe 19"/>
          <p:cNvSpPr txBox="1"/>
          <p:nvPr/>
        </p:nvSpPr>
        <p:spPr>
          <a:xfrm>
            <a:off x="484187" y="3871136"/>
            <a:ext cx="10183813" cy="1200329"/>
          </a:xfrm>
          <a:prstGeom prst="rect">
            <a:avLst/>
          </a:prstGeom>
          <a:noFill/>
          <a:ln w="28575">
            <a:solidFill>
              <a:schemeClr val="accent3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Jeżeli organ procesowy nie znajduje dostatecznej podstawy (w świetle wymagań z art. 303) do wszczęcia postępowania, ale jednocześnie możliwość popełnienia przestępstwa nie jest wykluczona, k.p.k. dla takich sytuacji przewiduje instytucję </a:t>
            </a:r>
            <a:r>
              <a:rPr lang="pl-PL" b="1" dirty="0"/>
              <a:t>postępowania sprawdzającego </a:t>
            </a:r>
            <a:r>
              <a:rPr lang="pl-PL" dirty="0"/>
              <a:t>– art. 307 k.p.k. </a:t>
            </a:r>
          </a:p>
        </p:txBody>
      </p:sp>
      <p:sp>
        <p:nvSpPr>
          <p:cNvPr id="25" name="pole tekstowe 24"/>
          <p:cNvSpPr txBox="1"/>
          <p:nvPr/>
        </p:nvSpPr>
        <p:spPr>
          <a:xfrm>
            <a:off x="333376" y="5140358"/>
            <a:ext cx="10317174" cy="147732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l-PL" dirty="0"/>
              <a:t>O wszczęciu lub odmowie wszczęcia zawiadamia się osobę lub instytucję państwową, samorządową lub społeczną, która złożyła zawiadomienie o przestępstwie. Jeżeli nie zostaną oni w ciągu 6 tygodni powiadomieni o wydaniu odpowiedniego postanowienia, mogą wnieść </a:t>
            </a:r>
            <a:r>
              <a:rPr lang="pl-PL" b="1" dirty="0"/>
              <a:t>zażalenie </a:t>
            </a:r>
            <a:r>
              <a:rPr lang="pl-PL" dirty="0"/>
              <a:t>do </a:t>
            </a:r>
            <a:r>
              <a:rPr lang="pl-PL" u="sng" dirty="0"/>
              <a:t>prokuratora nadrzędnego albo powołanego do nadzoru nad organem, któremu złożono zawiadomienie. </a:t>
            </a:r>
            <a:r>
              <a:rPr lang="pl-PL" dirty="0">
                <a:sym typeface="Wingdings" pitchFamily="2" charset="2"/>
              </a:rPr>
              <a:t> tzw. </a:t>
            </a:r>
            <a:r>
              <a:rPr lang="pl-PL" b="1" u="sng" dirty="0">
                <a:sym typeface="Wingdings" pitchFamily="2" charset="2"/>
              </a:rPr>
              <a:t>skarga na bezczynność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084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4000" y="216025"/>
            <a:ext cx="9144000" cy="1160112"/>
          </a:xfrm>
        </p:spPr>
        <p:txBody>
          <a:bodyPr>
            <a:noAutofit/>
          </a:bodyPr>
          <a:lstStyle/>
          <a:p>
            <a:pPr algn="ctr"/>
            <a:r>
              <a:rPr lang="pl-PL" sz="3600" dirty="0"/>
              <a:t>Obowiązek zawiadomienia o przestępstwie 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idx="1"/>
          </p:nvPr>
        </p:nvSpPr>
        <p:spPr>
          <a:xfrm>
            <a:off x="1560004" y="1499592"/>
            <a:ext cx="3851920" cy="457200"/>
          </a:xfrm>
        </p:spPr>
        <p:txBody>
          <a:bodyPr/>
          <a:lstStyle/>
          <a:p>
            <a:pPr algn="ctr"/>
            <a:r>
              <a:rPr lang="pl-PL" sz="2400" dirty="0"/>
              <a:t>SPOŁECZNY</a:t>
            </a:r>
            <a:endParaRPr lang="pl-PL" dirty="0"/>
          </a:p>
        </p:txBody>
      </p:sp>
      <p:sp>
        <p:nvSpPr>
          <p:cNvPr id="6" name="Symbol zastępczy tekstu 5"/>
          <p:cNvSpPr>
            <a:spLocks noGrp="1"/>
          </p:cNvSpPr>
          <p:nvPr>
            <p:ph type="body" sz="half" idx="3"/>
          </p:nvPr>
        </p:nvSpPr>
        <p:spPr>
          <a:xfrm>
            <a:off x="5915472" y="1499592"/>
            <a:ext cx="4329807" cy="457200"/>
          </a:xfrm>
        </p:spPr>
        <p:txBody>
          <a:bodyPr/>
          <a:lstStyle/>
          <a:p>
            <a:pPr algn="ctr"/>
            <a:r>
              <a:rPr lang="pl-PL" sz="2400" dirty="0"/>
              <a:t>PRAWNY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1320552" y="1903140"/>
            <a:ext cx="3923928" cy="2664296"/>
          </a:xfrm>
        </p:spPr>
        <p:txBody>
          <a:bodyPr>
            <a:normAutofit lnSpcReduction="10000"/>
          </a:bodyPr>
          <a:lstStyle/>
          <a:p>
            <a:pPr marL="171450" indent="-171450" algn="just"/>
            <a:r>
              <a:rPr lang="pl-PL" sz="1700" dirty="0"/>
              <a:t>Art. 304 § 1 – każdy dowiedziawszy się o popełnieniu przestępstwa </a:t>
            </a:r>
            <a:r>
              <a:rPr lang="pl-PL" sz="1700" b="1" dirty="0"/>
              <a:t>ściganego z urzędu</a:t>
            </a:r>
            <a:r>
              <a:rPr lang="pl-PL" sz="1700" dirty="0"/>
              <a:t> ma społeczny obowiązek zawiadomić o tym prokuratora lub Policję </a:t>
            </a:r>
          </a:p>
          <a:p>
            <a:pPr marL="171450" indent="-171450" algn="just"/>
            <a:r>
              <a:rPr lang="pl-PL" sz="1700" dirty="0"/>
              <a:t>Za naruszenie społecznego obowiązku zawiadomienia o przestępstwie nie ponosi się odpowiedzialności prawnej </a:t>
            </a:r>
          </a:p>
        </p:txBody>
      </p:sp>
      <p:sp>
        <p:nvSpPr>
          <p:cNvPr id="7" name="Symbol zastępczy zawartości 6"/>
          <p:cNvSpPr>
            <a:spLocks noGrp="1"/>
          </p:cNvSpPr>
          <p:nvPr>
            <p:ph sz="quarter" idx="4"/>
          </p:nvPr>
        </p:nvSpPr>
        <p:spPr>
          <a:xfrm>
            <a:off x="5614355" y="2002532"/>
            <a:ext cx="4932040" cy="4581128"/>
          </a:xfrm>
        </p:spPr>
        <p:txBody>
          <a:bodyPr>
            <a:noAutofit/>
          </a:bodyPr>
          <a:lstStyle/>
          <a:p>
            <a:pPr marL="271463" indent="-176213" algn="just"/>
            <a:r>
              <a:rPr lang="pl-PL" sz="1400" dirty="0"/>
              <a:t>Szczególna postać obowiązku zawiadomienia o przestępstwie; naruszenie wiąże się z ponoszeniem odpowiedzialności karnej (lub dyscyplinarnej).</a:t>
            </a:r>
          </a:p>
          <a:p>
            <a:pPr marL="271463" indent="-176213" algn="just"/>
            <a:r>
              <a:rPr lang="pl-PL" sz="1400" dirty="0"/>
              <a:t>Dotyczy: </a:t>
            </a:r>
          </a:p>
          <a:p>
            <a:pPr marL="536575" lvl="1" indent="-268288" algn="just">
              <a:buFont typeface="+mj-lt"/>
              <a:buAutoNum type="arabicPeriod"/>
            </a:pPr>
            <a:r>
              <a:rPr lang="pl-PL" sz="1400" dirty="0"/>
              <a:t>art. 304 § 2 –</a:t>
            </a:r>
            <a:r>
              <a:rPr lang="pl-PL" sz="1400" b="1" dirty="0"/>
              <a:t>instytucji państwowych i samorządowych, które </a:t>
            </a:r>
            <a:r>
              <a:rPr lang="pl-PL" sz="1400" b="1" u="sng" dirty="0"/>
              <a:t>w związku ze swoją działalnością </a:t>
            </a:r>
            <a:r>
              <a:rPr lang="pl-PL" sz="1400" b="1" dirty="0"/>
              <a:t>dowiedziały się o popełnieniu przestępstwa </a:t>
            </a:r>
          </a:p>
          <a:p>
            <a:pPr marL="536575" lvl="1" indent="-269875" algn="just">
              <a:buFont typeface="+mj-lt"/>
              <a:buAutoNum type="arabicPeriod"/>
            </a:pPr>
            <a:r>
              <a:rPr lang="pl-PL" sz="1400" dirty="0"/>
              <a:t>art. 240 § 1 k.k. – każdy ma </a:t>
            </a:r>
            <a:r>
              <a:rPr lang="pl-PL" sz="1400" b="1" dirty="0"/>
              <a:t>prawny obowiązek </a:t>
            </a:r>
            <a:r>
              <a:rPr lang="pl-PL" sz="1400" dirty="0"/>
              <a:t>zawiadomić o przestępstwach wyliczonych w tym przepisie. Są to m.in. ludobójstwo, zdrada, zamach stanu, zabójstwo, bezprawne pozbawienie wolności, przestępstwa o charakterze terrorystycznym</a:t>
            </a:r>
          </a:p>
          <a:p>
            <a:pPr marL="0" lvl="1" indent="0" algn="just">
              <a:buNone/>
              <a:tabLst>
                <a:tab pos="0" algn="l"/>
              </a:tabLst>
            </a:pPr>
            <a:r>
              <a:rPr lang="pl-PL" sz="1400" b="1" dirty="0">
                <a:solidFill>
                  <a:schemeClr val="accent4"/>
                </a:solidFill>
              </a:rPr>
              <a:t>   </a:t>
            </a:r>
            <a:r>
              <a:rPr lang="pl-PL" sz="1400" b="1" u="sng" dirty="0">
                <a:solidFill>
                  <a:schemeClr val="accent4"/>
                </a:solidFill>
              </a:rPr>
              <a:t>UWAGA NA:</a:t>
            </a:r>
          </a:p>
          <a:p>
            <a:pPr marL="630238" lvl="2" indent="-192088" algn="just"/>
            <a:r>
              <a:rPr lang="pl-PL" sz="1200" dirty="0">
                <a:solidFill>
                  <a:schemeClr val="accent4"/>
                </a:solidFill>
              </a:rPr>
              <a:t>Art. 240 § 2 – kontratyp „nie popełnia przestępstwa” </a:t>
            </a:r>
          </a:p>
          <a:p>
            <a:pPr marL="627063" lvl="2" indent="-185738" algn="just"/>
            <a:r>
              <a:rPr lang="pl-PL" sz="1200" dirty="0">
                <a:solidFill>
                  <a:schemeClr val="accent4"/>
                </a:solidFill>
              </a:rPr>
              <a:t>Art. 240 § 3 – klauzula niekaralności „nie podlega karze”</a:t>
            </a:r>
          </a:p>
          <a:p>
            <a:pPr marL="630238" lvl="2" indent="-188913" algn="just"/>
            <a:r>
              <a:rPr lang="pl-PL" sz="1200" dirty="0">
                <a:solidFill>
                  <a:schemeClr val="accent4"/>
                </a:solidFill>
              </a:rPr>
              <a:t>Prawny obowiązek z art. 240 § 1 nie dotyczy także osób z art. 178 k.p.k. </a:t>
            </a:r>
            <a:endParaRPr lang="pl-PL" sz="1200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4727848" y="3717032"/>
            <a:ext cx="1512168" cy="1152128"/>
          </a:xfrm>
          <a:prstGeom prst="straightConnector1">
            <a:avLst/>
          </a:prstGeom>
          <a:ln w="38100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Prostokąt 10"/>
          <p:cNvSpPr/>
          <p:nvPr/>
        </p:nvSpPr>
        <p:spPr>
          <a:xfrm>
            <a:off x="882216" y="4792960"/>
            <a:ext cx="4283968" cy="198884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pl-PL" sz="1600" dirty="0">
                <a:solidFill>
                  <a:schemeClr val="accent4"/>
                </a:solidFill>
              </a:rPr>
              <a:t>Oprócz niezwłocznego zawiadomienia, instytucje z art. 304 § 2 są obowiązane przedsięwziąć niezbędne czynności do czasu przybycia organu powołanego do ścigania przestępstw lub wydania przez ten organ zarządzenia, aby nie dopuścić do zatarcia śladów i dowodów przestępstwa </a:t>
            </a:r>
          </a:p>
        </p:txBody>
      </p:sp>
    </p:spTree>
    <p:extLst>
      <p:ext uri="{BB962C8B-B14F-4D97-AF65-F5344CB8AC3E}">
        <p14:creationId xmlns:p14="http://schemas.microsoft.com/office/powerpoint/2010/main" val="4909061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200" dirty="0"/>
              <a:t>Wszczęcie postępowania przygotowawczego </a:t>
            </a:r>
          </a:p>
        </p:txBody>
      </p:sp>
      <p:sp>
        <p:nvSpPr>
          <p:cNvPr id="8" name="Symbol zastępczy zawartości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Poza uzasadnionym podejrzeniem popełnienia przestępstwa niezbędna jest również </a:t>
            </a:r>
            <a:r>
              <a:rPr lang="pl-PL" b="1" dirty="0"/>
              <a:t>prawna dopuszczalność ścigania, </a:t>
            </a:r>
            <a:r>
              <a:rPr lang="pl-PL" dirty="0"/>
              <a:t>czyli brak przeszkód prawnych w ściganiu danego czynu</a:t>
            </a:r>
          </a:p>
          <a:p>
            <a:pPr algn="just"/>
            <a:r>
              <a:rPr lang="pl-PL" dirty="0"/>
              <a:t>Przesłanki </a:t>
            </a:r>
            <a:r>
              <a:rPr lang="pl-PL" dirty="0">
                <a:sym typeface="Wingdings" pitchFamily="2" charset="2"/>
              </a:rPr>
              <a:t> </a:t>
            </a:r>
            <a:r>
              <a:rPr lang="pl-PL" b="1" dirty="0">
                <a:sym typeface="Wingdings" pitchFamily="2" charset="2"/>
              </a:rPr>
              <a:t>art. 17 </a:t>
            </a:r>
            <a:r>
              <a:rPr lang="pl-PL" b="1" dirty="0"/>
              <a:t>§ 1 </a:t>
            </a:r>
          </a:p>
          <a:p>
            <a:pPr lvl="1" algn="just"/>
            <a:r>
              <a:rPr lang="pl-PL" b="1" dirty="0"/>
              <a:t>ważne – art. 17 § 2 </a:t>
            </a:r>
          </a:p>
          <a:p>
            <a:pPr lvl="1" algn="just"/>
            <a:r>
              <a:rPr lang="pl-PL" dirty="0"/>
              <a:t>Do chwili otrzymania wniosku lub zezwolenia władzy, od których ustawa uzależnia ściganie, organy procesowe dokonują </a:t>
            </a:r>
            <a:r>
              <a:rPr lang="pl-PL" b="1" dirty="0"/>
              <a:t>tylko czynności nie cierpiących zwłoki</a:t>
            </a:r>
            <a:r>
              <a:rPr lang="pl-PL" dirty="0"/>
              <a:t> w celu zabezpieczenia śladów i dowodów, a także czynności zmierzających do wyjaśnienia, czy wniosek będzie złożony lub zezwolenie będzie wydane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23512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b="1" dirty="0"/>
              <a:t>Wszczęcie postępowania przygotowawczego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buNone/>
            </a:pPr>
            <a:r>
              <a:rPr lang="pl-PL" dirty="0"/>
              <a:t>Art. 303 k.p.k.</a:t>
            </a:r>
          </a:p>
          <a:p>
            <a:pPr marL="109728" indent="0" algn="just">
              <a:buNone/>
            </a:pPr>
            <a:r>
              <a:rPr lang="pl-PL" dirty="0"/>
              <a:t>Postępowanie przygotowawcze wszczyna się z urzędu lub na skutek zawiadomienia, jeżeli istnieje </a:t>
            </a:r>
            <a:r>
              <a:rPr lang="pl-PL" b="1" u="sng" dirty="0"/>
              <a:t>uzasadnione podejrzenie</a:t>
            </a:r>
            <a:r>
              <a:rPr lang="pl-PL" b="1" dirty="0"/>
              <a:t> </a:t>
            </a:r>
            <a:r>
              <a:rPr lang="pl-PL" dirty="0"/>
              <a:t>popełnienia przestępstwa. </a:t>
            </a:r>
          </a:p>
          <a:p>
            <a:pPr algn="just"/>
            <a:r>
              <a:rPr lang="pl-PL" dirty="0"/>
              <a:t>Postępowanie wszczyna się </a:t>
            </a:r>
            <a:r>
              <a:rPr lang="pl-PL" b="1" dirty="0"/>
              <a:t>w sprawie </a:t>
            </a:r>
            <a:r>
              <a:rPr lang="pl-PL" dirty="0"/>
              <a:t>(faza in rem)</a:t>
            </a:r>
          </a:p>
          <a:p>
            <a:pPr lvl="1" algn="just"/>
            <a:r>
              <a:rPr lang="pl-PL" dirty="0"/>
              <a:t>organy nie wiedzą jeszcze kto jest podejrzanym, </a:t>
            </a:r>
          </a:p>
          <a:p>
            <a:pPr lvl="1" algn="just"/>
            <a:r>
              <a:rPr lang="pl-PL" dirty="0"/>
              <a:t>zbierają informacje, które pozwoliłyby na postawienie zarzutów konkretnej osobie</a:t>
            </a:r>
          </a:p>
          <a:p>
            <a:pPr algn="just"/>
            <a:r>
              <a:rPr lang="pl-PL" dirty="0"/>
              <a:t>Uzasadnione podejrzenie popełnienie przestępstwa to tzw. faktyczna podstawa wszczęcia śledztwa lub dochodzenia</a:t>
            </a:r>
          </a:p>
          <a:p>
            <a:pPr algn="just"/>
            <a:r>
              <a:rPr lang="pl-PL" dirty="0"/>
              <a:t>Konieczne jest posiadanie danych, na podstawie których można zasadnie podejrzewać, że miało miejsce przestępstwo</a:t>
            </a:r>
          </a:p>
          <a:p>
            <a:pPr marL="109728" indent="0" algn="just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511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Postępowanie sprawdzające art. 307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8872" indent="0" algn="just">
              <a:buNone/>
            </a:pPr>
            <a:r>
              <a:rPr lang="pl-PL" dirty="0"/>
              <a:t>Organy postępowania mogą sprawdzać własne informacje o przypuszczeniu popełnienia przestępstwa albo te, zawarte w zawiadomieniu. </a:t>
            </a:r>
          </a:p>
          <a:p>
            <a:pPr algn="just"/>
            <a:r>
              <a:rPr lang="pl-PL" dirty="0"/>
              <a:t>Postępowanie sprawdzające </a:t>
            </a:r>
            <a:r>
              <a:rPr lang="pl-PL" b="1" dirty="0"/>
              <a:t>wyprzedza postępowanie karne, ponieważ toczą się przed jego wszczęciem</a:t>
            </a:r>
            <a:r>
              <a:rPr lang="pl-PL" dirty="0"/>
              <a:t>. Powinno być ograniczone do zbadania dopuszczalności wszczęcia śledztwa (dochodzenia). </a:t>
            </a:r>
          </a:p>
          <a:p>
            <a:pPr algn="just"/>
            <a:r>
              <a:rPr lang="pl-PL" dirty="0"/>
              <a:t>Można żądać uzupełnienia danych zawartych w zawiadomieniu o przestępstwie lub dokonać w tym zakresie sprawdzenia faktów. </a:t>
            </a:r>
          </a:p>
          <a:p>
            <a:pPr lvl="1" algn="just"/>
            <a:r>
              <a:rPr lang="pl-PL" dirty="0"/>
              <a:t>Uzupełnienie danych – np. przekazanie dodatkowej informacji</a:t>
            </a:r>
          </a:p>
          <a:p>
            <a:pPr lvl="1" algn="just"/>
            <a:r>
              <a:rPr lang="pl-PL" dirty="0"/>
              <a:t>Sprawdzenie faktów – przeprowadzenie rozmów, wywiadów i obserwacji przez Policję </a:t>
            </a:r>
          </a:p>
        </p:txBody>
      </p:sp>
    </p:spTree>
    <p:extLst>
      <p:ext uri="{BB962C8B-B14F-4D97-AF65-F5344CB8AC3E}">
        <p14:creationId xmlns:p14="http://schemas.microsoft.com/office/powerpoint/2010/main" val="1772373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Jon">
  <a:themeElements>
    <a:clrScheme name="J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J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J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1295</TotalTime>
  <Words>4750</Words>
  <Application>Microsoft Office PowerPoint</Application>
  <PresentationFormat>Panoramiczny</PresentationFormat>
  <Paragraphs>376</Paragraphs>
  <Slides>39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39</vt:i4>
      </vt:variant>
    </vt:vector>
  </HeadingPairs>
  <TitlesOfParts>
    <vt:vector size="44" baseType="lpstr">
      <vt:lpstr>Arial</vt:lpstr>
      <vt:lpstr>Century Gothic</vt:lpstr>
      <vt:lpstr>Wingdings</vt:lpstr>
      <vt:lpstr>Wingdings 3</vt:lpstr>
      <vt:lpstr>Jon</vt:lpstr>
      <vt:lpstr>Przebieg postępowania karnego </vt:lpstr>
      <vt:lpstr>Rozpoczęcie postępowania przygotowawczego</vt:lpstr>
      <vt:lpstr>Porządek czynności w śledztwie i dochodzeniu </vt:lpstr>
      <vt:lpstr>Źródła informacji o przestępstwie</vt:lpstr>
      <vt:lpstr>Zawiadomienie o przestępstwie</vt:lpstr>
      <vt:lpstr>Obowiązek zawiadomienia o przestępstwie </vt:lpstr>
      <vt:lpstr>Wszczęcie postępowania przygotowawczego </vt:lpstr>
      <vt:lpstr>Wszczęcie postępowania przygotowawczego</vt:lpstr>
      <vt:lpstr>Postępowanie sprawdzające art. 307</vt:lpstr>
      <vt:lpstr>Postępowanie sprawdzające art. 307</vt:lpstr>
      <vt:lpstr>Czynności w niezbędnym zakresie (art. 308)</vt:lpstr>
      <vt:lpstr>Czynności w niezbędnym zakresie (art. 308)</vt:lpstr>
      <vt:lpstr>Uczestnicy postępowania przygotowawczego</vt:lpstr>
      <vt:lpstr>Formy postępowania przygotowawczego</vt:lpstr>
      <vt:lpstr>Rodzaj sprawy a forma postępowania przygotowawczego </vt:lpstr>
      <vt:lpstr>Organy prowadzące śledztwo i dochodzenie</vt:lpstr>
      <vt:lpstr>Przedstawienie zarzutów </vt:lpstr>
      <vt:lpstr>Przedstawienie zarzutów w śledztwie i dochodzeniu</vt:lpstr>
      <vt:lpstr>Przedstawienie zarzutów </vt:lpstr>
      <vt:lpstr>Przedstawienie zarzutów </vt:lpstr>
      <vt:lpstr>Przedstawienie zarzutów</vt:lpstr>
      <vt:lpstr>Przedstawienie zarzutów </vt:lpstr>
      <vt:lpstr>Modyfikacja zarzutów – art. 314</vt:lpstr>
      <vt:lpstr>Sposoby zakończenia postępowania przygotowawczego </vt:lpstr>
      <vt:lpstr>Umorzenie postępowania przygotowawczego – art. 322 k.p.k.</vt:lpstr>
      <vt:lpstr>Umorzenie postępowania przygotowawczego</vt:lpstr>
      <vt:lpstr>Umorzenie postępowania przygotowawczego – „zwykłe”</vt:lpstr>
      <vt:lpstr>Umorzenie postępowania</vt:lpstr>
      <vt:lpstr>Umorzenie postępowania – uprawnienia stron (i innych osób)</vt:lpstr>
      <vt:lpstr>Skierowanie sprawy do sądu</vt:lpstr>
      <vt:lpstr>Skierowanie sprawy do sądu </vt:lpstr>
      <vt:lpstr>Akt oskarżenia </vt:lpstr>
      <vt:lpstr>Akt oskarżenia </vt:lpstr>
      <vt:lpstr>Akt oskarżenia </vt:lpstr>
      <vt:lpstr>Akt oskarżenia</vt:lpstr>
      <vt:lpstr>Akt oskarżenia </vt:lpstr>
      <vt:lpstr>Akt oskarżenia</vt:lpstr>
      <vt:lpstr>Art. 335 § 1 k.p.k.– samoistny wniosek o skazanie bez rozprawy </vt:lpstr>
      <vt:lpstr>Skierowanie wniosku z art. 335 § 1 zamiast aktu oskarżenia – skazanie bez rozprawy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Podstawy procesu karnego  Zajęcia nr 1: Zajęcia organizacyjne. Wstęp do procesu karnego</dc:title>
  <dc:creator>Blazej</dc:creator>
  <cp:lastModifiedBy>Karol Jarząbek</cp:lastModifiedBy>
  <cp:revision>75</cp:revision>
  <dcterms:created xsi:type="dcterms:W3CDTF">2017-02-21T23:28:17Z</dcterms:created>
  <dcterms:modified xsi:type="dcterms:W3CDTF">2024-04-12T20:23:40Z</dcterms:modified>
</cp:coreProperties>
</file>