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428" r:id="rId2"/>
    <p:sldId id="429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258" r:id="rId19"/>
    <p:sldId id="259" r:id="rId20"/>
    <p:sldId id="260" r:id="rId21"/>
    <p:sldId id="261" r:id="rId22"/>
    <p:sldId id="265" r:id="rId23"/>
    <p:sldId id="266" r:id="rId24"/>
    <p:sldId id="267" r:id="rId25"/>
    <p:sldId id="448" r:id="rId26"/>
    <p:sldId id="268" r:id="rId27"/>
    <p:sldId id="269" r:id="rId28"/>
    <p:sldId id="270" r:id="rId29"/>
    <p:sldId id="271" r:id="rId30"/>
    <p:sldId id="272" r:id="rId31"/>
    <p:sldId id="273" r:id="rId32"/>
    <p:sldId id="449" r:id="rId33"/>
    <p:sldId id="447" r:id="rId34"/>
    <p:sldId id="275" r:id="rId35"/>
    <p:sldId id="276" r:id="rId36"/>
    <p:sldId id="278" r:id="rId37"/>
    <p:sldId id="328" r:id="rId38"/>
    <p:sldId id="280" r:id="rId39"/>
    <p:sldId id="281" r:id="rId40"/>
    <p:sldId id="283" r:id="rId41"/>
    <p:sldId id="445" r:id="rId42"/>
    <p:sldId id="446" r:id="rId43"/>
    <p:sldId id="285" r:id="rId44"/>
    <p:sldId id="287" r:id="rId45"/>
    <p:sldId id="288" r:id="rId46"/>
    <p:sldId id="291" r:id="rId47"/>
    <p:sldId id="293" r:id="rId48"/>
    <p:sldId id="294" r:id="rId49"/>
    <p:sldId id="295" r:id="rId50"/>
    <p:sldId id="296" r:id="rId51"/>
    <p:sldId id="297" r:id="rId52"/>
    <p:sldId id="299" r:id="rId53"/>
    <p:sldId id="300" r:id="rId54"/>
    <p:sldId id="301" r:id="rId55"/>
    <p:sldId id="302" r:id="rId56"/>
    <p:sldId id="303" r:id="rId57"/>
    <p:sldId id="451" r:id="rId5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87433" autoAdjust="0"/>
  </p:normalViewPr>
  <p:slideViewPr>
    <p:cSldViewPr>
      <p:cViewPr varScale="1">
        <p:scale>
          <a:sx n="55" d="100"/>
          <a:sy n="55" d="100"/>
        </p:scale>
        <p:origin x="159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A1B9F8-F950-4BF1-B522-812702E311CE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39FD22E-0550-4850-93B3-2B647E218AD6}">
      <dgm:prSet custT="1"/>
      <dgm:spPr/>
      <dgm:t>
        <a:bodyPr/>
        <a:lstStyle/>
        <a:p>
          <a:pPr rtl="0"/>
          <a:r>
            <a:rPr lang="pl-PL" sz="1900" dirty="0"/>
            <a:t>Zatrzymanie</a:t>
          </a:r>
        </a:p>
      </dgm:t>
    </dgm:pt>
    <dgm:pt modelId="{1A21F4BC-7B1B-4170-8AA9-72E2EA936611}" type="parTrans" cxnId="{50311FF8-5606-49BC-97B2-F07519CFF4D7}">
      <dgm:prSet/>
      <dgm:spPr/>
      <dgm:t>
        <a:bodyPr/>
        <a:lstStyle/>
        <a:p>
          <a:endParaRPr lang="pl-PL"/>
        </a:p>
      </dgm:t>
    </dgm:pt>
    <dgm:pt modelId="{1C8DCA50-9EE0-484B-AB28-D9663575001C}" type="sibTrans" cxnId="{50311FF8-5606-49BC-97B2-F07519CFF4D7}">
      <dgm:prSet/>
      <dgm:spPr/>
      <dgm:t>
        <a:bodyPr/>
        <a:lstStyle/>
        <a:p>
          <a:endParaRPr lang="pl-PL"/>
        </a:p>
      </dgm:t>
    </dgm:pt>
    <dgm:pt modelId="{8023F990-6D80-4D3D-B626-C13883E0219A}">
      <dgm:prSet custT="1"/>
      <dgm:spPr/>
      <dgm:t>
        <a:bodyPr/>
        <a:lstStyle/>
        <a:p>
          <a:pPr rtl="0"/>
          <a:r>
            <a:rPr lang="pl-PL" sz="1900" dirty="0"/>
            <a:t>Środki zapobiegawcze </a:t>
          </a:r>
        </a:p>
      </dgm:t>
    </dgm:pt>
    <dgm:pt modelId="{875768A1-AF5E-4FA0-9560-AD82C5014A55}" type="parTrans" cxnId="{79C39789-EB1C-4BC9-96CD-29687C8C844D}">
      <dgm:prSet/>
      <dgm:spPr/>
      <dgm:t>
        <a:bodyPr/>
        <a:lstStyle/>
        <a:p>
          <a:endParaRPr lang="pl-PL"/>
        </a:p>
      </dgm:t>
    </dgm:pt>
    <dgm:pt modelId="{0C43C633-5E87-4235-8BFB-8A77570D8646}" type="sibTrans" cxnId="{79C39789-EB1C-4BC9-96CD-29687C8C844D}">
      <dgm:prSet/>
      <dgm:spPr/>
      <dgm:t>
        <a:bodyPr/>
        <a:lstStyle/>
        <a:p>
          <a:endParaRPr lang="pl-PL"/>
        </a:p>
      </dgm:t>
    </dgm:pt>
    <dgm:pt modelId="{D5AC1588-FF52-4CEF-A91D-8CC1298A21DD}">
      <dgm:prSet custT="1"/>
      <dgm:spPr/>
      <dgm:t>
        <a:bodyPr/>
        <a:lstStyle/>
        <a:p>
          <a:pPr rtl="0"/>
          <a:r>
            <a:rPr lang="pl-PL" sz="1800" dirty="0"/>
            <a:t>izolacyjne:</a:t>
          </a:r>
        </a:p>
      </dgm:t>
    </dgm:pt>
    <dgm:pt modelId="{90262EDD-25C3-4530-A546-022880729073}" type="parTrans" cxnId="{C6EAF561-40D1-4879-B986-C3D59E01ECE2}">
      <dgm:prSet/>
      <dgm:spPr/>
      <dgm:t>
        <a:bodyPr/>
        <a:lstStyle/>
        <a:p>
          <a:endParaRPr lang="pl-PL"/>
        </a:p>
      </dgm:t>
    </dgm:pt>
    <dgm:pt modelId="{DA717C2B-8011-453F-84A5-8FBDAD2F7AD9}" type="sibTrans" cxnId="{C6EAF561-40D1-4879-B986-C3D59E01ECE2}">
      <dgm:prSet/>
      <dgm:spPr/>
      <dgm:t>
        <a:bodyPr/>
        <a:lstStyle/>
        <a:p>
          <a:endParaRPr lang="pl-PL"/>
        </a:p>
      </dgm:t>
    </dgm:pt>
    <dgm:pt modelId="{4BA496F0-9903-43A0-B6E2-B1291F24D32D}">
      <dgm:prSet custT="1"/>
      <dgm:spPr/>
      <dgm:t>
        <a:bodyPr/>
        <a:lstStyle/>
        <a:p>
          <a:pPr rtl="0"/>
          <a:r>
            <a:rPr lang="pl-PL" sz="1800" dirty="0" err="1"/>
            <a:t>nieizolacyjne</a:t>
          </a:r>
          <a:r>
            <a:rPr lang="pl-PL" sz="1800" dirty="0"/>
            <a:t>:</a:t>
          </a:r>
        </a:p>
      </dgm:t>
    </dgm:pt>
    <dgm:pt modelId="{0829EF20-3DBE-4F1D-8C5F-2F63D6C41C2B}" type="parTrans" cxnId="{68DAB24E-43C9-41E5-9F38-A729B9BD79CC}">
      <dgm:prSet/>
      <dgm:spPr/>
      <dgm:t>
        <a:bodyPr/>
        <a:lstStyle/>
        <a:p>
          <a:endParaRPr lang="pl-PL"/>
        </a:p>
      </dgm:t>
    </dgm:pt>
    <dgm:pt modelId="{45D9EA6C-BDDA-488D-B5D6-2A831E655633}" type="sibTrans" cxnId="{68DAB24E-43C9-41E5-9F38-A729B9BD79CC}">
      <dgm:prSet/>
      <dgm:spPr/>
      <dgm:t>
        <a:bodyPr/>
        <a:lstStyle/>
        <a:p>
          <a:endParaRPr lang="pl-PL"/>
        </a:p>
      </dgm:t>
    </dgm:pt>
    <dgm:pt modelId="{AB00E760-0AD9-4E2C-B15F-7D1269BB6A86}">
      <dgm:prSet custT="1"/>
      <dgm:spPr/>
      <dgm:t>
        <a:bodyPr/>
        <a:lstStyle/>
        <a:p>
          <a:pPr rtl="0"/>
          <a:r>
            <a:rPr lang="pl-PL" sz="1900" dirty="0"/>
            <a:t>Poszukiwanie oskarżonego i list gończy</a:t>
          </a:r>
        </a:p>
      </dgm:t>
    </dgm:pt>
    <dgm:pt modelId="{261871A9-D71B-4805-80A8-2C859995CA74}" type="parTrans" cxnId="{BC5007CF-6CC8-4F84-A4F3-B3E77ABD84A7}">
      <dgm:prSet/>
      <dgm:spPr/>
      <dgm:t>
        <a:bodyPr/>
        <a:lstStyle/>
        <a:p>
          <a:endParaRPr lang="pl-PL"/>
        </a:p>
      </dgm:t>
    </dgm:pt>
    <dgm:pt modelId="{F9A93597-853F-462D-8812-A90B71A9FF31}" type="sibTrans" cxnId="{BC5007CF-6CC8-4F84-A4F3-B3E77ABD84A7}">
      <dgm:prSet/>
      <dgm:spPr/>
      <dgm:t>
        <a:bodyPr/>
        <a:lstStyle/>
        <a:p>
          <a:endParaRPr lang="pl-PL"/>
        </a:p>
      </dgm:t>
    </dgm:pt>
    <dgm:pt modelId="{0F4671E0-868F-4545-9552-4D89010166CA}">
      <dgm:prSet custT="1"/>
      <dgm:spPr/>
      <dgm:t>
        <a:bodyPr/>
        <a:lstStyle/>
        <a:p>
          <a:pPr rtl="0"/>
          <a:r>
            <a:rPr lang="pl-PL" sz="1900" dirty="0"/>
            <a:t>List żelazny </a:t>
          </a:r>
        </a:p>
      </dgm:t>
    </dgm:pt>
    <dgm:pt modelId="{456B0E74-163B-4E46-B2DB-5C8841DF7FF0}" type="parTrans" cxnId="{01F67925-D08A-43D4-B78A-C7E59C7CB1D4}">
      <dgm:prSet/>
      <dgm:spPr/>
      <dgm:t>
        <a:bodyPr/>
        <a:lstStyle/>
        <a:p>
          <a:endParaRPr lang="pl-PL"/>
        </a:p>
      </dgm:t>
    </dgm:pt>
    <dgm:pt modelId="{DFF5B4F5-B675-4B3E-8E59-2006E09EBF1F}" type="sibTrans" cxnId="{01F67925-D08A-43D4-B78A-C7E59C7CB1D4}">
      <dgm:prSet/>
      <dgm:spPr/>
      <dgm:t>
        <a:bodyPr/>
        <a:lstStyle/>
        <a:p>
          <a:endParaRPr lang="pl-PL"/>
        </a:p>
      </dgm:t>
    </dgm:pt>
    <dgm:pt modelId="{E69256D0-A105-4346-BDBC-10CA89E73AAD}">
      <dgm:prSet custT="1"/>
      <dgm:spPr/>
      <dgm:t>
        <a:bodyPr/>
        <a:lstStyle/>
        <a:p>
          <a:pPr rtl="0"/>
          <a:r>
            <a:rPr lang="pl-PL" sz="1900" dirty="0"/>
            <a:t>Kary porządkowe</a:t>
          </a:r>
        </a:p>
      </dgm:t>
    </dgm:pt>
    <dgm:pt modelId="{110A0397-B7E4-40D7-9C1C-9D6C007BABC9}" type="parTrans" cxnId="{AE4AA8A6-9899-4EFA-8283-7A0DFA762FC5}">
      <dgm:prSet/>
      <dgm:spPr/>
      <dgm:t>
        <a:bodyPr/>
        <a:lstStyle/>
        <a:p>
          <a:endParaRPr lang="pl-PL"/>
        </a:p>
      </dgm:t>
    </dgm:pt>
    <dgm:pt modelId="{5BE300B3-53C0-400C-9A11-9A3786CB4E1F}" type="sibTrans" cxnId="{AE4AA8A6-9899-4EFA-8283-7A0DFA762FC5}">
      <dgm:prSet/>
      <dgm:spPr/>
      <dgm:t>
        <a:bodyPr/>
        <a:lstStyle/>
        <a:p>
          <a:endParaRPr lang="pl-PL"/>
        </a:p>
      </dgm:t>
    </dgm:pt>
    <dgm:pt modelId="{1466E01C-E4C6-46C7-8F4C-10A461B12B71}">
      <dgm:prSet custT="1"/>
      <dgm:spPr/>
      <dgm:t>
        <a:bodyPr/>
        <a:lstStyle/>
        <a:p>
          <a:pPr rtl="0"/>
          <a:r>
            <a:rPr lang="pl-PL" sz="1800" dirty="0"/>
            <a:t>Zabezpieczenie majątkowe </a:t>
          </a:r>
        </a:p>
      </dgm:t>
    </dgm:pt>
    <dgm:pt modelId="{7D235366-2F18-4CC7-8BDB-FFFE10853F17}" type="parTrans" cxnId="{24F1584C-C562-4227-A470-F2723A30BC02}">
      <dgm:prSet/>
      <dgm:spPr/>
      <dgm:t>
        <a:bodyPr/>
        <a:lstStyle/>
        <a:p>
          <a:endParaRPr lang="pl-PL"/>
        </a:p>
      </dgm:t>
    </dgm:pt>
    <dgm:pt modelId="{1B5A13B5-DAC6-4614-B424-DED2E6046977}" type="sibTrans" cxnId="{24F1584C-C562-4227-A470-F2723A30BC02}">
      <dgm:prSet/>
      <dgm:spPr/>
      <dgm:t>
        <a:bodyPr/>
        <a:lstStyle/>
        <a:p>
          <a:endParaRPr lang="pl-PL"/>
        </a:p>
      </dgm:t>
    </dgm:pt>
    <dgm:pt modelId="{90054A3A-6CE2-4FC5-9025-5FCB735A335C}" type="pres">
      <dgm:prSet presAssocID="{71A1B9F8-F950-4BF1-B522-812702E311CE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1C98C7D-4F92-4CC8-A216-89ED0FF6CB95}" type="pres">
      <dgm:prSet presAssocID="{C39FD22E-0550-4850-93B3-2B647E218AD6}" presName="hierRoot1" presStyleCnt="0">
        <dgm:presLayoutVars>
          <dgm:hierBranch val="init"/>
        </dgm:presLayoutVars>
      </dgm:prSet>
      <dgm:spPr/>
    </dgm:pt>
    <dgm:pt modelId="{37EE95D9-7AD7-4E0F-87A6-2FBA1C5B0C45}" type="pres">
      <dgm:prSet presAssocID="{C39FD22E-0550-4850-93B3-2B647E218AD6}" presName="rootComposite1" presStyleCnt="0"/>
      <dgm:spPr/>
    </dgm:pt>
    <dgm:pt modelId="{C5B9BF68-A8DD-4393-9B44-F11E28CE55E8}" type="pres">
      <dgm:prSet presAssocID="{C39FD22E-0550-4850-93B3-2B647E218AD6}" presName="rootText1" presStyleLbl="alignAcc1" presStyleIdx="0" presStyleCnt="0" custLinFactNeighborX="8138" custLinFactNeighborY="-1956">
        <dgm:presLayoutVars>
          <dgm:chPref val="3"/>
        </dgm:presLayoutVars>
      </dgm:prSet>
      <dgm:spPr/>
    </dgm:pt>
    <dgm:pt modelId="{0FE41245-A9AE-4D15-99B0-31EDD7BCA4CD}" type="pres">
      <dgm:prSet presAssocID="{C39FD22E-0550-4850-93B3-2B647E218AD6}" presName="topArc1" presStyleLbl="parChTrans1D1" presStyleIdx="0" presStyleCnt="16"/>
      <dgm:spPr/>
    </dgm:pt>
    <dgm:pt modelId="{E6DB9936-B64E-40FC-9635-00BE16C26016}" type="pres">
      <dgm:prSet presAssocID="{C39FD22E-0550-4850-93B3-2B647E218AD6}" presName="bottomArc1" presStyleLbl="parChTrans1D1" presStyleIdx="1" presStyleCnt="16"/>
      <dgm:spPr/>
    </dgm:pt>
    <dgm:pt modelId="{490AADB2-B953-4400-B09D-67DCA871A6E8}" type="pres">
      <dgm:prSet presAssocID="{C39FD22E-0550-4850-93B3-2B647E218AD6}" presName="topConnNode1" presStyleLbl="node1" presStyleIdx="0" presStyleCnt="0"/>
      <dgm:spPr/>
    </dgm:pt>
    <dgm:pt modelId="{BA51D956-9674-4E47-8D65-1A69313F8245}" type="pres">
      <dgm:prSet presAssocID="{C39FD22E-0550-4850-93B3-2B647E218AD6}" presName="hierChild2" presStyleCnt="0"/>
      <dgm:spPr/>
    </dgm:pt>
    <dgm:pt modelId="{B7D2DC64-213D-42D4-9C5D-68D7F57DEF13}" type="pres">
      <dgm:prSet presAssocID="{C39FD22E-0550-4850-93B3-2B647E218AD6}" presName="hierChild3" presStyleCnt="0"/>
      <dgm:spPr/>
    </dgm:pt>
    <dgm:pt modelId="{2E26FBF0-4F02-4C9C-A37A-505E327D6374}" type="pres">
      <dgm:prSet presAssocID="{8023F990-6D80-4D3D-B626-C13883E0219A}" presName="hierRoot1" presStyleCnt="0">
        <dgm:presLayoutVars>
          <dgm:hierBranch val="init"/>
        </dgm:presLayoutVars>
      </dgm:prSet>
      <dgm:spPr/>
    </dgm:pt>
    <dgm:pt modelId="{7A9D9A1A-97F4-4595-BE24-58594148E081}" type="pres">
      <dgm:prSet presAssocID="{8023F990-6D80-4D3D-B626-C13883E0219A}" presName="rootComposite1" presStyleCnt="0"/>
      <dgm:spPr/>
    </dgm:pt>
    <dgm:pt modelId="{764DBED0-92FD-445A-B184-6E9C08ECF7C3}" type="pres">
      <dgm:prSet presAssocID="{8023F990-6D80-4D3D-B626-C13883E0219A}" presName="rootText1" presStyleLbl="alignAcc1" presStyleIdx="0" presStyleCnt="0">
        <dgm:presLayoutVars>
          <dgm:chPref val="3"/>
        </dgm:presLayoutVars>
      </dgm:prSet>
      <dgm:spPr/>
    </dgm:pt>
    <dgm:pt modelId="{A14E67D6-ED14-46CC-AF1D-B1C49DD63A2E}" type="pres">
      <dgm:prSet presAssocID="{8023F990-6D80-4D3D-B626-C13883E0219A}" presName="topArc1" presStyleLbl="parChTrans1D1" presStyleIdx="2" presStyleCnt="16"/>
      <dgm:spPr/>
    </dgm:pt>
    <dgm:pt modelId="{B19BE06B-CBE1-4CAD-8D8D-8AD3BEAF48C0}" type="pres">
      <dgm:prSet presAssocID="{8023F990-6D80-4D3D-B626-C13883E0219A}" presName="bottomArc1" presStyleLbl="parChTrans1D1" presStyleIdx="3" presStyleCnt="16"/>
      <dgm:spPr/>
    </dgm:pt>
    <dgm:pt modelId="{1EDEFB0F-3A07-4225-A4C9-9BEFB64BC26B}" type="pres">
      <dgm:prSet presAssocID="{8023F990-6D80-4D3D-B626-C13883E0219A}" presName="topConnNode1" presStyleLbl="node1" presStyleIdx="0" presStyleCnt="0"/>
      <dgm:spPr/>
    </dgm:pt>
    <dgm:pt modelId="{D23F3223-F749-4EAD-9A74-E5F9F6042FE4}" type="pres">
      <dgm:prSet presAssocID="{8023F990-6D80-4D3D-B626-C13883E0219A}" presName="hierChild2" presStyleCnt="0"/>
      <dgm:spPr/>
    </dgm:pt>
    <dgm:pt modelId="{994B03CF-96F4-4D41-A214-6606C588AEBC}" type="pres">
      <dgm:prSet presAssocID="{90262EDD-25C3-4530-A546-022880729073}" presName="Name28" presStyleLbl="parChTrans1D2" presStyleIdx="0" presStyleCnt="2"/>
      <dgm:spPr/>
    </dgm:pt>
    <dgm:pt modelId="{3FBEFA85-9FA6-4B53-89A0-81F802FFEA78}" type="pres">
      <dgm:prSet presAssocID="{D5AC1588-FF52-4CEF-A91D-8CC1298A21DD}" presName="hierRoot2" presStyleCnt="0">
        <dgm:presLayoutVars>
          <dgm:hierBranch val="init"/>
        </dgm:presLayoutVars>
      </dgm:prSet>
      <dgm:spPr/>
    </dgm:pt>
    <dgm:pt modelId="{CF016F5C-9834-4CBC-B7FA-78E3AE972A45}" type="pres">
      <dgm:prSet presAssocID="{D5AC1588-FF52-4CEF-A91D-8CC1298A21DD}" presName="rootComposite2" presStyleCnt="0"/>
      <dgm:spPr/>
    </dgm:pt>
    <dgm:pt modelId="{8B75A423-96FA-482C-B9F8-BF84023563DD}" type="pres">
      <dgm:prSet presAssocID="{D5AC1588-FF52-4CEF-A91D-8CC1298A21DD}" presName="rootText2" presStyleLbl="alignAcc1" presStyleIdx="0" presStyleCnt="0">
        <dgm:presLayoutVars>
          <dgm:chPref val="3"/>
        </dgm:presLayoutVars>
      </dgm:prSet>
      <dgm:spPr/>
    </dgm:pt>
    <dgm:pt modelId="{C73790A5-BBC2-484B-BBB2-F400B214377C}" type="pres">
      <dgm:prSet presAssocID="{D5AC1588-FF52-4CEF-A91D-8CC1298A21DD}" presName="topArc2" presStyleLbl="parChTrans1D1" presStyleIdx="4" presStyleCnt="16"/>
      <dgm:spPr/>
    </dgm:pt>
    <dgm:pt modelId="{B8CA6331-F634-4D61-BDAA-632E921FE2CD}" type="pres">
      <dgm:prSet presAssocID="{D5AC1588-FF52-4CEF-A91D-8CC1298A21DD}" presName="bottomArc2" presStyleLbl="parChTrans1D1" presStyleIdx="5" presStyleCnt="16"/>
      <dgm:spPr/>
    </dgm:pt>
    <dgm:pt modelId="{92661918-419D-4787-925B-8FC321F0EC39}" type="pres">
      <dgm:prSet presAssocID="{D5AC1588-FF52-4CEF-A91D-8CC1298A21DD}" presName="topConnNode2" presStyleLbl="node2" presStyleIdx="0" presStyleCnt="0"/>
      <dgm:spPr/>
    </dgm:pt>
    <dgm:pt modelId="{78F094C1-3CC8-46EB-A16F-5A78793E3F3D}" type="pres">
      <dgm:prSet presAssocID="{D5AC1588-FF52-4CEF-A91D-8CC1298A21DD}" presName="hierChild4" presStyleCnt="0"/>
      <dgm:spPr/>
    </dgm:pt>
    <dgm:pt modelId="{5A013A47-5D2D-4396-8ED9-7C77F4D93BDD}" type="pres">
      <dgm:prSet presAssocID="{D5AC1588-FF52-4CEF-A91D-8CC1298A21DD}" presName="hierChild5" presStyleCnt="0"/>
      <dgm:spPr/>
    </dgm:pt>
    <dgm:pt modelId="{0EBCCFB3-FE9C-4BA4-A778-23A8F1084DBD}" type="pres">
      <dgm:prSet presAssocID="{0829EF20-3DBE-4F1D-8C5F-2F63D6C41C2B}" presName="Name28" presStyleLbl="parChTrans1D2" presStyleIdx="1" presStyleCnt="2"/>
      <dgm:spPr/>
    </dgm:pt>
    <dgm:pt modelId="{FBC40101-4316-4B1D-8C69-D718C5163A87}" type="pres">
      <dgm:prSet presAssocID="{4BA496F0-9903-43A0-B6E2-B1291F24D32D}" presName="hierRoot2" presStyleCnt="0">
        <dgm:presLayoutVars>
          <dgm:hierBranch val="init"/>
        </dgm:presLayoutVars>
      </dgm:prSet>
      <dgm:spPr/>
    </dgm:pt>
    <dgm:pt modelId="{610DF4F4-5CB2-4D92-9B36-8F299997F3ED}" type="pres">
      <dgm:prSet presAssocID="{4BA496F0-9903-43A0-B6E2-B1291F24D32D}" presName="rootComposite2" presStyleCnt="0"/>
      <dgm:spPr/>
    </dgm:pt>
    <dgm:pt modelId="{02D6603E-FF19-4324-A58C-A301699C89B9}" type="pres">
      <dgm:prSet presAssocID="{4BA496F0-9903-43A0-B6E2-B1291F24D32D}" presName="rootText2" presStyleLbl="alignAcc1" presStyleIdx="0" presStyleCnt="0">
        <dgm:presLayoutVars>
          <dgm:chPref val="3"/>
        </dgm:presLayoutVars>
      </dgm:prSet>
      <dgm:spPr/>
    </dgm:pt>
    <dgm:pt modelId="{3EA2CCB1-090E-4FAE-B0A8-B129F971B416}" type="pres">
      <dgm:prSet presAssocID="{4BA496F0-9903-43A0-B6E2-B1291F24D32D}" presName="topArc2" presStyleLbl="parChTrans1D1" presStyleIdx="6" presStyleCnt="16"/>
      <dgm:spPr/>
    </dgm:pt>
    <dgm:pt modelId="{9CF9D58D-9B29-4529-8CB8-557D1675F72C}" type="pres">
      <dgm:prSet presAssocID="{4BA496F0-9903-43A0-B6E2-B1291F24D32D}" presName="bottomArc2" presStyleLbl="parChTrans1D1" presStyleIdx="7" presStyleCnt="16"/>
      <dgm:spPr/>
    </dgm:pt>
    <dgm:pt modelId="{4409FB61-9520-4101-AA56-F480E0DAD052}" type="pres">
      <dgm:prSet presAssocID="{4BA496F0-9903-43A0-B6E2-B1291F24D32D}" presName="topConnNode2" presStyleLbl="node2" presStyleIdx="0" presStyleCnt="0"/>
      <dgm:spPr/>
    </dgm:pt>
    <dgm:pt modelId="{B17E89E4-D074-476F-9F96-600A3EB0455F}" type="pres">
      <dgm:prSet presAssocID="{4BA496F0-9903-43A0-B6E2-B1291F24D32D}" presName="hierChild4" presStyleCnt="0"/>
      <dgm:spPr/>
    </dgm:pt>
    <dgm:pt modelId="{4D359EE3-9E1D-4E30-A18C-F7A05725FC91}" type="pres">
      <dgm:prSet presAssocID="{4BA496F0-9903-43A0-B6E2-B1291F24D32D}" presName="hierChild5" presStyleCnt="0"/>
      <dgm:spPr/>
    </dgm:pt>
    <dgm:pt modelId="{E1DC5C1B-6843-4F14-AA3A-892AF5DE8F8A}" type="pres">
      <dgm:prSet presAssocID="{8023F990-6D80-4D3D-B626-C13883E0219A}" presName="hierChild3" presStyleCnt="0"/>
      <dgm:spPr/>
    </dgm:pt>
    <dgm:pt modelId="{63404EBF-B01E-443C-9E26-C9A05D7E4D7A}" type="pres">
      <dgm:prSet presAssocID="{AB00E760-0AD9-4E2C-B15F-7D1269BB6A86}" presName="hierRoot1" presStyleCnt="0">
        <dgm:presLayoutVars>
          <dgm:hierBranch val="init"/>
        </dgm:presLayoutVars>
      </dgm:prSet>
      <dgm:spPr/>
    </dgm:pt>
    <dgm:pt modelId="{8BEB2F1C-8599-4002-AE04-E6B566A214C9}" type="pres">
      <dgm:prSet presAssocID="{AB00E760-0AD9-4E2C-B15F-7D1269BB6A86}" presName="rootComposite1" presStyleCnt="0"/>
      <dgm:spPr/>
    </dgm:pt>
    <dgm:pt modelId="{FFC7C04F-BC73-410B-807F-F57651EB216E}" type="pres">
      <dgm:prSet presAssocID="{AB00E760-0AD9-4E2C-B15F-7D1269BB6A86}" presName="rootText1" presStyleLbl="alignAcc1" presStyleIdx="0" presStyleCnt="0">
        <dgm:presLayoutVars>
          <dgm:chPref val="3"/>
        </dgm:presLayoutVars>
      </dgm:prSet>
      <dgm:spPr/>
    </dgm:pt>
    <dgm:pt modelId="{0EDB433E-D297-446E-9D54-C72D5194B5D3}" type="pres">
      <dgm:prSet presAssocID="{AB00E760-0AD9-4E2C-B15F-7D1269BB6A86}" presName="topArc1" presStyleLbl="parChTrans1D1" presStyleIdx="8" presStyleCnt="16"/>
      <dgm:spPr/>
    </dgm:pt>
    <dgm:pt modelId="{2DD2573A-CCEC-4892-ADF6-027309052903}" type="pres">
      <dgm:prSet presAssocID="{AB00E760-0AD9-4E2C-B15F-7D1269BB6A86}" presName="bottomArc1" presStyleLbl="parChTrans1D1" presStyleIdx="9" presStyleCnt="16"/>
      <dgm:spPr/>
    </dgm:pt>
    <dgm:pt modelId="{5EF9EF6B-A019-4F8C-B5E3-E9C459B0097E}" type="pres">
      <dgm:prSet presAssocID="{AB00E760-0AD9-4E2C-B15F-7D1269BB6A86}" presName="topConnNode1" presStyleLbl="node1" presStyleIdx="0" presStyleCnt="0"/>
      <dgm:spPr/>
    </dgm:pt>
    <dgm:pt modelId="{430A66A7-8401-445A-9DB3-C024C8B4F006}" type="pres">
      <dgm:prSet presAssocID="{AB00E760-0AD9-4E2C-B15F-7D1269BB6A86}" presName="hierChild2" presStyleCnt="0"/>
      <dgm:spPr/>
    </dgm:pt>
    <dgm:pt modelId="{8ACCC628-1774-4831-B9A9-FF7E0886B986}" type="pres">
      <dgm:prSet presAssocID="{AB00E760-0AD9-4E2C-B15F-7D1269BB6A86}" presName="hierChild3" presStyleCnt="0"/>
      <dgm:spPr/>
    </dgm:pt>
    <dgm:pt modelId="{EB16203D-30DC-4EA8-8E8D-85827F75AD69}" type="pres">
      <dgm:prSet presAssocID="{0F4671E0-868F-4545-9552-4D89010166CA}" presName="hierRoot1" presStyleCnt="0">
        <dgm:presLayoutVars>
          <dgm:hierBranch val="init"/>
        </dgm:presLayoutVars>
      </dgm:prSet>
      <dgm:spPr/>
    </dgm:pt>
    <dgm:pt modelId="{BA0D197E-D32E-43D7-A974-E2A35C292B94}" type="pres">
      <dgm:prSet presAssocID="{0F4671E0-868F-4545-9552-4D89010166CA}" presName="rootComposite1" presStyleCnt="0"/>
      <dgm:spPr/>
    </dgm:pt>
    <dgm:pt modelId="{BCB06A4C-DAC1-4D1C-9EC5-94D819E549F7}" type="pres">
      <dgm:prSet presAssocID="{0F4671E0-868F-4545-9552-4D89010166CA}" presName="rootText1" presStyleLbl="alignAcc1" presStyleIdx="0" presStyleCnt="0">
        <dgm:presLayoutVars>
          <dgm:chPref val="3"/>
        </dgm:presLayoutVars>
      </dgm:prSet>
      <dgm:spPr/>
    </dgm:pt>
    <dgm:pt modelId="{A3AFC3AC-6CE5-45D9-ADBC-314C7E204588}" type="pres">
      <dgm:prSet presAssocID="{0F4671E0-868F-4545-9552-4D89010166CA}" presName="topArc1" presStyleLbl="parChTrans1D1" presStyleIdx="10" presStyleCnt="16"/>
      <dgm:spPr/>
    </dgm:pt>
    <dgm:pt modelId="{89AA52BB-59C6-4706-888B-EC8E37B920A2}" type="pres">
      <dgm:prSet presAssocID="{0F4671E0-868F-4545-9552-4D89010166CA}" presName="bottomArc1" presStyleLbl="parChTrans1D1" presStyleIdx="11" presStyleCnt="16"/>
      <dgm:spPr/>
    </dgm:pt>
    <dgm:pt modelId="{51B5862A-03D2-4EBF-AAF8-7AE43CE7970B}" type="pres">
      <dgm:prSet presAssocID="{0F4671E0-868F-4545-9552-4D89010166CA}" presName="topConnNode1" presStyleLbl="node1" presStyleIdx="0" presStyleCnt="0"/>
      <dgm:spPr/>
    </dgm:pt>
    <dgm:pt modelId="{0F3DFAF5-B9FA-4455-98C0-D1DB080C043C}" type="pres">
      <dgm:prSet presAssocID="{0F4671E0-868F-4545-9552-4D89010166CA}" presName="hierChild2" presStyleCnt="0"/>
      <dgm:spPr/>
    </dgm:pt>
    <dgm:pt modelId="{D65732FD-4502-43B3-988E-6B61E0134AE5}" type="pres">
      <dgm:prSet presAssocID="{0F4671E0-868F-4545-9552-4D89010166CA}" presName="hierChild3" presStyleCnt="0"/>
      <dgm:spPr/>
    </dgm:pt>
    <dgm:pt modelId="{F949B00F-6692-4D19-BDEC-D66AAE8557B6}" type="pres">
      <dgm:prSet presAssocID="{E69256D0-A105-4346-BDBC-10CA89E73AAD}" presName="hierRoot1" presStyleCnt="0">
        <dgm:presLayoutVars>
          <dgm:hierBranch val="init"/>
        </dgm:presLayoutVars>
      </dgm:prSet>
      <dgm:spPr/>
    </dgm:pt>
    <dgm:pt modelId="{BC095135-D52A-4606-8778-A5BDFAA0BAE2}" type="pres">
      <dgm:prSet presAssocID="{E69256D0-A105-4346-BDBC-10CA89E73AAD}" presName="rootComposite1" presStyleCnt="0"/>
      <dgm:spPr/>
    </dgm:pt>
    <dgm:pt modelId="{B1CD0ED3-B5DD-4A8B-B0A9-82F9E87F3013}" type="pres">
      <dgm:prSet presAssocID="{E69256D0-A105-4346-BDBC-10CA89E73AAD}" presName="rootText1" presStyleLbl="alignAcc1" presStyleIdx="0" presStyleCnt="0">
        <dgm:presLayoutVars>
          <dgm:chPref val="3"/>
        </dgm:presLayoutVars>
      </dgm:prSet>
      <dgm:spPr/>
    </dgm:pt>
    <dgm:pt modelId="{5C7206B1-B676-4F91-8357-09A51CA2AAF5}" type="pres">
      <dgm:prSet presAssocID="{E69256D0-A105-4346-BDBC-10CA89E73AAD}" presName="topArc1" presStyleLbl="parChTrans1D1" presStyleIdx="12" presStyleCnt="16"/>
      <dgm:spPr/>
    </dgm:pt>
    <dgm:pt modelId="{7388CF8E-A384-40D0-A1BD-A69CD585BD94}" type="pres">
      <dgm:prSet presAssocID="{E69256D0-A105-4346-BDBC-10CA89E73AAD}" presName="bottomArc1" presStyleLbl="parChTrans1D1" presStyleIdx="13" presStyleCnt="16"/>
      <dgm:spPr/>
    </dgm:pt>
    <dgm:pt modelId="{0DB1743B-0595-48A1-87D0-5405AA089B64}" type="pres">
      <dgm:prSet presAssocID="{E69256D0-A105-4346-BDBC-10CA89E73AAD}" presName="topConnNode1" presStyleLbl="node1" presStyleIdx="0" presStyleCnt="0"/>
      <dgm:spPr/>
    </dgm:pt>
    <dgm:pt modelId="{F36390E0-D294-4D7B-B311-C2C7EBF2DB7B}" type="pres">
      <dgm:prSet presAssocID="{E69256D0-A105-4346-BDBC-10CA89E73AAD}" presName="hierChild2" presStyleCnt="0"/>
      <dgm:spPr/>
    </dgm:pt>
    <dgm:pt modelId="{DBDF874A-77E8-4C02-AF75-DD3FA8619476}" type="pres">
      <dgm:prSet presAssocID="{E69256D0-A105-4346-BDBC-10CA89E73AAD}" presName="hierChild3" presStyleCnt="0"/>
      <dgm:spPr/>
    </dgm:pt>
    <dgm:pt modelId="{8C270755-0C58-453F-9B0F-12DEF4CC1F72}" type="pres">
      <dgm:prSet presAssocID="{1466E01C-E4C6-46C7-8F4C-10A461B12B71}" presName="hierRoot1" presStyleCnt="0">
        <dgm:presLayoutVars>
          <dgm:hierBranch val="init"/>
        </dgm:presLayoutVars>
      </dgm:prSet>
      <dgm:spPr/>
    </dgm:pt>
    <dgm:pt modelId="{5181ABEA-C609-447F-9133-34BE8EB5625B}" type="pres">
      <dgm:prSet presAssocID="{1466E01C-E4C6-46C7-8F4C-10A461B12B71}" presName="rootComposite1" presStyleCnt="0"/>
      <dgm:spPr/>
    </dgm:pt>
    <dgm:pt modelId="{5CF718E5-879C-4FE8-85E3-7AEBFB926D65}" type="pres">
      <dgm:prSet presAssocID="{1466E01C-E4C6-46C7-8F4C-10A461B12B71}" presName="rootText1" presStyleLbl="alignAcc1" presStyleIdx="0" presStyleCnt="0" custLinFactNeighborX="-11866">
        <dgm:presLayoutVars>
          <dgm:chPref val="3"/>
        </dgm:presLayoutVars>
      </dgm:prSet>
      <dgm:spPr/>
    </dgm:pt>
    <dgm:pt modelId="{4CDAE915-F720-4B08-A5BC-92ED1E7F22B6}" type="pres">
      <dgm:prSet presAssocID="{1466E01C-E4C6-46C7-8F4C-10A461B12B71}" presName="topArc1" presStyleLbl="parChTrans1D1" presStyleIdx="14" presStyleCnt="16"/>
      <dgm:spPr/>
    </dgm:pt>
    <dgm:pt modelId="{3B1A204C-21C9-4752-BBBB-0A09C601C5F1}" type="pres">
      <dgm:prSet presAssocID="{1466E01C-E4C6-46C7-8F4C-10A461B12B71}" presName="bottomArc1" presStyleLbl="parChTrans1D1" presStyleIdx="15" presStyleCnt="16"/>
      <dgm:spPr/>
    </dgm:pt>
    <dgm:pt modelId="{0F8E60A3-FF87-4482-8FF7-4B583BF08684}" type="pres">
      <dgm:prSet presAssocID="{1466E01C-E4C6-46C7-8F4C-10A461B12B71}" presName="topConnNode1" presStyleLbl="node1" presStyleIdx="0" presStyleCnt="0"/>
      <dgm:spPr/>
    </dgm:pt>
    <dgm:pt modelId="{C1A7F8A4-568A-42E0-8D1D-7DAEAFD2F4FE}" type="pres">
      <dgm:prSet presAssocID="{1466E01C-E4C6-46C7-8F4C-10A461B12B71}" presName="hierChild2" presStyleCnt="0"/>
      <dgm:spPr/>
    </dgm:pt>
    <dgm:pt modelId="{39149E5F-521E-4B23-9B9F-28EB338AE99B}" type="pres">
      <dgm:prSet presAssocID="{1466E01C-E4C6-46C7-8F4C-10A461B12B71}" presName="hierChild3" presStyleCnt="0"/>
      <dgm:spPr/>
    </dgm:pt>
  </dgm:ptLst>
  <dgm:cxnLst>
    <dgm:cxn modelId="{2145990F-3E11-492A-AE61-BC795D1D2750}" type="presOf" srcId="{90262EDD-25C3-4530-A546-022880729073}" destId="{994B03CF-96F4-4D41-A214-6606C588AEBC}" srcOrd="0" destOrd="0" presId="urn:microsoft.com/office/officeart/2008/layout/HalfCircleOrganizationChart"/>
    <dgm:cxn modelId="{01F67925-D08A-43D4-B78A-C7E59C7CB1D4}" srcId="{71A1B9F8-F950-4BF1-B522-812702E311CE}" destId="{0F4671E0-868F-4545-9552-4D89010166CA}" srcOrd="3" destOrd="0" parTransId="{456B0E74-163B-4E46-B2DB-5C8841DF7FF0}" sibTransId="{DFF5B4F5-B675-4B3E-8E59-2006E09EBF1F}"/>
    <dgm:cxn modelId="{5997562A-3E3A-4A17-B1CF-47B9EC23E736}" type="presOf" srcId="{0F4671E0-868F-4545-9552-4D89010166CA}" destId="{BCB06A4C-DAC1-4D1C-9EC5-94D819E549F7}" srcOrd="0" destOrd="0" presId="urn:microsoft.com/office/officeart/2008/layout/HalfCircleOrganizationChart"/>
    <dgm:cxn modelId="{30412B30-3B16-4378-A97E-29A1D905B37F}" type="presOf" srcId="{E69256D0-A105-4346-BDBC-10CA89E73AAD}" destId="{0DB1743B-0595-48A1-87D0-5405AA089B64}" srcOrd="1" destOrd="0" presId="urn:microsoft.com/office/officeart/2008/layout/HalfCircleOrganizationChart"/>
    <dgm:cxn modelId="{C78FDC38-E19A-4222-930D-A3451FE1B18A}" type="presOf" srcId="{8023F990-6D80-4D3D-B626-C13883E0219A}" destId="{1EDEFB0F-3A07-4225-A4C9-9BEFB64BC26B}" srcOrd="1" destOrd="0" presId="urn:microsoft.com/office/officeart/2008/layout/HalfCircleOrganizationChart"/>
    <dgm:cxn modelId="{C6EAF561-40D1-4879-B986-C3D59E01ECE2}" srcId="{8023F990-6D80-4D3D-B626-C13883E0219A}" destId="{D5AC1588-FF52-4CEF-A91D-8CC1298A21DD}" srcOrd="0" destOrd="0" parTransId="{90262EDD-25C3-4530-A546-022880729073}" sibTransId="{DA717C2B-8011-453F-84A5-8FBDAD2F7AD9}"/>
    <dgm:cxn modelId="{B2FDFC65-1C75-4200-A348-618CD331E2E4}" type="presOf" srcId="{4BA496F0-9903-43A0-B6E2-B1291F24D32D}" destId="{02D6603E-FF19-4324-A58C-A301699C89B9}" srcOrd="0" destOrd="0" presId="urn:microsoft.com/office/officeart/2008/layout/HalfCircleOrganizationChart"/>
    <dgm:cxn modelId="{24F1584C-C562-4227-A470-F2723A30BC02}" srcId="{71A1B9F8-F950-4BF1-B522-812702E311CE}" destId="{1466E01C-E4C6-46C7-8F4C-10A461B12B71}" srcOrd="5" destOrd="0" parTransId="{7D235366-2F18-4CC7-8BDB-FFFE10853F17}" sibTransId="{1B5A13B5-DAC6-4614-B424-DED2E6046977}"/>
    <dgm:cxn modelId="{68DAB24E-43C9-41E5-9F38-A729B9BD79CC}" srcId="{8023F990-6D80-4D3D-B626-C13883E0219A}" destId="{4BA496F0-9903-43A0-B6E2-B1291F24D32D}" srcOrd="1" destOrd="0" parTransId="{0829EF20-3DBE-4F1D-8C5F-2F63D6C41C2B}" sibTransId="{45D9EA6C-BDDA-488D-B5D6-2A831E655633}"/>
    <dgm:cxn modelId="{F3CC695A-71C4-42BA-89F5-A43ABA60F255}" type="presOf" srcId="{1466E01C-E4C6-46C7-8F4C-10A461B12B71}" destId="{0F8E60A3-FF87-4482-8FF7-4B583BF08684}" srcOrd="1" destOrd="0" presId="urn:microsoft.com/office/officeart/2008/layout/HalfCircleOrganizationChart"/>
    <dgm:cxn modelId="{2A92BC7D-8AA8-4ADB-A7CF-442D35B8A29F}" type="presOf" srcId="{AB00E760-0AD9-4E2C-B15F-7D1269BB6A86}" destId="{FFC7C04F-BC73-410B-807F-F57651EB216E}" srcOrd="0" destOrd="0" presId="urn:microsoft.com/office/officeart/2008/layout/HalfCircleOrganizationChart"/>
    <dgm:cxn modelId="{F64EA381-53A7-44FF-9B49-CA0F801983BB}" type="presOf" srcId="{1466E01C-E4C6-46C7-8F4C-10A461B12B71}" destId="{5CF718E5-879C-4FE8-85E3-7AEBFB926D65}" srcOrd="0" destOrd="0" presId="urn:microsoft.com/office/officeart/2008/layout/HalfCircleOrganizationChart"/>
    <dgm:cxn modelId="{79C39789-EB1C-4BC9-96CD-29687C8C844D}" srcId="{71A1B9F8-F950-4BF1-B522-812702E311CE}" destId="{8023F990-6D80-4D3D-B626-C13883E0219A}" srcOrd="1" destOrd="0" parTransId="{875768A1-AF5E-4FA0-9560-AD82C5014A55}" sibTransId="{0C43C633-5E87-4235-8BFB-8A77570D8646}"/>
    <dgm:cxn modelId="{21292B90-CD1B-4DF9-B221-7ED0F06EFD59}" type="presOf" srcId="{8023F990-6D80-4D3D-B626-C13883E0219A}" destId="{764DBED0-92FD-445A-B184-6E9C08ECF7C3}" srcOrd="0" destOrd="0" presId="urn:microsoft.com/office/officeart/2008/layout/HalfCircleOrganizationChart"/>
    <dgm:cxn modelId="{5266A59D-CBCA-4DA3-95FC-622A95C728D2}" type="presOf" srcId="{4BA496F0-9903-43A0-B6E2-B1291F24D32D}" destId="{4409FB61-9520-4101-AA56-F480E0DAD052}" srcOrd="1" destOrd="0" presId="urn:microsoft.com/office/officeart/2008/layout/HalfCircleOrganizationChart"/>
    <dgm:cxn modelId="{AE4AA8A6-9899-4EFA-8283-7A0DFA762FC5}" srcId="{71A1B9F8-F950-4BF1-B522-812702E311CE}" destId="{E69256D0-A105-4346-BDBC-10CA89E73AAD}" srcOrd="4" destOrd="0" parTransId="{110A0397-B7E4-40D7-9C1C-9D6C007BABC9}" sibTransId="{5BE300B3-53C0-400C-9A11-9A3786CB4E1F}"/>
    <dgm:cxn modelId="{6C70F4A8-26F8-4FAD-BD5C-1759F8A1F309}" type="presOf" srcId="{C39FD22E-0550-4850-93B3-2B647E218AD6}" destId="{C5B9BF68-A8DD-4393-9B44-F11E28CE55E8}" srcOrd="0" destOrd="0" presId="urn:microsoft.com/office/officeart/2008/layout/HalfCircleOrganizationChart"/>
    <dgm:cxn modelId="{A3CF89AF-0856-453A-B6B6-A48839106292}" type="presOf" srcId="{0F4671E0-868F-4545-9552-4D89010166CA}" destId="{51B5862A-03D2-4EBF-AAF8-7AE43CE7970B}" srcOrd="1" destOrd="0" presId="urn:microsoft.com/office/officeart/2008/layout/HalfCircleOrganizationChart"/>
    <dgm:cxn modelId="{D19DBCB0-A3D7-4E81-8C6E-130C2188B2A3}" type="presOf" srcId="{D5AC1588-FF52-4CEF-A91D-8CC1298A21DD}" destId="{8B75A423-96FA-482C-B9F8-BF84023563DD}" srcOrd="0" destOrd="0" presId="urn:microsoft.com/office/officeart/2008/layout/HalfCircleOrganizationChart"/>
    <dgm:cxn modelId="{E5CEBECB-BEAD-4984-86D6-F68A0D5BA0CB}" type="presOf" srcId="{0829EF20-3DBE-4F1D-8C5F-2F63D6C41C2B}" destId="{0EBCCFB3-FE9C-4BA4-A778-23A8F1084DBD}" srcOrd="0" destOrd="0" presId="urn:microsoft.com/office/officeart/2008/layout/HalfCircleOrganizationChart"/>
    <dgm:cxn modelId="{BC5007CF-6CC8-4F84-A4F3-B3E77ABD84A7}" srcId="{71A1B9F8-F950-4BF1-B522-812702E311CE}" destId="{AB00E760-0AD9-4E2C-B15F-7D1269BB6A86}" srcOrd="2" destOrd="0" parTransId="{261871A9-D71B-4805-80A8-2C859995CA74}" sibTransId="{F9A93597-853F-462D-8812-A90B71A9FF31}"/>
    <dgm:cxn modelId="{344192D1-1C31-4BE3-A7EC-EC60FDAAFE82}" type="presOf" srcId="{AB00E760-0AD9-4E2C-B15F-7D1269BB6A86}" destId="{5EF9EF6B-A019-4F8C-B5E3-E9C459B0097E}" srcOrd="1" destOrd="0" presId="urn:microsoft.com/office/officeart/2008/layout/HalfCircleOrganizationChart"/>
    <dgm:cxn modelId="{D63E90D6-ACD3-4177-A39B-15B9DDE13080}" type="presOf" srcId="{D5AC1588-FF52-4CEF-A91D-8CC1298A21DD}" destId="{92661918-419D-4787-925B-8FC321F0EC39}" srcOrd="1" destOrd="0" presId="urn:microsoft.com/office/officeart/2008/layout/HalfCircleOrganizationChart"/>
    <dgm:cxn modelId="{163A2EDA-AFCE-4081-880C-4F58BDF368DD}" type="presOf" srcId="{E69256D0-A105-4346-BDBC-10CA89E73AAD}" destId="{B1CD0ED3-B5DD-4A8B-B0A9-82F9E87F3013}" srcOrd="0" destOrd="0" presId="urn:microsoft.com/office/officeart/2008/layout/HalfCircleOrganizationChart"/>
    <dgm:cxn modelId="{E77344E0-6712-4BD2-B17A-DDB0F8075A13}" type="presOf" srcId="{71A1B9F8-F950-4BF1-B522-812702E311CE}" destId="{90054A3A-6CE2-4FC5-9025-5FCB735A335C}" srcOrd="0" destOrd="0" presId="urn:microsoft.com/office/officeart/2008/layout/HalfCircleOrganizationChart"/>
    <dgm:cxn modelId="{78571EE2-8028-4776-AC7D-1C110C1689A4}" type="presOf" srcId="{C39FD22E-0550-4850-93B3-2B647E218AD6}" destId="{490AADB2-B953-4400-B09D-67DCA871A6E8}" srcOrd="1" destOrd="0" presId="urn:microsoft.com/office/officeart/2008/layout/HalfCircleOrganizationChart"/>
    <dgm:cxn modelId="{50311FF8-5606-49BC-97B2-F07519CFF4D7}" srcId="{71A1B9F8-F950-4BF1-B522-812702E311CE}" destId="{C39FD22E-0550-4850-93B3-2B647E218AD6}" srcOrd="0" destOrd="0" parTransId="{1A21F4BC-7B1B-4170-8AA9-72E2EA936611}" sibTransId="{1C8DCA50-9EE0-484B-AB28-D9663575001C}"/>
    <dgm:cxn modelId="{18061F64-90DC-4435-AAD8-60EB7F449E0D}" type="presParOf" srcId="{90054A3A-6CE2-4FC5-9025-5FCB735A335C}" destId="{81C98C7D-4F92-4CC8-A216-89ED0FF6CB95}" srcOrd="0" destOrd="0" presId="urn:microsoft.com/office/officeart/2008/layout/HalfCircleOrganizationChart"/>
    <dgm:cxn modelId="{D4150D77-E64A-4D1C-A6C2-822B492B3F7E}" type="presParOf" srcId="{81C98C7D-4F92-4CC8-A216-89ED0FF6CB95}" destId="{37EE95D9-7AD7-4E0F-87A6-2FBA1C5B0C45}" srcOrd="0" destOrd="0" presId="urn:microsoft.com/office/officeart/2008/layout/HalfCircleOrganizationChart"/>
    <dgm:cxn modelId="{87560574-9B40-463B-ACB8-F0DCCBCB24B8}" type="presParOf" srcId="{37EE95D9-7AD7-4E0F-87A6-2FBA1C5B0C45}" destId="{C5B9BF68-A8DD-4393-9B44-F11E28CE55E8}" srcOrd="0" destOrd="0" presId="urn:microsoft.com/office/officeart/2008/layout/HalfCircleOrganizationChart"/>
    <dgm:cxn modelId="{7A5B4092-F06D-497E-AF81-7A71D37C2B0C}" type="presParOf" srcId="{37EE95D9-7AD7-4E0F-87A6-2FBA1C5B0C45}" destId="{0FE41245-A9AE-4D15-99B0-31EDD7BCA4CD}" srcOrd="1" destOrd="0" presId="urn:microsoft.com/office/officeart/2008/layout/HalfCircleOrganizationChart"/>
    <dgm:cxn modelId="{C65BE761-806F-40CF-96FE-5DE55282F369}" type="presParOf" srcId="{37EE95D9-7AD7-4E0F-87A6-2FBA1C5B0C45}" destId="{E6DB9936-B64E-40FC-9635-00BE16C26016}" srcOrd="2" destOrd="0" presId="urn:microsoft.com/office/officeart/2008/layout/HalfCircleOrganizationChart"/>
    <dgm:cxn modelId="{5C52915E-FA52-4320-AF9E-184C0DFA7313}" type="presParOf" srcId="{37EE95D9-7AD7-4E0F-87A6-2FBA1C5B0C45}" destId="{490AADB2-B953-4400-B09D-67DCA871A6E8}" srcOrd="3" destOrd="0" presId="urn:microsoft.com/office/officeart/2008/layout/HalfCircleOrganizationChart"/>
    <dgm:cxn modelId="{A9C2EC44-287A-4812-A1DD-8AB4B6482F88}" type="presParOf" srcId="{81C98C7D-4F92-4CC8-A216-89ED0FF6CB95}" destId="{BA51D956-9674-4E47-8D65-1A69313F8245}" srcOrd="1" destOrd="0" presId="urn:microsoft.com/office/officeart/2008/layout/HalfCircleOrganizationChart"/>
    <dgm:cxn modelId="{4F790532-94B7-4C5A-A9F1-E76F1E9CE99A}" type="presParOf" srcId="{81C98C7D-4F92-4CC8-A216-89ED0FF6CB95}" destId="{B7D2DC64-213D-42D4-9C5D-68D7F57DEF13}" srcOrd="2" destOrd="0" presId="urn:microsoft.com/office/officeart/2008/layout/HalfCircleOrganizationChart"/>
    <dgm:cxn modelId="{A51D267E-3FB0-4122-B7E4-F4385BD54D0C}" type="presParOf" srcId="{90054A3A-6CE2-4FC5-9025-5FCB735A335C}" destId="{2E26FBF0-4F02-4C9C-A37A-505E327D6374}" srcOrd="1" destOrd="0" presId="urn:microsoft.com/office/officeart/2008/layout/HalfCircleOrganizationChart"/>
    <dgm:cxn modelId="{5179C9E2-1A96-4831-9B4E-884CFDDC5EAA}" type="presParOf" srcId="{2E26FBF0-4F02-4C9C-A37A-505E327D6374}" destId="{7A9D9A1A-97F4-4595-BE24-58594148E081}" srcOrd="0" destOrd="0" presId="urn:microsoft.com/office/officeart/2008/layout/HalfCircleOrganizationChart"/>
    <dgm:cxn modelId="{E1950CDC-6B65-4640-A730-9C4303C864C6}" type="presParOf" srcId="{7A9D9A1A-97F4-4595-BE24-58594148E081}" destId="{764DBED0-92FD-445A-B184-6E9C08ECF7C3}" srcOrd="0" destOrd="0" presId="urn:microsoft.com/office/officeart/2008/layout/HalfCircleOrganizationChart"/>
    <dgm:cxn modelId="{1BFA9124-E0D6-4A75-ABBA-5BD14158CF84}" type="presParOf" srcId="{7A9D9A1A-97F4-4595-BE24-58594148E081}" destId="{A14E67D6-ED14-46CC-AF1D-B1C49DD63A2E}" srcOrd="1" destOrd="0" presId="urn:microsoft.com/office/officeart/2008/layout/HalfCircleOrganizationChart"/>
    <dgm:cxn modelId="{3BEA4655-00ED-4B5C-B8F2-777D47436A39}" type="presParOf" srcId="{7A9D9A1A-97F4-4595-BE24-58594148E081}" destId="{B19BE06B-CBE1-4CAD-8D8D-8AD3BEAF48C0}" srcOrd="2" destOrd="0" presId="urn:microsoft.com/office/officeart/2008/layout/HalfCircleOrganizationChart"/>
    <dgm:cxn modelId="{B47E172E-B31B-460D-8AF5-4E911C5C9D7C}" type="presParOf" srcId="{7A9D9A1A-97F4-4595-BE24-58594148E081}" destId="{1EDEFB0F-3A07-4225-A4C9-9BEFB64BC26B}" srcOrd="3" destOrd="0" presId="urn:microsoft.com/office/officeart/2008/layout/HalfCircleOrganizationChart"/>
    <dgm:cxn modelId="{DFE67D25-BB4D-4A73-B265-943191807574}" type="presParOf" srcId="{2E26FBF0-4F02-4C9C-A37A-505E327D6374}" destId="{D23F3223-F749-4EAD-9A74-E5F9F6042FE4}" srcOrd="1" destOrd="0" presId="urn:microsoft.com/office/officeart/2008/layout/HalfCircleOrganizationChart"/>
    <dgm:cxn modelId="{EF39F3E9-D1B2-49F0-B0C8-2E6E09660922}" type="presParOf" srcId="{D23F3223-F749-4EAD-9A74-E5F9F6042FE4}" destId="{994B03CF-96F4-4D41-A214-6606C588AEBC}" srcOrd="0" destOrd="0" presId="urn:microsoft.com/office/officeart/2008/layout/HalfCircleOrganizationChart"/>
    <dgm:cxn modelId="{63565DAA-A2DE-4EC7-88BF-46363ECC6DE3}" type="presParOf" srcId="{D23F3223-F749-4EAD-9A74-E5F9F6042FE4}" destId="{3FBEFA85-9FA6-4B53-89A0-81F802FFEA78}" srcOrd="1" destOrd="0" presId="urn:microsoft.com/office/officeart/2008/layout/HalfCircleOrganizationChart"/>
    <dgm:cxn modelId="{852AE0F8-CB91-493D-BEE7-6E845848DEC7}" type="presParOf" srcId="{3FBEFA85-9FA6-4B53-89A0-81F802FFEA78}" destId="{CF016F5C-9834-4CBC-B7FA-78E3AE972A45}" srcOrd="0" destOrd="0" presId="urn:microsoft.com/office/officeart/2008/layout/HalfCircleOrganizationChart"/>
    <dgm:cxn modelId="{36BD28DF-D612-44BA-8F11-2A5516B07803}" type="presParOf" srcId="{CF016F5C-9834-4CBC-B7FA-78E3AE972A45}" destId="{8B75A423-96FA-482C-B9F8-BF84023563DD}" srcOrd="0" destOrd="0" presId="urn:microsoft.com/office/officeart/2008/layout/HalfCircleOrganizationChart"/>
    <dgm:cxn modelId="{B10E2B59-2072-4D37-88E8-693F6F8CF9BA}" type="presParOf" srcId="{CF016F5C-9834-4CBC-B7FA-78E3AE972A45}" destId="{C73790A5-BBC2-484B-BBB2-F400B214377C}" srcOrd="1" destOrd="0" presId="urn:microsoft.com/office/officeart/2008/layout/HalfCircleOrganizationChart"/>
    <dgm:cxn modelId="{AC889800-9D3B-4939-898D-E45A2650A800}" type="presParOf" srcId="{CF016F5C-9834-4CBC-B7FA-78E3AE972A45}" destId="{B8CA6331-F634-4D61-BDAA-632E921FE2CD}" srcOrd="2" destOrd="0" presId="urn:microsoft.com/office/officeart/2008/layout/HalfCircleOrganizationChart"/>
    <dgm:cxn modelId="{85A03421-FDAA-4605-98BC-8ADB62936EA3}" type="presParOf" srcId="{CF016F5C-9834-4CBC-B7FA-78E3AE972A45}" destId="{92661918-419D-4787-925B-8FC321F0EC39}" srcOrd="3" destOrd="0" presId="urn:microsoft.com/office/officeart/2008/layout/HalfCircleOrganizationChart"/>
    <dgm:cxn modelId="{7C1E7872-71DF-455F-8CC7-464339141018}" type="presParOf" srcId="{3FBEFA85-9FA6-4B53-89A0-81F802FFEA78}" destId="{78F094C1-3CC8-46EB-A16F-5A78793E3F3D}" srcOrd="1" destOrd="0" presId="urn:microsoft.com/office/officeart/2008/layout/HalfCircleOrganizationChart"/>
    <dgm:cxn modelId="{72464A37-F32D-4F5D-8643-FA02D2E010EC}" type="presParOf" srcId="{3FBEFA85-9FA6-4B53-89A0-81F802FFEA78}" destId="{5A013A47-5D2D-4396-8ED9-7C77F4D93BDD}" srcOrd="2" destOrd="0" presId="urn:microsoft.com/office/officeart/2008/layout/HalfCircleOrganizationChart"/>
    <dgm:cxn modelId="{1F2C5321-4F7E-4AE5-B7AD-7ADFCFFDE39A}" type="presParOf" srcId="{D23F3223-F749-4EAD-9A74-E5F9F6042FE4}" destId="{0EBCCFB3-FE9C-4BA4-A778-23A8F1084DBD}" srcOrd="2" destOrd="0" presId="urn:microsoft.com/office/officeart/2008/layout/HalfCircleOrganizationChart"/>
    <dgm:cxn modelId="{E34069A8-35BA-4D09-849A-149B5A08A479}" type="presParOf" srcId="{D23F3223-F749-4EAD-9A74-E5F9F6042FE4}" destId="{FBC40101-4316-4B1D-8C69-D718C5163A87}" srcOrd="3" destOrd="0" presId="urn:microsoft.com/office/officeart/2008/layout/HalfCircleOrganizationChart"/>
    <dgm:cxn modelId="{506D3E88-815F-47B8-8377-F31E8BD88585}" type="presParOf" srcId="{FBC40101-4316-4B1D-8C69-D718C5163A87}" destId="{610DF4F4-5CB2-4D92-9B36-8F299997F3ED}" srcOrd="0" destOrd="0" presId="urn:microsoft.com/office/officeart/2008/layout/HalfCircleOrganizationChart"/>
    <dgm:cxn modelId="{644CA2AE-534F-43C0-B158-0FD2162EA866}" type="presParOf" srcId="{610DF4F4-5CB2-4D92-9B36-8F299997F3ED}" destId="{02D6603E-FF19-4324-A58C-A301699C89B9}" srcOrd="0" destOrd="0" presId="urn:microsoft.com/office/officeart/2008/layout/HalfCircleOrganizationChart"/>
    <dgm:cxn modelId="{C38C89D0-5DF5-43CD-ACBE-8F2471154638}" type="presParOf" srcId="{610DF4F4-5CB2-4D92-9B36-8F299997F3ED}" destId="{3EA2CCB1-090E-4FAE-B0A8-B129F971B416}" srcOrd="1" destOrd="0" presId="urn:microsoft.com/office/officeart/2008/layout/HalfCircleOrganizationChart"/>
    <dgm:cxn modelId="{E8EDA158-BC5D-439C-B22C-799E819FAD8D}" type="presParOf" srcId="{610DF4F4-5CB2-4D92-9B36-8F299997F3ED}" destId="{9CF9D58D-9B29-4529-8CB8-557D1675F72C}" srcOrd="2" destOrd="0" presId="urn:microsoft.com/office/officeart/2008/layout/HalfCircleOrganizationChart"/>
    <dgm:cxn modelId="{7B5BFEE8-461C-4FE1-9B0F-87A50B4B7657}" type="presParOf" srcId="{610DF4F4-5CB2-4D92-9B36-8F299997F3ED}" destId="{4409FB61-9520-4101-AA56-F480E0DAD052}" srcOrd="3" destOrd="0" presId="urn:microsoft.com/office/officeart/2008/layout/HalfCircleOrganizationChart"/>
    <dgm:cxn modelId="{251CE75D-D05D-4BC4-82D1-0703FDC98EE0}" type="presParOf" srcId="{FBC40101-4316-4B1D-8C69-D718C5163A87}" destId="{B17E89E4-D074-476F-9F96-600A3EB0455F}" srcOrd="1" destOrd="0" presId="urn:microsoft.com/office/officeart/2008/layout/HalfCircleOrganizationChart"/>
    <dgm:cxn modelId="{A6D5AC53-E840-451F-A103-A535E76D8321}" type="presParOf" srcId="{FBC40101-4316-4B1D-8C69-D718C5163A87}" destId="{4D359EE3-9E1D-4E30-A18C-F7A05725FC91}" srcOrd="2" destOrd="0" presId="urn:microsoft.com/office/officeart/2008/layout/HalfCircleOrganizationChart"/>
    <dgm:cxn modelId="{156FF80A-A108-4192-B57F-D18CB1B3D9FF}" type="presParOf" srcId="{2E26FBF0-4F02-4C9C-A37A-505E327D6374}" destId="{E1DC5C1B-6843-4F14-AA3A-892AF5DE8F8A}" srcOrd="2" destOrd="0" presId="urn:microsoft.com/office/officeart/2008/layout/HalfCircleOrganizationChart"/>
    <dgm:cxn modelId="{42FBC3A4-B291-4FFC-AC4A-C64963783DEF}" type="presParOf" srcId="{90054A3A-6CE2-4FC5-9025-5FCB735A335C}" destId="{63404EBF-B01E-443C-9E26-C9A05D7E4D7A}" srcOrd="2" destOrd="0" presId="urn:microsoft.com/office/officeart/2008/layout/HalfCircleOrganizationChart"/>
    <dgm:cxn modelId="{3A3BC3CE-E208-4501-B8FE-935188909DF1}" type="presParOf" srcId="{63404EBF-B01E-443C-9E26-C9A05D7E4D7A}" destId="{8BEB2F1C-8599-4002-AE04-E6B566A214C9}" srcOrd="0" destOrd="0" presId="urn:microsoft.com/office/officeart/2008/layout/HalfCircleOrganizationChart"/>
    <dgm:cxn modelId="{39C5D55F-B685-4073-AB9B-352DF25F1993}" type="presParOf" srcId="{8BEB2F1C-8599-4002-AE04-E6B566A214C9}" destId="{FFC7C04F-BC73-410B-807F-F57651EB216E}" srcOrd="0" destOrd="0" presId="urn:microsoft.com/office/officeart/2008/layout/HalfCircleOrganizationChart"/>
    <dgm:cxn modelId="{C6342145-A1A3-482E-9EFF-5937E3CF8875}" type="presParOf" srcId="{8BEB2F1C-8599-4002-AE04-E6B566A214C9}" destId="{0EDB433E-D297-446E-9D54-C72D5194B5D3}" srcOrd="1" destOrd="0" presId="urn:microsoft.com/office/officeart/2008/layout/HalfCircleOrganizationChart"/>
    <dgm:cxn modelId="{414A2F50-9B3A-487B-9805-B63DEF0D5486}" type="presParOf" srcId="{8BEB2F1C-8599-4002-AE04-E6B566A214C9}" destId="{2DD2573A-CCEC-4892-ADF6-027309052903}" srcOrd="2" destOrd="0" presId="urn:microsoft.com/office/officeart/2008/layout/HalfCircleOrganizationChart"/>
    <dgm:cxn modelId="{2910382C-406F-4786-B072-F0FFCB6E161C}" type="presParOf" srcId="{8BEB2F1C-8599-4002-AE04-E6B566A214C9}" destId="{5EF9EF6B-A019-4F8C-B5E3-E9C459B0097E}" srcOrd="3" destOrd="0" presId="urn:microsoft.com/office/officeart/2008/layout/HalfCircleOrganizationChart"/>
    <dgm:cxn modelId="{9F23415A-1CA2-4350-AEA3-48F950910EEC}" type="presParOf" srcId="{63404EBF-B01E-443C-9E26-C9A05D7E4D7A}" destId="{430A66A7-8401-445A-9DB3-C024C8B4F006}" srcOrd="1" destOrd="0" presId="urn:microsoft.com/office/officeart/2008/layout/HalfCircleOrganizationChart"/>
    <dgm:cxn modelId="{BC93686B-2EB3-4F13-B6F2-D974FD27129B}" type="presParOf" srcId="{63404EBF-B01E-443C-9E26-C9A05D7E4D7A}" destId="{8ACCC628-1774-4831-B9A9-FF7E0886B986}" srcOrd="2" destOrd="0" presId="urn:microsoft.com/office/officeart/2008/layout/HalfCircleOrganizationChart"/>
    <dgm:cxn modelId="{59540366-3916-44D8-9090-F4BFFEE08FDD}" type="presParOf" srcId="{90054A3A-6CE2-4FC5-9025-5FCB735A335C}" destId="{EB16203D-30DC-4EA8-8E8D-85827F75AD69}" srcOrd="3" destOrd="0" presId="urn:microsoft.com/office/officeart/2008/layout/HalfCircleOrganizationChart"/>
    <dgm:cxn modelId="{66FC8795-FDE3-4EA3-8C3C-EDC2CBBF868B}" type="presParOf" srcId="{EB16203D-30DC-4EA8-8E8D-85827F75AD69}" destId="{BA0D197E-D32E-43D7-A974-E2A35C292B94}" srcOrd="0" destOrd="0" presId="urn:microsoft.com/office/officeart/2008/layout/HalfCircleOrganizationChart"/>
    <dgm:cxn modelId="{157D9283-F661-4665-8519-160F05709236}" type="presParOf" srcId="{BA0D197E-D32E-43D7-A974-E2A35C292B94}" destId="{BCB06A4C-DAC1-4D1C-9EC5-94D819E549F7}" srcOrd="0" destOrd="0" presId="urn:microsoft.com/office/officeart/2008/layout/HalfCircleOrganizationChart"/>
    <dgm:cxn modelId="{B4411221-3039-4D80-B5C7-7E4A448D5F2B}" type="presParOf" srcId="{BA0D197E-D32E-43D7-A974-E2A35C292B94}" destId="{A3AFC3AC-6CE5-45D9-ADBC-314C7E204588}" srcOrd="1" destOrd="0" presId="urn:microsoft.com/office/officeart/2008/layout/HalfCircleOrganizationChart"/>
    <dgm:cxn modelId="{781D5DC4-845F-484F-BC67-0F8FB3C6FD28}" type="presParOf" srcId="{BA0D197E-D32E-43D7-A974-E2A35C292B94}" destId="{89AA52BB-59C6-4706-888B-EC8E37B920A2}" srcOrd="2" destOrd="0" presId="urn:microsoft.com/office/officeart/2008/layout/HalfCircleOrganizationChart"/>
    <dgm:cxn modelId="{7A7FCECA-3646-428E-8CBD-9CAEE4E00A70}" type="presParOf" srcId="{BA0D197E-D32E-43D7-A974-E2A35C292B94}" destId="{51B5862A-03D2-4EBF-AAF8-7AE43CE7970B}" srcOrd="3" destOrd="0" presId="urn:microsoft.com/office/officeart/2008/layout/HalfCircleOrganizationChart"/>
    <dgm:cxn modelId="{125AE340-79E7-4006-AA74-FEDB9101D4F0}" type="presParOf" srcId="{EB16203D-30DC-4EA8-8E8D-85827F75AD69}" destId="{0F3DFAF5-B9FA-4455-98C0-D1DB080C043C}" srcOrd="1" destOrd="0" presId="urn:microsoft.com/office/officeart/2008/layout/HalfCircleOrganizationChart"/>
    <dgm:cxn modelId="{387D3634-F46C-4847-9410-3083F1B210F9}" type="presParOf" srcId="{EB16203D-30DC-4EA8-8E8D-85827F75AD69}" destId="{D65732FD-4502-43B3-988E-6B61E0134AE5}" srcOrd="2" destOrd="0" presId="urn:microsoft.com/office/officeart/2008/layout/HalfCircleOrganizationChart"/>
    <dgm:cxn modelId="{B43B26A2-4AA6-4058-81DA-63689C1B8929}" type="presParOf" srcId="{90054A3A-6CE2-4FC5-9025-5FCB735A335C}" destId="{F949B00F-6692-4D19-BDEC-D66AAE8557B6}" srcOrd="4" destOrd="0" presId="urn:microsoft.com/office/officeart/2008/layout/HalfCircleOrganizationChart"/>
    <dgm:cxn modelId="{B3D819C3-1401-402B-93F2-36C9B9A60713}" type="presParOf" srcId="{F949B00F-6692-4D19-BDEC-D66AAE8557B6}" destId="{BC095135-D52A-4606-8778-A5BDFAA0BAE2}" srcOrd="0" destOrd="0" presId="urn:microsoft.com/office/officeart/2008/layout/HalfCircleOrganizationChart"/>
    <dgm:cxn modelId="{76CDBC3F-97FC-4F5B-88D1-B2DBCFF20421}" type="presParOf" srcId="{BC095135-D52A-4606-8778-A5BDFAA0BAE2}" destId="{B1CD0ED3-B5DD-4A8B-B0A9-82F9E87F3013}" srcOrd="0" destOrd="0" presId="urn:microsoft.com/office/officeart/2008/layout/HalfCircleOrganizationChart"/>
    <dgm:cxn modelId="{978D4834-7BF9-4667-8209-63E84794460E}" type="presParOf" srcId="{BC095135-D52A-4606-8778-A5BDFAA0BAE2}" destId="{5C7206B1-B676-4F91-8357-09A51CA2AAF5}" srcOrd="1" destOrd="0" presId="urn:microsoft.com/office/officeart/2008/layout/HalfCircleOrganizationChart"/>
    <dgm:cxn modelId="{7F52270A-A279-4165-A8C0-52AB5048E22D}" type="presParOf" srcId="{BC095135-D52A-4606-8778-A5BDFAA0BAE2}" destId="{7388CF8E-A384-40D0-A1BD-A69CD585BD94}" srcOrd="2" destOrd="0" presId="urn:microsoft.com/office/officeart/2008/layout/HalfCircleOrganizationChart"/>
    <dgm:cxn modelId="{A5D243AA-4937-4E80-9C6C-4F69E488D154}" type="presParOf" srcId="{BC095135-D52A-4606-8778-A5BDFAA0BAE2}" destId="{0DB1743B-0595-48A1-87D0-5405AA089B64}" srcOrd="3" destOrd="0" presId="urn:microsoft.com/office/officeart/2008/layout/HalfCircleOrganizationChart"/>
    <dgm:cxn modelId="{1FC72628-26BE-4567-B17B-D54435233FBA}" type="presParOf" srcId="{F949B00F-6692-4D19-BDEC-D66AAE8557B6}" destId="{F36390E0-D294-4D7B-B311-C2C7EBF2DB7B}" srcOrd="1" destOrd="0" presId="urn:microsoft.com/office/officeart/2008/layout/HalfCircleOrganizationChart"/>
    <dgm:cxn modelId="{1ABFA6F9-0A7D-47B0-AF9F-F9FDEF7D7ECD}" type="presParOf" srcId="{F949B00F-6692-4D19-BDEC-D66AAE8557B6}" destId="{DBDF874A-77E8-4C02-AF75-DD3FA8619476}" srcOrd="2" destOrd="0" presId="urn:microsoft.com/office/officeart/2008/layout/HalfCircleOrganizationChart"/>
    <dgm:cxn modelId="{4B8DBA99-A417-4EC8-8027-2B5893574159}" type="presParOf" srcId="{90054A3A-6CE2-4FC5-9025-5FCB735A335C}" destId="{8C270755-0C58-453F-9B0F-12DEF4CC1F72}" srcOrd="5" destOrd="0" presId="urn:microsoft.com/office/officeart/2008/layout/HalfCircleOrganizationChart"/>
    <dgm:cxn modelId="{2A831199-37DF-4C0B-990F-496964096636}" type="presParOf" srcId="{8C270755-0C58-453F-9B0F-12DEF4CC1F72}" destId="{5181ABEA-C609-447F-9133-34BE8EB5625B}" srcOrd="0" destOrd="0" presId="urn:microsoft.com/office/officeart/2008/layout/HalfCircleOrganizationChart"/>
    <dgm:cxn modelId="{5F82825F-8C53-4329-80EB-EDC8A4205CCB}" type="presParOf" srcId="{5181ABEA-C609-447F-9133-34BE8EB5625B}" destId="{5CF718E5-879C-4FE8-85E3-7AEBFB926D65}" srcOrd="0" destOrd="0" presId="urn:microsoft.com/office/officeart/2008/layout/HalfCircleOrganizationChart"/>
    <dgm:cxn modelId="{34CEC643-15F0-49C1-9E68-F639CED564AC}" type="presParOf" srcId="{5181ABEA-C609-447F-9133-34BE8EB5625B}" destId="{4CDAE915-F720-4B08-A5BC-92ED1E7F22B6}" srcOrd="1" destOrd="0" presId="urn:microsoft.com/office/officeart/2008/layout/HalfCircleOrganizationChart"/>
    <dgm:cxn modelId="{D97375E2-E28D-42FA-AA80-0BA7B6EB0745}" type="presParOf" srcId="{5181ABEA-C609-447F-9133-34BE8EB5625B}" destId="{3B1A204C-21C9-4752-BBBB-0A09C601C5F1}" srcOrd="2" destOrd="0" presId="urn:microsoft.com/office/officeart/2008/layout/HalfCircleOrganizationChart"/>
    <dgm:cxn modelId="{2BDD25AA-A24E-4C4C-8B42-83FF16345C9A}" type="presParOf" srcId="{5181ABEA-C609-447F-9133-34BE8EB5625B}" destId="{0F8E60A3-FF87-4482-8FF7-4B583BF08684}" srcOrd="3" destOrd="0" presId="urn:microsoft.com/office/officeart/2008/layout/HalfCircleOrganizationChart"/>
    <dgm:cxn modelId="{B985481F-3FCB-439A-BD29-B3888DD670F2}" type="presParOf" srcId="{8C270755-0C58-453F-9B0F-12DEF4CC1F72}" destId="{C1A7F8A4-568A-42E0-8D1D-7DAEAFD2F4FE}" srcOrd="1" destOrd="0" presId="urn:microsoft.com/office/officeart/2008/layout/HalfCircleOrganizationChart"/>
    <dgm:cxn modelId="{D19DCC31-1E57-43A5-A10E-45670B616EE1}" type="presParOf" srcId="{8C270755-0C58-453F-9B0F-12DEF4CC1F72}" destId="{39149E5F-521E-4B23-9B9F-28EB338AE99B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67E20C-2B41-4F77-A2BA-FF9721E4DF17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C80990AE-0CC0-4736-8F7A-EAE286DD170A}">
      <dgm:prSet/>
      <dgm:spPr/>
      <dgm:t>
        <a:bodyPr/>
        <a:lstStyle/>
        <a:p>
          <a:pPr rtl="0"/>
          <a:r>
            <a:rPr lang="pl-PL"/>
            <a:t>Izolacyjne </a:t>
          </a:r>
        </a:p>
      </dgm:t>
    </dgm:pt>
    <dgm:pt modelId="{C3C761F4-8350-4D0C-B51C-91882DC03B88}" type="parTrans" cxnId="{6BC96908-6CCE-4624-996A-AA45EE16EA8C}">
      <dgm:prSet/>
      <dgm:spPr/>
      <dgm:t>
        <a:bodyPr/>
        <a:lstStyle/>
        <a:p>
          <a:endParaRPr lang="pl-PL"/>
        </a:p>
      </dgm:t>
    </dgm:pt>
    <dgm:pt modelId="{00F30D4E-68BD-4FF2-BE72-274A653890A8}" type="sibTrans" cxnId="{6BC96908-6CCE-4624-996A-AA45EE16EA8C}">
      <dgm:prSet/>
      <dgm:spPr/>
      <dgm:t>
        <a:bodyPr/>
        <a:lstStyle/>
        <a:p>
          <a:endParaRPr lang="pl-PL"/>
        </a:p>
      </dgm:t>
    </dgm:pt>
    <dgm:pt modelId="{B252236D-8E4A-4CC0-AED1-123118CF0855}">
      <dgm:prSet/>
      <dgm:spPr/>
      <dgm:t>
        <a:bodyPr/>
        <a:lstStyle/>
        <a:p>
          <a:pPr rtl="0"/>
          <a:r>
            <a:rPr lang="pl-PL"/>
            <a:t>Tymczasowe aresztowanie </a:t>
          </a:r>
        </a:p>
      </dgm:t>
    </dgm:pt>
    <dgm:pt modelId="{7DFCD42A-3351-4708-9C35-4B345C7FBF88}" type="parTrans" cxnId="{6FF2CC8C-6844-48EF-89E9-22B65F910455}">
      <dgm:prSet/>
      <dgm:spPr/>
      <dgm:t>
        <a:bodyPr/>
        <a:lstStyle/>
        <a:p>
          <a:endParaRPr lang="pl-PL"/>
        </a:p>
      </dgm:t>
    </dgm:pt>
    <dgm:pt modelId="{AAF8CFDE-906E-4369-BA58-9D195C8C76D2}" type="sibTrans" cxnId="{6FF2CC8C-6844-48EF-89E9-22B65F910455}">
      <dgm:prSet/>
      <dgm:spPr/>
      <dgm:t>
        <a:bodyPr/>
        <a:lstStyle/>
        <a:p>
          <a:endParaRPr lang="pl-PL"/>
        </a:p>
      </dgm:t>
    </dgm:pt>
    <dgm:pt modelId="{E401F05E-902E-4721-AC84-28C689AF5865}">
      <dgm:prSet/>
      <dgm:spPr/>
      <dgm:t>
        <a:bodyPr/>
        <a:lstStyle/>
        <a:p>
          <a:pPr rtl="0"/>
          <a:r>
            <a:rPr lang="pl-PL" dirty="0" err="1"/>
            <a:t>Nieizolacyjne</a:t>
          </a:r>
          <a:r>
            <a:rPr lang="pl-PL" dirty="0"/>
            <a:t> </a:t>
          </a:r>
        </a:p>
      </dgm:t>
    </dgm:pt>
    <dgm:pt modelId="{613DFA59-AA32-48B2-87B9-36EA27C73F80}" type="parTrans" cxnId="{AECAFA67-F8FA-44E4-A791-3585A92E8E01}">
      <dgm:prSet/>
      <dgm:spPr/>
      <dgm:t>
        <a:bodyPr/>
        <a:lstStyle/>
        <a:p>
          <a:endParaRPr lang="pl-PL"/>
        </a:p>
      </dgm:t>
    </dgm:pt>
    <dgm:pt modelId="{D64098CD-8299-4AB3-9854-CC0EB388223C}" type="sibTrans" cxnId="{AECAFA67-F8FA-44E4-A791-3585A92E8E01}">
      <dgm:prSet/>
      <dgm:spPr/>
      <dgm:t>
        <a:bodyPr/>
        <a:lstStyle/>
        <a:p>
          <a:endParaRPr lang="pl-PL"/>
        </a:p>
      </dgm:t>
    </dgm:pt>
    <dgm:pt modelId="{A35D0753-8B5B-4D96-B64F-9F9024ECA3B0}">
      <dgm:prSet/>
      <dgm:spPr/>
      <dgm:t>
        <a:bodyPr/>
        <a:lstStyle/>
        <a:p>
          <a:pPr algn="just" rtl="0"/>
          <a:r>
            <a:rPr lang="pl-PL" dirty="0"/>
            <a:t>poręczenie majątkowe</a:t>
          </a:r>
        </a:p>
      </dgm:t>
    </dgm:pt>
    <dgm:pt modelId="{30C60C01-D563-46F8-907A-A7C64830B10B}" type="parTrans" cxnId="{A0A0C6DC-7B3F-4D90-A84D-B5EEA6232EEF}">
      <dgm:prSet/>
      <dgm:spPr/>
      <dgm:t>
        <a:bodyPr/>
        <a:lstStyle/>
        <a:p>
          <a:endParaRPr lang="pl-PL"/>
        </a:p>
      </dgm:t>
    </dgm:pt>
    <dgm:pt modelId="{6A0961E6-AD04-4968-AA7B-0F113E5722CA}" type="sibTrans" cxnId="{A0A0C6DC-7B3F-4D90-A84D-B5EEA6232EEF}">
      <dgm:prSet/>
      <dgm:spPr/>
      <dgm:t>
        <a:bodyPr/>
        <a:lstStyle/>
        <a:p>
          <a:endParaRPr lang="pl-PL"/>
        </a:p>
      </dgm:t>
    </dgm:pt>
    <dgm:pt modelId="{660E320F-C1A2-4D7D-B84D-4529DE2D8E30}">
      <dgm:prSet/>
      <dgm:spPr/>
      <dgm:t>
        <a:bodyPr/>
        <a:lstStyle/>
        <a:p>
          <a:pPr algn="just" rtl="0"/>
          <a:r>
            <a:rPr lang="pl-PL" dirty="0"/>
            <a:t>poręczenie społeczne </a:t>
          </a:r>
        </a:p>
      </dgm:t>
    </dgm:pt>
    <dgm:pt modelId="{7A31B3B2-8BCF-4B64-AA67-F3361CB0F67C}" type="parTrans" cxnId="{4DA2889B-0299-4F3D-93F7-FA79FC525A52}">
      <dgm:prSet/>
      <dgm:spPr/>
      <dgm:t>
        <a:bodyPr/>
        <a:lstStyle/>
        <a:p>
          <a:endParaRPr lang="pl-PL"/>
        </a:p>
      </dgm:t>
    </dgm:pt>
    <dgm:pt modelId="{B2946DBA-8CF8-4D1C-BC67-9EF1C9C6E846}" type="sibTrans" cxnId="{4DA2889B-0299-4F3D-93F7-FA79FC525A52}">
      <dgm:prSet/>
      <dgm:spPr/>
      <dgm:t>
        <a:bodyPr/>
        <a:lstStyle/>
        <a:p>
          <a:endParaRPr lang="pl-PL"/>
        </a:p>
      </dgm:t>
    </dgm:pt>
    <dgm:pt modelId="{B37E5F64-D21E-45F2-BB10-BDED02007858}">
      <dgm:prSet/>
      <dgm:spPr/>
      <dgm:t>
        <a:bodyPr/>
        <a:lstStyle/>
        <a:p>
          <a:pPr algn="just" rtl="0"/>
          <a:r>
            <a:rPr lang="pl-PL" dirty="0"/>
            <a:t>poręczenie osoby godnej zaufania</a:t>
          </a:r>
        </a:p>
      </dgm:t>
    </dgm:pt>
    <dgm:pt modelId="{555374C4-A834-4AD4-ACDC-B0C239E08A90}" type="parTrans" cxnId="{3ED6750E-00EA-453B-9A11-94C3AC62ABD3}">
      <dgm:prSet/>
      <dgm:spPr/>
      <dgm:t>
        <a:bodyPr/>
        <a:lstStyle/>
        <a:p>
          <a:endParaRPr lang="pl-PL"/>
        </a:p>
      </dgm:t>
    </dgm:pt>
    <dgm:pt modelId="{12AF8142-0B92-49EF-9719-6FD9D1253DC6}" type="sibTrans" cxnId="{3ED6750E-00EA-453B-9A11-94C3AC62ABD3}">
      <dgm:prSet/>
      <dgm:spPr/>
      <dgm:t>
        <a:bodyPr/>
        <a:lstStyle/>
        <a:p>
          <a:endParaRPr lang="pl-PL"/>
        </a:p>
      </dgm:t>
    </dgm:pt>
    <dgm:pt modelId="{A5AD569A-1C4A-4DD1-B488-C342BA2A997C}">
      <dgm:prSet/>
      <dgm:spPr/>
      <dgm:t>
        <a:bodyPr/>
        <a:lstStyle/>
        <a:p>
          <a:pPr algn="just" rtl="0"/>
          <a:r>
            <a:rPr lang="pl-PL" dirty="0"/>
            <a:t>dozór policji</a:t>
          </a:r>
        </a:p>
      </dgm:t>
    </dgm:pt>
    <dgm:pt modelId="{9CC5CED8-E35C-4908-BB69-A69190B75990}" type="parTrans" cxnId="{58107CFB-A826-492D-A468-CC29545AB927}">
      <dgm:prSet/>
      <dgm:spPr/>
      <dgm:t>
        <a:bodyPr/>
        <a:lstStyle/>
        <a:p>
          <a:endParaRPr lang="pl-PL"/>
        </a:p>
      </dgm:t>
    </dgm:pt>
    <dgm:pt modelId="{2A9F8DD1-4707-420D-8FE1-39DAF5E766F7}" type="sibTrans" cxnId="{58107CFB-A826-492D-A468-CC29545AB927}">
      <dgm:prSet/>
      <dgm:spPr/>
      <dgm:t>
        <a:bodyPr/>
        <a:lstStyle/>
        <a:p>
          <a:endParaRPr lang="pl-PL"/>
        </a:p>
      </dgm:t>
    </dgm:pt>
    <dgm:pt modelId="{2CAEAC2D-7F3F-4826-B5AE-FE01AA7468C4}">
      <dgm:prSet/>
      <dgm:spPr/>
      <dgm:t>
        <a:bodyPr/>
        <a:lstStyle/>
        <a:p>
          <a:pPr algn="just" rtl="0"/>
          <a:r>
            <a:rPr lang="pl-PL" dirty="0"/>
            <a:t>dozór warunkowy policji </a:t>
          </a:r>
        </a:p>
      </dgm:t>
    </dgm:pt>
    <dgm:pt modelId="{30B74C83-30EC-4F38-9413-BDF67B4E1EDE}" type="parTrans" cxnId="{0E8E9709-C3C4-41AB-A6D2-EE3C53C3A831}">
      <dgm:prSet/>
      <dgm:spPr/>
      <dgm:t>
        <a:bodyPr/>
        <a:lstStyle/>
        <a:p>
          <a:endParaRPr lang="pl-PL"/>
        </a:p>
      </dgm:t>
    </dgm:pt>
    <dgm:pt modelId="{6DE429F1-414A-43D1-9FE8-760E5E13A648}" type="sibTrans" cxnId="{0E8E9709-C3C4-41AB-A6D2-EE3C53C3A831}">
      <dgm:prSet/>
      <dgm:spPr/>
      <dgm:t>
        <a:bodyPr/>
        <a:lstStyle/>
        <a:p>
          <a:endParaRPr lang="pl-PL"/>
        </a:p>
      </dgm:t>
    </dgm:pt>
    <dgm:pt modelId="{CFC55ADE-BA5C-40C6-BFC8-B0C2A43183AA}">
      <dgm:prSet/>
      <dgm:spPr/>
      <dgm:t>
        <a:bodyPr/>
        <a:lstStyle/>
        <a:p>
          <a:pPr algn="just" rtl="0"/>
          <a:r>
            <a:rPr lang="pl-PL" dirty="0"/>
            <a:t>nakaz opuszczenia lokalu zajmowanego wspólnie z pokrzywdzonym </a:t>
          </a:r>
        </a:p>
      </dgm:t>
    </dgm:pt>
    <dgm:pt modelId="{F7C75C1B-5979-4AC5-9E36-C61FFB84B6FC}" type="parTrans" cxnId="{C8BD1917-D032-4803-A199-C313466F867E}">
      <dgm:prSet/>
      <dgm:spPr/>
      <dgm:t>
        <a:bodyPr/>
        <a:lstStyle/>
        <a:p>
          <a:endParaRPr lang="pl-PL"/>
        </a:p>
      </dgm:t>
    </dgm:pt>
    <dgm:pt modelId="{43335E9D-DB54-4573-BE8D-6CE7D036C2AA}" type="sibTrans" cxnId="{C8BD1917-D032-4803-A199-C313466F867E}">
      <dgm:prSet/>
      <dgm:spPr/>
      <dgm:t>
        <a:bodyPr/>
        <a:lstStyle/>
        <a:p>
          <a:endParaRPr lang="pl-PL"/>
        </a:p>
      </dgm:t>
    </dgm:pt>
    <dgm:pt modelId="{BE0C401F-818C-4B89-AF26-9123AA53CD13}">
      <dgm:prSet/>
      <dgm:spPr/>
      <dgm:t>
        <a:bodyPr/>
        <a:lstStyle/>
        <a:p>
          <a:pPr algn="just" rtl="0"/>
          <a:r>
            <a:rPr lang="pl-PL" dirty="0"/>
            <a:t>zawieszenie w wykonywaniu czynności służbowych lub wykonywaniu zawodu lub ubiegania się o zamówienia publiczne </a:t>
          </a:r>
        </a:p>
      </dgm:t>
    </dgm:pt>
    <dgm:pt modelId="{9B78C7EA-1B6F-484D-BFE8-40524D62C590}" type="parTrans" cxnId="{9BE207B6-BF73-4E86-835C-718F3B855415}">
      <dgm:prSet/>
      <dgm:spPr/>
      <dgm:t>
        <a:bodyPr/>
        <a:lstStyle/>
        <a:p>
          <a:endParaRPr lang="pl-PL"/>
        </a:p>
      </dgm:t>
    </dgm:pt>
    <dgm:pt modelId="{DB2FBED2-9E81-4564-8503-C0100D37A6A3}" type="sibTrans" cxnId="{9BE207B6-BF73-4E86-835C-718F3B855415}">
      <dgm:prSet/>
      <dgm:spPr/>
      <dgm:t>
        <a:bodyPr/>
        <a:lstStyle/>
        <a:p>
          <a:endParaRPr lang="pl-PL"/>
        </a:p>
      </dgm:t>
    </dgm:pt>
    <dgm:pt modelId="{183B9603-EE11-4A67-B749-5FD8F61D5A4E}">
      <dgm:prSet/>
      <dgm:spPr/>
      <dgm:t>
        <a:bodyPr/>
        <a:lstStyle/>
        <a:p>
          <a:pPr algn="just" rtl="0"/>
          <a:r>
            <a:rPr lang="pl-PL" dirty="0"/>
            <a:t>zakaz opuszczania kraju</a:t>
          </a:r>
        </a:p>
      </dgm:t>
    </dgm:pt>
    <dgm:pt modelId="{187D7BB5-779D-426F-9A50-075B69F0DAF5}" type="parTrans" cxnId="{5DD0A28A-5C52-48C9-9860-CD1C4FD6B711}">
      <dgm:prSet/>
      <dgm:spPr/>
      <dgm:t>
        <a:bodyPr/>
        <a:lstStyle/>
        <a:p>
          <a:endParaRPr lang="pl-PL"/>
        </a:p>
      </dgm:t>
    </dgm:pt>
    <dgm:pt modelId="{121AC0B3-A9D8-4A79-89D8-2244E20A32BD}" type="sibTrans" cxnId="{5DD0A28A-5C52-48C9-9860-CD1C4FD6B711}">
      <dgm:prSet/>
      <dgm:spPr/>
      <dgm:t>
        <a:bodyPr/>
        <a:lstStyle/>
        <a:p>
          <a:endParaRPr lang="pl-PL"/>
        </a:p>
      </dgm:t>
    </dgm:pt>
    <dgm:pt modelId="{22EDBB58-3F9B-40C7-B7A3-428451AC8E2B}" type="pres">
      <dgm:prSet presAssocID="{B367E20C-2B41-4F77-A2BA-FF9721E4DF17}" presName="Name0" presStyleCnt="0">
        <dgm:presLayoutVars>
          <dgm:dir/>
          <dgm:animLvl val="lvl"/>
          <dgm:resizeHandles val="exact"/>
        </dgm:presLayoutVars>
      </dgm:prSet>
      <dgm:spPr/>
    </dgm:pt>
    <dgm:pt modelId="{2F2AC9ED-4592-4244-AD73-71DEBA140D1D}" type="pres">
      <dgm:prSet presAssocID="{C80990AE-0CC0-4736-8F7A-EAE286DD170A}" presName="composite" presStyleCnt="0"/>
      <dgm:spPr/>
    </dgm:pt>
    <dgm:pt modelId="{E9B621B1-E1B5-43CE-858B-E5B395778420}" type="pres">
      <dgm:prSet presAssocID="{C80990AE-0CC0-4736-8F7A-EAE286DD170A}" presName="parTx" presStyleLbl="alignNode1" presStyleIdx="0" presStyleCnt="2" custScaleX="84550">
        <dgm:presLayoutVars>
          <dgm:chMax val="0"/>
          <dgm:chPref val="0"/>
          <dgm:bulletEnabled val="1"/>
        </dgm:presLayoutVars>
      </dgm:prSet>
      <dgm:spPr/>
    </dgm:pt>
    <dgm:pt modelId="{10CD5762-16BE-4D1C-83E0-197E775C8687}" type="pres">
      <dgm:prSet presAssocID="{C80990AE-0CC0-4736-8F7A-EAE286DD170A}" presName="desTx" presStyleLbl="alignAccFollowNode1" presStyleIdx="0" presStyleCnt="2" custScaleX="83241" custLinFactNeighborX="884" custLinFactNeighborY="-266">
        <dgm:presLayoutVars>
          <dgm:bulletEnabled val="1"/>
        </dgm:presLayoutVars>
      </dgm:prSet>
      <dgm:spPr/>
    </dgm:pt>
    <dgm:pt modelId="{346AA9F3-5936-47C3-99F8-61542812BA80}" type="pres">
      <dgm:prSet presAssocID="{00F30D4E-68BD-4FF2-BE72-274A653890A8}" presName="space" presStyleCnt="0"/>
      <dgm:spPr/>
    </dgm:pt>
    <dgm:pt modelId="{4E7E85DA-8D42-45F4-9148-51FFA5DCF6F7}" type="pres">
      <dgm:prSet presAssocID="{E401F05E-902E-4721-AC84-28C689AF5865}" presName="composite" presStyleCnt="0"/>
      <dgm:spPr/>
    </dgm:pt>
    <dgm:pt modelId="{53EF6203-EA59-4043-8F3C-CDCA394C312B}" type="pres">
      <dgm:prSet presAssocID="{E401F05E-902E-4721-AC84-28C689AF586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7CD2D1C6-227D-47F7-B4F5-AF42275203FA}" type="pres">
      <dgm:prSet presAssocID="{E401F05E-902E-4721-AC84-28C689AF586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C577400-5ED8-4EEA-9452-46A6EC05DB34}" type="presOf" srcId="{660E320F-C1A2-4D7D-B84D-4529DE2D8E30}" destId="{7CD2D1C6-227D-47F7-B4F5-AF42275203FA}" srcOrd="0" destOrd="1" presId="urn:microsoft.com/office/officeart/2005/8/layout/hList1"/>
    <dgm:cxn modelId="{6BC96908-6CCE-4624-996A-AA45EE16EA8C}" srcId="{B367E20C-2B41-4F77-A2BA-FF9721E4DF17}" destId="{C80990AE-0CC0-4736-8F7A-EAE286DD170A}" srcOrd="0" destOrd="0" parTransId="{C3C761F4-8350-4D0C-B51C-91882DC03B88}" sibTransId="{00F30D4E-68BD-4FF2-BE72-274A653890A8}"/>
    <dgm:cxn modelId="{0E8E9709-C3C4-41AB-A6D2-EE3C53C3A831}" srcId="{E401F05E-902E-4721-AC84-28C689AF5865}" destId="{2CAEAC2D-7F3F-4826-B5AE-FE01AA7468C4}" srcOrd="4" destOrd="0" parTransId="{30B74C83-30EC-4F38-9413-BDF67B4E1EDE}" sibTransId="{6DE429F1-414A-43D1-9FE8-760E5E13A648}"/>
    <dgm:cxn modelId="{6F7A3B0B-302A-4D9C-82F3-3183161BD22B}" type="presOf" srcId="{C80990AE-0CC0-4736-8F7A-EAE286DD170A}" destId="{E9B621B1-E1B5-43CE-858B-E5B395778420}" srcOrd="0" destOrd="0" presId="urn:microsoft.com/office/officeart/2005/8/layout/hList1"/>
    <dgm:cxn modelId="{3ED6750E-00EA-453B-9A11-94C3AC62ABD3}" srcId="{E401F05E-902E-4721-AC84-28C689AF5865}" destId="{B37E5F64-D21E-45F2-BB10-BDED02007858}" srcOrd="2" destOrd="0" parTransId="{555374C4-A834-4AD4-ACDC-B0C239E08A90}" sibTransId="{12AF8142-0B92-49EF-9719-6FD9D1253DC6}"/>
    <dgm:cxn modelId="{C8BD1917-D032-4803-A199-C313466F867E}" srcId="{E401F05E-902E-4721-AC84-28C689AF5865}" destId="{CFC55ADE-BA5C-40C6-BFC8-B0C2A43183AA}" srcOrd="5" destOrd="0" parTransId="{F7C75C1B-5979-4AC5-9E36-C61FFB84B6FC}" sibTransId="{43335E9D-DB54-4573-BE8D-6CE7D036C2AA}"/>
    <dgm:cxn modelId="{4D05B91D-19DD-4A1C-9A38-BD6C3522FFAB}" type="presOf" srcId="{183B9603-EE11-4A67-B749-5FD8F61D5A4E}" destId="{7CD2D1C6-227D-47F7-B4F5-AF42275203FA}" srcOrd="0" destOrd="7" presId="urn:microsoft.com/office/officeart/2005/8/layout/hList1"/>
    <dgm:cxn modelId="{5529C644-F8B2-40DB-BF90-9CB4EDA0BF96}" type="presOf" srcId="{B252236D-8E4A-4CC0-AED1-123118CF0855}" destId="{10CD5762-16BE-4D1C-83E0-197E775C8687}" srcOrd="0" destOrd="0" presId="urn:microsoft.com/office/officeart/2005/8/layout/hList1"/>
    <dgm:cxn modelId="{AECAFA67-F8FA-44E4-A791-3585A92E8E01}" srcId="{B367E20C-2B41-4F77-A2BA-FF9721E4DF17}" destId="{E401F05E-902E-4721-AC84-28C689AF5865}" srcOrd="1" destOrd="0" parTransId="{613DFA59-AA32-48B2-87B9-36EA27C73F80}" sibTransId="{D64098CD-8299-4AB3-9854-CC0EB388223C}"/>
    <dgm:cxn modelId="{73FA0F56-6B52-4DF7-8E70-20C41479B817}" type="presOf" srcId="{CFC55ADE-BA5C-40C6-BFC8-B0C2A43183AA}" destId="{7CD2D1C6-227D-47F7-B4F5-AF42275203FA}" srcOrd="0" destOrd="5" presId="urn:microsoft.com/office/officeart/2005/8/layout/hList1"/>
    <dgm:cxn modelId="{5DD0A28A-5C52-48C9-9860-CD1C4FD6B711}" srcId="{E401F05E-902E-4721-AC84-28C689AF5865}" destId="{183B9603-EE11-4A67-B749-5FD8F61D5A4E}" srcOrd="7" destOrd="0" parTransId="{187D7BB5-779D-426F-9A50-075B69F0DAF5}" sibTransId="{121AC0B3-A9D8-4A79-89D8-2244E20A32BD}"/>
    <dgm:cxn modelId="{6FF2CC8C-6844-48EF-89E9-22B65F910455}" srcId="{C80990AE-0CC0-4736-8F7A-EAE286DD170A}" destId="{B252236D-8E4A-4CC0-AED1-123118CF0855}" srcOrd="0" destOrd="0" parTransId="{7DFCD42A-3351-4708-9C35-4B345C7FBF88}" sibTransId="{AAF8CFDE-906E-4369-BA58-9D195C8C76D2}"/>
    <dgm:cxn modelId="{4DA2889B-0299-4F3D-93F7-FA79FC525A52}" srcId="{E401F05E-902E-4721-AC84-28C689AF5865}" destId="{660E320F-C1A2-4D7D-B84D-4529DE2D8E30}" srcOrd="1" destOrd="0" parTransId="{7A31B3B2-8BCF-4B64-AA67-F3361CB0F67C}" sibTransId="{B2946DBA-8CF8-4D1C-BC67-9EF1C9C6E846}"/>
    <dgm:cxn modelId="{913F61A2-578E-4081-AFD8-86DF80E5B73C}" type="presOf" srcId="{2CAEAC2D-7F3F-4826-B5AE-FE01AA7468C4}" destId="{7CD2D1C6-227D-47F7-B4F5-AF42275203FA}" srcOrd="0" destOrd="4" presId="urn:microsoft.com/office/officeart/2005/8/layout/hList1"/>
    <dgm:cxn modelId="{BCD927B3-54C0-42E6-B14A-85AA13F5A7D4}" type="presOf" srcId="{E401F05E-902E-4721-AC84-28C689AF5865}" destId="{53EF6203-EA59-4043-8F3C-CDCA394C312B}" srcOrd="0" destOrd="0" presId="urn:microsoft.com/office/officeart/2005/8/layout/hList1"/>
    <dgm:cxn modelId="{9BE207B6-BF73-4E86-835C-718F3B855415}" srcId="{E401F05E-902E-4721-AC84-28C689AF5865}" destId="{BE0C401F-818C-4B89-AF26-9123AA53CD13}" srcOrd="6" destOrd="0" parTransId="{9B78C7EA-1B6F-484D-BFE8-40524D62C590}" sibTransId="{DB2FBED2-9E81-4564-8503-C0100D37A6A3}"/>
    <dgm:cxn modelId="{9B838CC1-1D05-4990-AE8E-FFD6FF375F1A}" type="presOf" srcId="{B367E20C-2B41-4F77-A2BA-FF9721E4DF17}" destId="{22EDBB58-3F9B-40C7-B7A3-428451AC8E2B}" srcOrd="0" destOrd="0" presId="urn:microsoft.com/office/officeart/2005/8/layout/hList1"/>
    <dgm:cxn modelId="{7088EBC4-2F25-4432-A955-1458C9FA0803}" type="presOf" srcId="{A5AD569A-1C4A-4DD1-B488-C342BA2A997C}" destId="{7CD2D1C6-227D-47F7-B4F5-AF42275203FA}" srcOrd="0" destOrd="3" presId="urn:microsoft.com/office/officeart/2005/8/layout/hList1"/>
    <dgm:cxn modelId="{B4C359D0-5D40-47EB-8180-EC1E98D22B83}" type="presOf" srcId="{B37E5F64-D21E-45F2-BB10-BDED02007858}" destId="{7CD2D1C6-227D-47F7-B4F5-AF42275203FA}" srcOrd="0" destOrd="2" presId="urn:microsoft.com/office/officeart/2005/8/layout/hList1"/>
    <dgm:cxn modelId="{A0A0C6DC-7B3F-4D90-A84D-B5EEA6232EEF}" srcId="{E401F05E-902E-4721-AC84-28C689AF5865}" destId="{A35D0753-8B5B-4D96-B64F-9F9024ECA3B0}" srcOrd="0" destOrd="0" parTransId="{30C60C01-D563-46F8-907A-A7C64830B10B}" sibTransId="{6A0961E6-AD04-4968-AA7B-0F113E5722CA}"/>
    <dgm:cxn modelId="{F41ECDF8-323C-49A8-8168-594EC3B246CE}" type="presOf" srcId="{BE0C401F-818C-4B89-AF26-9123AA53CD13}" destId="{7CD2D1C6-227D-47F7-B4F5-AF42275203FA}" srcOrd="0" destOrd="6" presId="urn:microsoft.com/office/officeart/2005/8/layout/hList1"/>
    <dgm:cxn modelId="{E6A773FA-0794-4AE8-856D-70C1E0370046}" type="presOf" srcId="{A35D0753-8B5B-4D96-B64F-9F9024ECA3B0}" destId="{7CD2D1C6-227D-47F7-B4F5-AF42275203FA}" srcOrd="0" destOrd="0" presId="urn:microsoft.com/office/officeart/2005/8/layout/hList1"/>
    <dgm:cxn modelId="{58107CFB-A826-492D-A468-CC29545AB927}" srcId="{E401F05E-902E-4721-AC84-28C689AF5865}" destId="{A5AD569A-1C4A-4DD1-B488-C342BA2A997C}" srcOrd="3" destOrd="0" parTransId="{9CC5CED8-E35C-4908-BB69-A69190B75990}" sibTransId="{2A9F8DD1-4707-420D-8FE1-39DAF5E766F7}"/>
    <dgm:cxn modelId="{3950B613-FDDC-4C15-BE7D-627A160B2E10}" type="presParOf" srcId="{22EDBB58-3F9B-40C7-B7A3-428451AC8E2B}" destId="{2F2AC9ED-4592-4244-AD73-71DEBA140D1D}" srcOrd="0" destOrd="0" presId="urn:microsoft.com/office/officeart/2005/8/layout/hList1"/>
    <dgm:cxn modelId="{22E406B3-E021-47B3-A16B-152D91F94040}" type="presParOf" srcId="{2F2AC9ED-4592-4244-AD73-71DEBA140D1D}" destId="{E9B621B1-E1B5-43CE-858B-E5B395778420}" srcOrd="0" destOrd="0" presId="urn:microsoft.com/office/officeart/2005/8/layout/hList1"/>
    <dgm:cxn modelId="{1D5889E7-BC92-4A2D-9E83-5C8EB566F17A}" type="presParOf" srcId="{2F2AC9ED-4592-4244-AD73-71DEBA140D1D}" destId="{10CD5762-16BE-4D1C-83E0-197E775C8687}" srcOrd="1" destOrd="0" presId="urn:microsoft.com/office/officeart/2005/8/layout/hList1"/>
    <dgm:cxn modelId="{1A0733DC-7395-4747-88DA-895055461149}" type="presParOf" srcId="{22EDBB58-3F9B-40C7-B7A3-428451AC8E2B}" destId="{346AA9F3-5936-47C3-99F8-61542812BA80}" srcOrd="1" destOrd="0" presId="urn:microsoft.com/office/officeart/2005/8/layout/hList1"/>
    <dgm:cxn modelId="{4E25D81C-42BF-4E11-AA68-ED4A1AF167EF}" type="presParOf" srcId="{22EDBB58-3F9B-40C7-B7A3-428451AC8E2B}" destId="{4E7E85DA-8D42-45F4-9148-51FFA5DCF6F7}" srcOrd="2" destOrd="0" presId="urn:microsoft.com/office/officeart/2005/8/layout/hList1"/>
    <dgm:cxn modelId="{51028CF5-C40F-45CF-956F-CB09067ECFE3}" type="presParOf" srcId="{4E7E85DA-8D42-45F4-9148-51FFA5DCF6F7}" destId="{53EF6203-EA59-4043-8F3C-CDCA394C312B}" srcOrd="0" destOrd="0" presId="urn:microsoft.com/office/officeart/2005/8/layout/hList1"/>
    <dgm:cxn modelId="{46456AF2-9BBA-4085-9D47-1E1D56B35E4B}" type="presParOf" srcId="{4E7E85DA-8D42-45F4-9148-51FFA5DCF6F7}" destId="{7CD2D1C6-227D-47F7-B4F5-AF42275203F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0D1388-D946-4B81-B97E-BB67CA242995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</dgm:pt>
    <dgm:pt modelId="{CBC9792F-CF97-4A35-8888-AFA2DF95CE59}">
      <dgm:prSet phldrT="[Tekst]"/>
      <dgm:spPr/>
      <dgm:t>
        <a:bodyPr/>
        <a:lstStyle/>
        <a:p>
          <a:r>
            <a:rPr lang="pl-PL" dirty="0"/>
            <a:t>adaptacji (253 § 1)</a:t>
          </a:r>
        </a:p>
      </dgm:t>
    </dgm:pt>
    <dgm:pt modelId="{9BD1D5C0-D553-4FFE-A8DA-27ED889F7C39}" type="parTrans" cxnId="{6B95E2E4-8AFE-4C59-B7CB-A6EB8F0D9409}">
      <dgm:prSet/>
      <dgm:spPr/>
      <dgm:t>
        <a:bodyPr/>
        <a:lstStyle/>
        <a:p>
          <a:endParaRPr lang="pl-PL"/>
        </a:p>
      </dgm:t>
    </dgm:pt>
    <dgm:pt modelId="{7833E769-6BB9-4C9E-B96C-743ED3232ABE}" type="sibTrans" cxnId="{6B95E2E4-8AFE-4C59-B7CB-A6EB8F0D9409}">
      <dgm:prSet/>
      <dgm:spPr/>
      <dgm:t>
        <a:bodyPr/>
        <a:lstStyle/>
        <a:p>
          <a:endParaRPr lang="pl-PL"/>
        </a:p>
      </dgm:t>
    </dgm:pt>
    <dgm:pt modelId="{A0D95142-898C-4590-A9A9-D227F4845EC6}">
      <dgm:prSet phldrT="[Tekst]"/>
      <dgm:spPr/>
      <dgm:t>
        <a:bodyPr/>
        <a:lstStyle/>
        <a:p>
          <a:r>
            <a:rPr lang="pl-PL" dirty="0"/>
            <a:t>minimalizacji (257 § 1)</a:t>
          </a:r>
        </a:p>
      </dgm:t>
    </dgm:pt>
    <dgm:pt modelId="{2DE47169-A04E-472B-B30F-5148771B1EAE}" type="parTrans" cxnId="{CD965158-06B4-4DEC-B5EB-A3019D1B78A4}">
      <dgm:prSet/>
      <dgm:spPr/>
      <dgm:t>
        <a:bodyPr/>
        <a:lstStyle/>
        <a:p>
          <a:endParaRPr lang="pl-PL"/>
        </a:p>
      </dgm:t>
    </dgm:pt>
    <dgm:pt modelId="{0A023FD1-2B37-4894-8309-6CAEDE721F13}" type="sibTrans" cxnId="{CD965158-06B4-4DEC-B5EB-A3019D1B78A4}">
      <dgm:prSet/>
      <dgm:spPr/>
      <dgm:t>
        <a:bodyPr/>
        <a:lstStyle/>
        <a:p>
          <a:endParaRPr lang="pl-PL"/>
        </a:p>
      </dgm:t>
    </dgm:pt>
    <dgm:pt modelId="{EE01510F-E3EA-41EE-8346-84CAE7D44C0E}">
      <dgm:prSet phldrT="[Tekst]"/>
      <dgm:spPr/>
      <dgm:t>
        <a:bodyPr/>
        <a:lstStyle/>
        <a:p>
          <a:r>
            <a:rPr lang="pl-PL" dirty="0"/>
            <a:t>adekwatności </a:t>
          </a:r>
        </a:p>
      </dgm:t>
    </dgm:pt>
    <dgm:pt modelId="{D9AFF523-56B3-42BB-A8FC-46E5793D32E1}" type="parTrans" cxnId="{159B95DE-8F3E-410D-8766-DD3A0E7F8608}">
      <dgm:prSet/>
      <dgm:spPr/>
      <dgm:t>
        <a:bodyPr/>
        <a:lstStyle/>
        <a:p>
          <a:endParaRPr lang="pl-PL"/>
        </a:p>
      </dgm:t>
    </dgm:pt>
    <dgm:pt modelId="{517F0EA7-1CB0-4F9B-83DC-74B7DE0EEE8B}" type="sibTrans" cxnId="{159B95DE-8F3E-410D-8766-DD3A0E7F8608}">
      <dgm:prSet/>
      <dgm:spPr/>
      <dgm:t>
        <a:bodyPr/>
        <a:lstStyle/>
        <a:p>
          <a:endParaRPr lang="pl-PL"/>
        </a:p>
      </dgm:t>
    </dgm:pt>
    <dgm:pt modelId="{E1EC068E-E65E-4AAB-AA5A-0CF1E752460E}" type="pres">
      <dgm:prSet presAssocID="{0D0D1388-D946-4B81-B97E-BB67CA242995}" presName="diagram" presStyleCnt="0">
        <dgm:presLayoutVars>
          <dgm:dir/>
          <dgm:resizeHandles val="exact"/>
        </dgm:presLayoutVars>
      </dgm:prSet>
      <dgm:spPr/>
    </dgm:pt>
    <dgm:pt modelId="{3C4467E4-D6E4-4E28-A730-67910DF06CBA}" type="pres">
      <dgm:prSet presAssocID="{CBC9792F-CF97-4A35-8888-AFA2DF95CE59}" presName="arrow" presStyleLbl="node1" presStyleIdx="0" presStyleCnt="3">
        <dgm:presLayoutVars>
          <dgm:bulletEnabled val="1"/>
        </dgm:presLayoutVars>
      </dgm:prSet>
      <dgm:spPr/>
    </dgm:pt>
    <dgm:pt modelId="{8EB9EA2F-DA85-43F1-983A-56312DC053FC}" type="pres">
      <dgm:prSet presAssocID="{A0D95142-898C-4590-A9A9-D227F4845EC6}" presName="arrow" presStyleLbl="node1" presStyleIdx="1" presStyleCnt="3">
        <dgm:presLayoutVars>
          <dgm:bulletEnabled val="1"/>
        </dgm:presLayoutVars>
      </dgm:prSet>
      <dgm:spPr/>
    </dgm:pt>
    <dgm:pt modelId="{81099B47-621E-48B4-A956-1B869BD934F1}" type="pres">
      <dgm:prSet presAssocID="{EE01510F-E3EA-41EE-8346-84CAE7D44C0E}" presName="arrow" presStyleLbl="node1" presStyleIdx="2" presStyleCnt="3">
        <dgm:presLayoutVars>
          <dgm:bulletEnabled val="1"/>
        </dgm:presLayoutVars>
      </dgm:prSet>
      <dgm:spPr/>
    </dgm:pt>
  </dgm:ptLst>
  <dgm:cxnLst>
    <dgm:cxn modelId="{B3518408-5150-4BC8-9CF1-A34755DD1E32}" type="presOf" srcId="{CBC9792F-CF97-4A35-8888-AFA2DF95CE59}" destId="{3C4467E4-D6E4-4E28-A730-67910DF06CBA}" srcOrd="0" destOrd="0" presId="urn:microsoft.com/office/officeart/2005/8/layout/arrow5"/>
    <dgm:cxn modelId="{CD965158-06B4-4DEC-B5EB-A3019D1B78A4}" srcId="{0D0D1388-D946-4B81-B97E-BB67CA242995}" destId="{A0D95142-898C-4590-A9A9-D227F4845EC6}" srcOrd="1" destOrd="0" parTransId="{2DE47169-A04E-472B-B30F-5148771B1EAE}" sibTransId="{0A023FD1-2B37-4894-8309-6CAEDE721F13}"/>
    <dgm:cxn modelId="{530F37AE-A764-4028-914F-D4648EDBE7CF}" type="presOf" srcId="{0D0D1388-D946-4B81-B97E-BB67CA242995}" destId="{E1EC068E-E65E-4AAB-AA5A-0CF1E752460E}" srcOrd="0" destOrd="0" presId="urn:microsoft.com/office/officeart/2005/8/layout/arrow5"/>
    <dgm:cxn modelId="{5AEB2DB2-1B6C-41FD-AE82-784659A061CE}" type="presOf" srcId="{A0D95142-898C-4590-A9A9-D227F4845EC6}" destId="{8EB9EA2F-DA85-43F1-983A-56312DC053FC}" srcOrd="0" destOrd="0" presId="urn:microsoft.com/office/officeart/2005/8/layout/arrow5"/>
    <dgm:cxn modelId="{159B95DE-8F3E-410D-8766-DD3A0E7F8608}" srcId="{0D0D1388-D946-4B81-B97E-BB67CA242995}" destId="{EE01510F-E3EA-41EE-8346-84CAE7D44C0E}" srcOrd="2" destOrd="0" parTransId="{D9AFF523-56B3-42BB-A8FC-46E5793D32E1}" sibTransId="{517F0EA7-1CB0-4F9B-83DC-74B7DE0EEE8B}"/>
    <dgm:cxn modelId="{6B95E2E4-8AFE-4C59-B7CB-A6EB8F0D9409}" srcId="{0D0D1388-D946-4B81-B97E-BB67CA242995}" destId="{CBC9792F-CF97-4A35-8888-AFA2DF95CE59}" srcOrd="0" destOrd="0" parTransId="{9BD1D5C0-D553-4FFE-A8DA-27ED889F7C39}" sibTransId="{7833E769-6BB9-4C9E-B96C-743ED3232ABE}"/>
    <dgm:cxn modelId="{626134F9-01CA-4604-951B-B26388D97C60}" type="presOf" srcId="{EE01510F-E3EA-41EE-8346-84CAE7D44C0E}" destId="{81099B47-621E-48B4-A956-1B869BD934F1}" srcOrd="0" destOrd="0" presId="urn:microsoft.com/office/officeart/2005/8/layout/arrow5"/>
    <dgm:cxn modelId="{3CC01333-1EDC-4AE1-8541-71ACBDEA24BC}" type="presParOf" srcId="{E1EC068E-E65E-4AAB-AA5A-0CF1E752460E}" destId="{3C4467E4-D6E4-4E28-A730-67910DF06CBA}" srcOrd="0" destOrd="0" presId="urn:microsoft.com/office/officeart/2005/8/layout/arrow5"/>
    <dgm:cxn modelId="{C9BB1038-1572-4E24-8C28-99C7E927C7FB}" type="presParOf" srcId="{E1EC068E-E65E-4AAB-AA5A-0CF1E752460E}" destId="{8EB9EA2F-DA85-43F1-983A-56312DC053FC}" srcOrd="1" destOrd="0" presId="urn:microsoft.com/office/officeart/2005/8/layout/arrow5"/>
    <dgm:cxn modelId="{84D6CCBB-C0FD-48D8-89DF-48506BD36F40}" type="presParOf" srcId="{E1EC068E-E65E-4AAB-AA5A-0CF1E752460E}" destId="{81099B47-621E-48B4-A956-1B869BD934F1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D2AFC3-CB66-41FF-B567-0C027B94BCC3}" type="doc">
      <dgm:prSet loTypeId="urn:microsoft.com/office/officeart/2005/8/layout/process5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l-PL"/>
        </a:p>
      </dgm:t>
    </dgm:pt>
    <dgm:pt modelId="{5E48C6FC-4F6C-4D98-9625-6B6D3DE71A7B}">
      <dgm:prSet/>
      <dgm:spPr/>
      <dgm:t>
        <a:bodyPr/>
        <a:lstStyle/>
        <a:p>
          <a:pPr rtl="0"/>
          <a:r>
            <a:rPr lang="pl-PL" b="1" dirty="0"/>
            <a:t>wydanie postanowienia o przedstawieniu zarzutów</a:t>
          </a:r>
        </a:p>
      </dgm:t>
    </dgm:pt>
    <dgm:pt modelId="{A4D17E5F-5910-4ADB-A6E4-BD97DC76E668}" type="parTrans" cxnId="{3FD94EB5-3D92-41BC-BB1C-3AC582E5145E}">
      <dgm:prSet/>
      <dgm:spPr/>
      <dgm:t>
        <a:bodyPr/>
        <a:lstStyle/>
        <a:p>
          <a:endParaRPr lang="pl-PL"/>
        </a:p>
      </dgm:t>
    </dgm:pt>
    <dgm:pt modelId="{606C5662-CE86-440B-B469-FA1F23187A58}" type="sibTrans" cxnId="{3FD94EB5-3D92-41BC-BB1C-3AC582E5145E}">
      <dgm:prSet/>
      <dgm:spPr/>
      <dgm:t>
        <a:bodyPr/>
        <a:lstStyle/>
        <a:p>
          <a:endParaRPr lang="pl-PL"/>
        </a:p>
      </dgm:t>
    </dgm:pt>
    <dgm:pt modelId="{2E952287-92F2-42CA-A82A-8AF12CEECEEE}">
      <dgm:prSet/>
      <dgm:spPr/>
      <dgm:t>
        <a:bodyPr/>
        <a:lstStyle/>
        <a:p>
          <a:pPr rtl="0"/>
          <a:r>
            <a:rPr lang="pl-PL" b="1" dirty="0"/>
            <a:t>przesłuchanie podejrzanego przez prokuratora</a:t>
          </a:r>
        </a:p>
        <a:p>
          <a:pPr rtl="0"/>
          <a:r>
            <a:rPr lang="pl-PL" b="1" dirty="0"/>
            <a:t>(art. 249 § 3)</a:t>
          </a:r>
        </a:p>
      </dgm:t>
    </dgm:pt>
    <dgm:pt modelId="{B7936205-B192-4419-96F0-B9862ADD4AE3}" type="parTrans" cxnId="{D29F7041-FB99-4D68-8DD4-4A93E1DAE3A4}">
      <dgm:prSet/>
      <dgm:spPr/>
      <dgm:t>
        <a:bodyPr/>
        <a:lstStyle/>
        <a:p>
          <a:endParaRPr lang="pl-PL"/>
        </a:p>
      </dgm:t>
    </dgm:pt>
    <dgm:pt modelId="{72260FC5-AB34-4DDE-A8C2-3942CC86181B}" type="sibTrans" cxnId="{D29F7041-FB99-4D68-8DD4-4A93E1DAE3A4}">
      <dgm:prSet/>
      <dgm:spPr/>
      <dgm:t>
        <a:bodyPr/>
        <a:lstStyle/>
        <a:p>
          <a:endParaRPr lang="pl-PL"/>
        </a:p>
      </dgm:t>
    </dgm:pt>
    <dgm:pt modelId="{453A988E-2EEC-4931-8500-A4E3E32D5F4C}">
      <dgm:prSet/>
      <dgm:spPr/>
      <dgm:t>
        <a:bodyPr/>
        <a:lstStyle/>
        <a:p>
          <a:pPr rtl="0"/>
          <a:r>
            <a:rPr lang="pl-PL" b="1" dirty="0"/>
            <a:t>skierowanie wniosku o zastosowanie środka zapobiegawczego w postaci tymczasowego aresztowania do właściwego sądu wraz z dowodami na poparcie tego wniosku (art. 250 § 2 i 2a)</a:t>
          </a:r>
        </a:p>
      </dgm:t>
    </dgm:pt>
    <dgm:pt modelId="{2653F362-3911-4AFA-8062-4CC2817B717C}" type="parTrans" cxnId="{0B4BA6DB-A09D-4B2F-8665-9FA7FB9FD7F5}">
      <dgm:prSet/>
      <dgm:spPr/>
      <dgm:t>
        <a:bodyPr/>
        <a:lstStyle/>
        <a:p>
          <a:endParaRPr lang="pl-PL"/>
        </a:p>
      </dgm:t>
    </dgm:pt>
    <dgm:pt modelId="{5BF1834A-1D2F-4D84-A1ED-F91338FC1076}" type="sibTrans" cxnId="{0B4BA6DB-A09D-4B2F-8665-9FA7FB9FD7F5}">
      <dgm:prSet/>
      <dgm:spPr/>
      <dgm:t>
        <a:bodyPr/>
        <a:lstStyle/>
        <a:p>
          <a:endParaRPr lang="pl-PL"/>
        </a:p>
      </dgm:t>
    </dgm:pt>
    <dgm:pt modelId="{7D0B8B39-6B09-4D01-970E-54B7C395DD03}">
      <dgm:prSet/>
      <dgm:spPr/>
      <dgm:t>
        <a:bodyPr/>
        <a:lstStyle/>
        <a:p>
          <a:pPr rtl="0"/>
          <a:r>
            <a:rPr lang="pl-PL" b="1" dirty="0"/>
            <a:t>Prokurator jednocześnie z wnioskiem o zastosowanie tymczasowego aresztowania wydaje zarządzenie o doprowadzeniu podejrzanego do sądu i poucza go o jego prawach i obowiązkach (art. 250 § 3 i 3a)</a:t>
          </a:r>
        </a:p>
      </dgm:t>
    </dgm:pt>
    <dgm:pt modelId="{F3F85EBA-FE28-4F82-B108-FBC0B977F67A}" type="parTrans" cxnId="{73ABF340-1853-4C75-80AE-C030D6757F88}">
      <dgm:prSet/>
      <dgm:spPr/>
      <dgm:t>
        <a:bodyPr/>
        <a:lstStyle/>
        <a:p>
          <a:endParaRPr lang="pl-PL"/>
        </a:p>
      </dgm:t>
    </dgm:pt>
    <dgm:pt modelId="{CBF32630-02CD-46DA-AEBE-1C50D48881FB}" type="sibTrans" cxnId="{73ABF340-1853-4C75-80AE-C030D6757F88}">
      <dgm:prSet/>
      <dgm:spPr/>
      <dgm:t>
        <a:bodyPr/>
        <a:lstStyle/>
        <a:p>
          <a:endParaRPr lang="pl-PL"/>
        </a:p>
      </dgm:t>
    </dgm:pt>
    <dgm:pt modelId="{234E185D-C302-430A-9086-EBAD14C90002}">
      <dgm:prSet/>
      <dgm:spPr/>
      <dgm:t>
        <a:bodyPr/>
        <a:lstStyle/>
        <a:p>
          <a:pPr rtl="0"/>
          <a:r>
            <a:rPr lang="pl-PL" b="1" dirty="0"/>
            <a:t>posiedzenie sądu w przedmiocie tymczasowego aresztowania – sąd przesłuchuje podejrzanego </a:t>
          </a:r>
        </a:p>
      </dgm:t>
    </dgm:pt>
    <dgm:pt modelId="{CDD64DED-48AD-4D1F-881C-455384CA4CF0}" type="parTrans" cxnId="{CBEB51B1-A74A-406B-938B-9A9948386895}">
      <dgm:prSet/>
      <dgm:spPr/>
      <dgm:t>
        <a:bodyPr/>
        <a:lstStyle/>
        <a:p>
          <a:endParaRPr lang="pl-PL"/>
        </a:p>
      </dgm:t>
    </dgm:pt>
    <dgm:pt modelId="{AB413B60-A379-4CAD-B82E-537F7BCC3430}" type="sibTrans" cxnId="{CBEB51B1-A74A-406B-938B-9A9948386895}">
      <dgm:prSet/>
      <dgm:spPr/>
      <dgm:t>
        <a:bodyPr/>
        <a:lstStyle/>
        <a:p>
          <a:endParaRPr lang="pl-PL"/>
        </a:p>
      </dgm:t>
    </dgm:pt>
    <dgm:pt modelId="{0B761D17-C105-44A2-BD8E-837AC9F595BF}">
      <dgm:prSet/>
      <dgm:spPr/>
      <dgm:t>
        <a:bodyPr/>
        <a:lstStyle/>
        <a:p>
          <a:pPr rtl="0"/>
          <a:r>
            <a:rPr lang="pl-PL" b="1" dirty="0"/>
            <a:t>Wydanie postanowienia o zastosowaniu tymczasowego aresztowania</a:t>
          </a:r>
        </a:p>
      </dgm:t>
    </dgm:pt>
    <dgm:pt modelId="{84B05E8A-FDC9-41E7-B493-F3EA93E3B5AC}" type="parTrans" cxnId="{983DFB5E-CF65-4578-A57F-4973D7CEA826}">
      <dgm:prSet/>
      <dgm:spPr/>
      <dgm:t>
        <a:bodyPr/>
        <a:lstStyle/>
        <a:p>
          <a:endParaRPr lang="pl-PL"/>
        </a:p>
      </dgm:t>
    </dgm:pt>
    <dgm:pt modelId="{A2E171B9-7476-4DA0-983F-9E1777F2784B}" type="sibTrans" cxnId="{983DFB5E-CF65-4578-A57F-4973D7CEA826}">
      <dgm:prSet/>
      <dgm:spPr/>
      <dgm:t>
        <a:bodyPr/>
        <a:lstStyle/>
        <a:p>
          <a:endParaRPr lang="pl-PL"/>
        </a:p>
      </dgm:t>
    </dgm:pt>
    <dgm:pt modelId="{EB70901E-3A95-471A-9E24-F363174F050E}" type="pres">
      <dgm:prSet presAssocID="{63D2AFC3-CB66-41FF-B567-0C027B94BCC3}" presName="diagram" presStyleCnt="0">
        <dgm:presLayoutVars>
          <dgm:dir/>
          <dgm:resizeHandles val="exact"/>
        </dgm:presLayoutVars>
      </dgm:prSet>
      <dgm:spPr/>
    </dgm:pt>
    <dgm:pt modelId="{B989FBDF-A91B-488E-A8D7-051ED2A982C6}" type="pres">
      <dgm:prSet presAssocID="{5E48C6FC-4F6C-4D98-9625-6B6D3DE71A7B}" presName="node" presStyleLbl="node1" presStyleIdx="0" presStyleCnt="6">
        <dgm:presLayoutVars>
          <dgm:bulletEnabled val="1"/>
        </dgm:presLayoutVars>
      </dgm:prSet>
      <dgm:spPr/>
    </dgm:pt>
    <dgm:pt modelId="{DFA3BBF1-8F6A-47E1-A977-17212B975878}" type="pres">
      <dgm:prSet presAssocID="{606C5662-CE86-440B-B469-FA1F23187A58}" presName="sibTrans" presStyleLbl="sibTrans2D1" presStyleIdx="0" presStyleCnt="5"/>
      <dgm:spPr/>
    </dgm:pt>
    <dgm:pt modelId="{E12BF738-7B67-4D2B-92CB-BDD72185DF4E}" type="pres">
      <dgm:prSet presAssocID="{606C5662-CE86-440B-B469-FA1F23187A58}" presName="connectorText" presStyleLbl="sibTrans2D1" presStyleIdx="0" presStyleCnt="5"/>
      <dgm:spPr/>
    </dgm:pt>
    <dgm:pt modelId="{4D268209-024B-4505-8E1D-BF60D19F61CE}" type="pres">
      <dgm:prSet presAssocID="{2E952287-92F2-42CA-A82A-8AF12CEECEEE}" presName="node" presStyleLbl="node1" presStyleIdx="1" presStyleCnt="6">
        <dgm:presLayoutVars>
          <dgm:bulletEnabled val="1"/>
        </dgm:presLayoutVars>
      </dgm:prSet>
      <dgm:spPr/>
    </dgm:pt>
    <dgm:pt modelId="{70E5B116-66EE-481E-9B88-F65F9E368BCD}" type="pres">
      <dgm:prSet presAssocID="{72260FC5-AB34-4DDE-A8C2-3942CC86181B}" presName="sibTrans" presStyleLbl="sibTrans2D1" presStyleIdx="1" presStyleCnt="5"/>
      <dgm:spPr/>
    </dgm:pt>
    <dgm:pt modelId="{C32B1920-A8FB-4759-BEE1-67C47CC1B58E}" type="pres">
      <dgm:prSet presAssocID="{72260FC5-AB34-4DDE-A8C2-3942CC86181B}" presName="connectorText" presStyleLbl="sibTrans2D1" presStyleIdx="1" presStyleCnt="5"/>
      <dgm:spPr/>
    </dgm:pt>
    <dgm:pt modelId="{0F9F3E5A-E878-4AD6-AB37-C8AF7EA14D49}" type="pres">
      <dgm:prSet presAssocID="{453A988E-2EEC-4931-8500-A4E3E32D5F4C}" presName="node" presStyleLbl="node1" presStyleIdx="2" presStyleCnt="6">
        <dgm:presLayoutVars>
          <dgm:bulletEnabled val="1"/>
        </dgm:presLayoutVars>
      </dgm:prSet>
      <dgm:spPr/>
    </dgm:pt>
    <dgm:pt modelId="{E4E54FC6-48A3-45B3-8A79-479F571C8D86}" type="pres">
      <dgm:prSet presAssocID="{5BF1834A-1D2F-4D84-A1ED-F91338FC1076}" presName="sibTrans" presStyleLbl="sibTrans2D1" presStyleIdx="2" presStyleCnt="5"/>
      <dgm:spPr/>
    </dgm:pt>
    <dgm:pt modelId="{1F5C9171-93E8-44AF-9D01-6DFCB9533C50}" type="pres">
      <dgm:prSet presAssocID="{5BF1834A-1D2F-4D84-A1ED-F91338FC1076}" presName="connectorText" presStyleLbl="sibTrans2D1" presStyleIdx="2" presStyleCnt="5"/>
      <dgm:spPr/>
    </dgm:pt>
    <dgm:pt modelId="{9AEBA3A0-FFB1-4EB5-8BF3-5B4B4BB85573}" type="pres">
      <dgm:prSet presAssocID="{7D0B8B39-6B09-4D01-970E-54B7C395DD03}" presName="node" presStyleLbl="node1" presStyleIdx="3" presStyleCnt="6">
        <dgm:presLayoutVars>
          <dgm:bulletEnabled val="1"/>
        </dgm:presLayoutVars>
      </dgm:prSet>
      <dgm:spPr/>
    </dgm:pt>
    <dgm:pt modelId="{453723D8-D4E8-4C5B-A1AC-BFA366CF1D99}" type="pres">
      <dgm:prSet presAssocID="{CBF32630-02CD-46DA-AEBE-1C50D48881FB}" presName="sibTrans" presStyleLbl="sibTrans2D1" presStyleIdx="3" presStyleCnt="5"/>
      <dgm:spPr/>
    </dgm:pt>
    <dgm:pt modelId="{7D786D79-9C73-4999-8A98-7FA6E581FB8C}" type="pres">
      <dgm:prSet presAssocID="{CBF32630-02CD-46DA-AEBE-1C50D48881FB}" presName="connectorText" presStyleLbl="sibTrans2D1" presStyleIdx="3" presStyleCnt="5"/>
      <dgm:spPr/>
    </dgm:pt>
    <dgm:pt modelId="{ABA5A460-8025-4802-A222-691B006570A4}" type="pres">
      <dgm:prSet presAssocID="{234E185D-C302-430A-9086-EBAD14C90002}" presName="node" presStyleLbl="node1" presStyleIdx="4" presStyleCnt="6">
        <dgm:presLayoutVars>
          <dgm:bulletEnabled val="1"/>
        </dgm:presLayoutVars>
      </dgm:prSet>
      <dgm:spPr/>
    </dgm:pt>
    <dgm:pt modelId="{3E5D059D-A0A9-465A-BD9D-02613501B14F}" type="pres">
      <dgm:prSet presAssocID="{AB413B60-A379-4CAD-B82E-537F7BCC3430}" presName="sibTrans" presStyleLbl="sibTrans2D1" presStyleIdx="4" presStyleCnt="5"/>
      <dgm:spPr/>
    </dgm:pt>
    <dgm:pt modelId="{B678081D-9E0E-4C1C-8F08-5253814F7107}" type="pres">
      <dgm:prSet presAssocID="{AB413B60-A379-4CAD-B82E-537F7BCC3430}" presName="connectorText" presStyleLbl="sibTrans2D1" presStyleIdx="4" presStyleCnt="5"/>
      <dgm:spPr/>
    </dgm:pt>
    <dgm:pt modelId="{E2B149F8-7EBE-4C8E-9289-77442A6B6E51}" type="pres">
      <dgm:prSet presAssocID="{0B761D17-C105-44A2-BD8E-837AC9F595BF}" presName="node" presStyleLbl="node1" presStyleIdx="5" presStyleCnt="6">
        <dgm:presLayoutVars>
          <dgm:bulletEnabled val="1"/>
        </dgm:presLayoutVars>
      </dgm:prSet>
      <dgm:spPr/>
    </dgm:pt>
  </dgm:ptLst>
  <dgm:cxnLst>
    <dgm:cxn modelId="{DDCC0C08-358F-4418-AD66-75E992AE7D1A}" type="presOf" srcId="{63D2AFC3-CB66-41FF-B567-0C027B94BCC3}" destId="{EB70901E-3A95-471A-9E24-F363174F050E}" srcOrd="0" destOrd="0" presId="urn:microsoft.com/office/officeart/2005/8/layout/process5"/>
    <dgm:cxn modelId="{D5C01912-C0CC-42BD-920A-ED4C1AC4C309}" type="presOf" srcId="{5E48C6FC-4F6C-4D98-9625-6B6D3DE71A7B}" destId="{B989FBDF-A91B-488E-A8D7-051ED2A982C6}" srcOrd="0" destOrd="0" presId="urn:microsoft.com/office/officeart/2005/8/layout/process5"/>
    <dgm:cxn modelId="{D9F08D1B-7423-4B2C-B183-F4D09751115B}" type="presOf" srcId="{AB413B60-A379-4CAD-B82E-537F7BCC3430}" destId="{3E5D059D-A0A9-465A-BD9D-02613501B14F}" srcOrd="0" destOrd="0" presId="urn:microsoft.com/office/officeart/2005/8/layout/process5"/>
    <dgm:cxn modelId="{79EB8037-7E9B-48E9-A29A-987D66C8E4C8}" type="presOf" srcId="{72260FC5-AB34-4DDE-A8C2-3942CC86181B}" destId="{70E5B116-66EE-481E-9B88-F65F9E368BCD}" srcOrd="0" destOrd="0" presId="urn:microsoft.com/office/officeart/2005/8/layout/process5"/>
    <dgm:cxn modelId="{8358CA37-66F9-4F2D-BC7B-9BE71C59E62C}" type="presOf" srcId="{CBF32630-02CD-46DA-AEBE-1C50D48881FB}" destId="{453723D8-D4E8-4C5B-A1AC-BFA366CF1D99}" srcOrd="0" destOrd="0" presId="urn:microsoft.com/office/officeart/2005/8/layout/process5"/>
    <dgm:cxn modelId="{73ABF340-1853-4C75-80AE-C030D6757F88}" srcId="{63D2AFC3-CB66-41FF-B567-0C027B94BCC3}" destId="{7D0B8B39-6B09-4D01-970E-54B7C395DD03}" srcOrd="3" destOrd="0" parTransId="{F3F85EBA-FE28-4F82-B108-FBC0B977F67A}" sibTransId="{CBF32630-02CD-46DA-AEBE-1C50D48881FB}"/>
    <dgm:cxn modelId="{983DFB5E-CF65-4578-A57F-4973D7CEA826}" srcId="{63D2AFC3-CB66-41FF-B567-0C027B94BCC3}" destId="{0B761D17-C105-44A2-BD8E-837AC9F595BF}" srcOrd="5" destOrd="0" parTransId="{84B05E8A-FDC9-41E7-B493-F3EA93E3B5AC}" sibTransId="{A2E171B9-7476-4DA0-983F-9E1777F2784B}"/>
    <dgm:cxn modelId="{D29F7041-FB99-4D68-8DD4-4A93E1DAE3A4}" srcId="{63D2AFC3-CB66-41FF-B567-0C027B94BCC3}" destId="{2E952287-92F2-42CA-A82A-8AF12CEECEEE}" srcOrd="1" destOrd="0" parTransId="{B7936205-B192-4419-96F0-B9862ADD4AE3}" sibTransId="{72260FC5-AB34-4DDE-A8C2-3942CC86181B}"/>
    <dgm:cxn modelId="{33E80162-EAA9-4D13-BDC6-80CD5B33AC51}" type="presOf" srcId="{72260FC5-AB34-4DDE-A8C2-3942CC86181B}" destId="{C32B1920-A8FB-4759-BEE1-67C47CC1B58E}" srcOrd="1" destOrd="0" presId="urn:microsoft.com/office/officeart/2005/8/layout/process5"/>
    <dgm:cxn modelId="{E4192D47-92AC-41FF-AFC8-CB5256E88D25}" type="presOf" srcId="{5BF1834A-1D2F-4D84-A1ED-F91338FC1076}" destId="{1F5C9171-93E8-44AF-9D01-6DFCB9533C50}" srcOrd="1" destOrd="0" presId="urn:microsoft.com/office/officeart/2005/8/layout/process5"/>
    <dgm:cxn modelId="{22D2EC67-D56B-492C-8BB8-CB35053AB753}" type="presOf" srcId="{2E952287-92F2-42CA-A82A-8AF12CEECEEE}" destId="{4D268209-024B-4505-8E1D-BF60D19F61CE}" srcOrd="0" destOrd="0" presId="urn:microsoft.com/office/officeart/2005/8/layout/process5"/>
    <dgm:cxn modelId="{B86D0A50-579E-4B8A-938D-87224D1F9C42}" type="presOf" srcId="{234E185D-C302-430A-9086-EBAD14C90002}" destId="{ABA5A460-8025-4802-A222-691B006570A4}" srcOrd="0" destOrd="0" presId="urn:microsoft.com/office/officeart/2005/8/layout/process5"/>
    <dgm:cxn modelId="{E1993772-C51B-4610-AA24-51697EFD3E83}" type="presOf" srcId="{453A988E-2EEC-4931-8500-A4E3E32D5F4C}" destId="{0F9F3E5A-E878-4AD6-AB37-C8AF7EA14D49}" srcOrd="0" destOrd="0" presId="urn:microsoft.com/office/officeart/2005/8/layout/process5"/>
    <dgm:cxn modelId="{CE276580-561A-414D-92B1-8C19C9380D3B}" type="presOf" srcId="{606C5662-CE86-440B-B469-FA1F23187A58}" destId="{DFA3BBF1-8F6A-47E1-A977-17212B975878}" srcOrd="0" destOrd="0" presId="urn:microsoft.com/office/officeart/2005/8/layout/process5"/>
    <dgm:cxn modelId="{988F6A8D-AF0F-44B2-BE00-5AF13E3E3549}" type="presOf" srcId="{5BF1834A-1D2F-4D84-A1ED-F91338FC1076}" destId="{E4E54FC6-48A3-45B3-8A79-479F571C8D86}" srcOrd="0" destOrd="0" presId="urn:microsoft.com/office/officeart/2005/8/layout/process5"/>
    <dgm:cxn modelId="{0B038790-CB97-46D1-92B6-D9BC587A3494}" type="presOf" srcId="{606C5662-CE86-440B-B469-FA1F23187A58}" destId="{E12BF738-7B67-4D2B-92CB-BDD72185DF4E}" srcOrd="1" destOrd="0" presId="urn:microsoft.com/office/officeart/2005/8/layout/process5"/>
    <dgm:cxn modelId="{060E7995-98F8-4DF7-970C-744E47A12E44}" type="presOf" srcId="{7D0B8B39-6B09-4D01-970E-54B7C395DD03}" destId="{9AEBA3A0-FFB1-4EB5-8BF3-5B4B4BB85573}" srcOrd="0" destOrd="0" presId="urn:microsoft.com/office/officeart/2005/8/layout/process5"/>
    <dgm:cxn modelId="{A9488DA5-1FE7-4A1E-901E-F5BA72DB0A0A}" type="presOf" srcId="{AB413B60-A379-4CAD-B82E-537F7BCC3430}" destId="{B678081D-9E0E-4C1C-8F08-5253814F7107}" srcOrd="1" destOrd="0" presId="urn:microsoft.com/office/officeart/2005/8/layout/process5"/>
    <dgm:cxn modelId="{CBEB51B1-A74A-406B-938B-9A9948386895}" srcId="{63D2AFC3-CB66-41FF-B567-0C027B94BCC3}" destId="{234E185D-C302-430A-9086-EBAD14C90002}" srcOrd="4" destOrd="0" parTransId="{CDD64DED-48AD-4D1F-881C-455384CA4CF0}" sibTransId="{AB413B60-A379-4CAD-B82E-537F7BCC3430}"/>
    <dgm:cxn modelId="{3FD94EB5-3D92-41BC-BB1C-3AC582E5145E}" srcId="{63D2AFC3-CB66-41FF-B567-0C027B94BCC3}" destId="{5E48C6FC-4F6C-4D98-9625-6B6D3DE71A7B}" srcOrd="0" destOrd="0" parTransId="{A4D17E5F-5910-4ADB-A6E4-BD97DC76E668}" sibTransId="{606C5662-CE86-440B-B469-FA1F23187A58}"/>
    <dgm:cxn modelId="{ECCA42C0-0615-49F8-AE5E-FBEBA70AC7F1}" type="presOf" srcId="{CBF32630-02CD-46DA-AEBE-1C50D48881FB}" destId="{7D786D79-9C73-4999-8A98-7FA6E581FB8C}" srcOrd="1" destOrd="0" presId="urn:microsoft.com/office/officeart/2005/8/layout/process5"/>
    <dgm:cxn modelId="{F5878BC2-9C45-42EA-AB2E-F7AA8AE65C4A}" type="presOf" srcId="{0B761D17-C105-44A2-BD8E-837AC9F595BF}" destId="{E2B149F8-7EBE-4C8E-9289-77442A6B6E51}" srcOrd="0" destOrd="0" presId="urn:microsoft.com/office/officeart/2005/8/layout/process5"/>
    <dgm:cxn modelId="{0B4BA6DB-A09D-4B2F-8665-9FA7FB9FD7F5}" srcId="{63D2AFC3-CB66-41FF-B567-0C027B94BCC3}" destId="{453A988E-2EEC-4931-8500-A4E3E32D5F4C}" srcOrd="2" destOrd="0" parTransId="{2653F362-3911-4AFA-8062-4CC2817B717C}" sibTransId="{5BF1834A-1D2F-4D84-A1ED-F91338FC1076}"/>
    <dgm:cxn modelId="{B783C1AC-E027-4A89-9D41-6A69AF39A836}" type="presParOf" srcId="{EB70901E-3A95-471A-9E24-F363174F050E}" destId="{B989FBDF-A91B-488E-A8D7-051ED2A982C6}" srcOrd="0" destOrd="0" presId="urn:microsoft.com/office/officeart/2005/8/layout/process5"/>
    <dgm:cxn modelId="{55403FCB-3416-485F-A404-1A0953A79DE3}" type="presParOf" srcId="{EB70901E-3A95-471A-9E24-F363174F050E}" destId="{DFA3BBF1-8F6A-47E1-A977-17212B975878}" srcOrd="1" destOrd="0" presId="urn:microsoft.com/office/officeart/2005/8/layout/process5"/>
    <dgm:cxn modelId="{CC04CAE3-53D2-400F-B9A1-4B29728366A1}" type="presParOf" srcId="{DFA3BBF1-8F6A-47E1-A977-17212B975878}" destId="{E12BF738-7B67-4D2B-92CB-BDD72185DF4E}" srcOrd="0" destOrd="0" presId="urn:microsoft.com/office/officeart/2005/8/layout/process5"/>
    <dgm:cxn modelId="{048D4049-C565-4A54-81BE-931D26375AF3}" type="presParOf" srcId="{EB70901E-3A95-471A-9E24-F363174F050E}" destId="{4D268209-024B-4505-8E1D-BF60D19F61CE}" srcOrd="2" destOrd="0" presId="urn:microsoft.com/office/officeart/2005/8/layout/process5"/>
    <dgm:cxn modelId="{80680DDF-E3CB-46CD-8314-516EC93CF41A}" type="presParOf" srcId="{EB70901E-3A95-471A-9E24-F363174F050E}" destId="{70E5B116-66EE-481E-9B88-F65F9E368BCD}" srcOrd="3" destOrd="0" presId="urn:microsoft.com/office/officeart/2005/8/layout/process5"/>
    <dgm:cxn modelId="{7F6A8F97-0D4F-46D7-9724-59031B989727}" type="presParOf" srcId="{70E5B116-66EE-481E-9B88-F65F9E368BCD}" destId="{C32B1920-A8FB-4759-BEE1-67C47CC1B58E}" srcOrd="0" destOrd="0" presId="urn:microsoft.com/office/officeart/2005/8/layout/process5"/>
    <dgm:cxn modelId="{AD13318D-D681-4F89-96AD-01839F3B41B1}" type="presParOf" srcId="{EB70901E-3A95-471A-9E24-F363174F050E}" destId="{0F9F3E5A-E878-4AD6-AB37-C8AF7EA14D49}" srcOrd="4" destOrd="0" presId="urn:microsoft.com/office/officeart/2005/8/layout/process5"/>
    <dgm:cxn modelId="{D0DD2C2F-AFDF-488C-A732-484D0D5FE5E4}" type="presParOf" srcId="{EB70901E-3A95-471A-9E24-F363174F050E}" destId="{E4E54FC6-48A3-45B3-8A79-479F571C8D86}" srcOrd="5" destOrd="0" presId="urn:microsoft.com/office/officeart/2005/8/layout/process5"/>
    <dgm:cxn modelId="{84E22C82-366E-429B-AF8E-069F352CB246}" type="presParOf" srcId="{E4E54FC6-48A3-45B3-8A79-479F571C8D86}" destId="{1F5C9171-93E8-44AF-9D01-6DFCB9533C50}" srcOrd="0" destOrd="0" presId="urn:microsoft.com/office/officeart/2005/8/layout/process5"/>
    <dgm:cxn modelId="{7E5E14C0-5F18-4E27-959B-7A913970D914}" type="presParOf" srcId="{EB70901E-3A95-471A-9E24-F363174F050E}" destId="{9AEBA3A0-FFB1-4EB5-8BF3-5B4B4BB85573}" srcOrd="6" destOrd="0" presId="urn:microsoft.com/office/officeart/2005/8/layout/process5"/>
    <dgm:cxn modelId="{7842D5F8-55FF-4C12-842A-B1D83A8EF444}" type="presParOf" srcId="{EB70901E-3A95-471A-9E24-F363174F050E}" destId="{453723D8-D4E8-4C5B-A1AC-BFA366CF1D99}" srcOrd="7" destOrd="0" presId="urn:microsoft.com/office/officeart/2005/8/layout/process5"/>
    <dgm:cxn modelId="{1C91F9CD-3625-43DE-BEE0-48796EA80FFC}" type="presParOf" srcId="{453723D8-D4E8-4C5B-A1AC-BFA366CF1D99}" destId="{7D786D79-9C73-4999-8A98-7FA6E581FB8C}" srcOrd="0" destOrd="0" presId="urn:microsoft.com/office/officeart/2005/8/layout/process5"/>
    <dgm:cxn modelId="{E4F026FE-7871-4D41-8FC3-FA08C76A9A28}" type="presParOf" srcId="{EB70901E-3A95-471A-9E24-F363174F050E}" destId="{ABA5A460-8025-4802-A222-691B006570A4}" srcOrd="8" destOrd="0" presId="urn:microsoft.com/office/officeart/2005/8/layout/process5"/>
    <dgm:cxn modelId="{9F6F5FA5-BAA9-4B67-967E-315814B35F27}" type="presParOf" srcId="{EB70901E-3A95-471A-9E24-F363174F050E}" destId="{3E5D059D-A0A9-465A-BD9D-02613501B14F}" srcOrd="9" destOrd="0" presId="urn:microsoft.com/office/officeart/2005/8/layout/process5"/>
    <dgm:cxn modelId="{696A4D8D-35CB-4D23-B248-098B8F985217}" type="presParOf" srcId="{3E5D059D-A0A9-465A-BD9D-02613501B14F}" destId="{B678081D-9E0E-4C1C-8F08-5253814F7107}" srcOrd="0" destOrd="0" presId="urn:microsoft.com/office/officeart/2005/8/layout/process5"/>
    <dgm:cxn modelId="{4A205C06-EA68-467E-8D16-04327D99EFD8}" type="presParOf" srcId="{EB70901E-3A95-471A-9E24-F363174F050E}" destId="{E2B149F8-7EBE-4C8E-9289-77442A6B6E51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CCFB3-FE9C-4BA4-A778-23A8F1084DBD}">
      <dsp:nvSpPr>
        <dsp:cNvPr id="0" name=""/>
        <dsp:cNvSpPr/>
      </dsp:nvSpPr>
      <dsp:spPr>
        <a:xfrm>
          <a:off x="2285698" y="3340413"/>
          <a:ext cx="807627" cy="2803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166"/>
              </a:lnTo>
              <a:lnTo>
                <a:pt x="807627" y="140166"/>
              </a:lnTo>
              <a:lnTo>
                <a:pt x="807627" y="2803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B03CF-96F4-4D41-A214-6606C588AEBC}">
      <dsp:nvSpPr>
        <dsp:cNvPr id="0" name=""/>
        <dsp:cNvSpPr/>
      </dsp:nvSpPr>
      <dsp:spPr>
        <a:xfrm>
          <a:off x="1478070" y="3340413"/>
          <a:ext cx="807627" cy="280333"/>
        </a:xfrm>
        <a:custGeom>
          <a:avLst/>
          <a:gdLst/>
          <a:ahLst/>
          <a:cxnLst/>
          <a:rect l="0" t="0" r="0" b="0"/>
          <a:pathLst>
            <a:path>
              <a:moveTo>
                <a:pt x="807627" y="0"/>
              </a:moveTo>
              <a:lnTo>
                <a:pt x="807627" y="140166"/>
              </a:lnTo>
              <a:lnTo>
                <a:pt x="0" y="140166"/>
              </a:lnTo>
              <a:lnTo>
                <a:pt x="0" y="2803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41245-A9AE-4D15-99B0-31EDD7BCA4CD}">
      <dsp:nvSpPr>
        <dsp:cNvPr id="0" name=""/>
        <dsp:cNvSpPr/>
      </dsp:nvSpPr>
      <dsp:spPr>
        <a:xfrm>
          <a:off x="445348" y="2664597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B9936-B64E-40FC-9635-00BE16C26016}">
      <dsp:nvSpPr>
        <dsp:cNvPr id="0" name=""/>
        <dsp:cNvSpPr/>
      </dsp:nvSpPr>
      <dsp:spPr>
        <a:xfrm>
          <a:off x="445348" y="2664597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B9BF68-A8DD-4393-9B44-F11E28CE55E8}">
      <dsp:nvSpPr>
        <dsp:cNvPr id="0" name=""/>
        <dsp:cNvSpPr/>
      </dsp:nvSpPr>
      <dsp:spPr>
        <a:xfrm>
          <a:off x="111617" y="2784740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Zatrzymanie</a:t>
          </a:r>
        </a:p>
      </dsp:txBody>
      <dsp:txXfrm>
        <a:off x="111617" y="2784740"/>
        <a:ext cx="1334922" cy="427175"/>
      </dsp:txXfrm>
    </dsp:sp>
    <dsp:sp modelId="{A14E67D6-ED14-46CC-AF1D-B1C49DD63A2E}">
      <dsp:nvSpPr>
        <dsp:cNvPr id="0" name=""/>
        <dsp:cNvSpPr/>
      </dsp:nvSpPr>
      <dsp:spPr>
        <a:xfrm>
          <a:off x="1951967" y="2672952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BE06B-CBE1-4CAD-8D8D-8AD3BEAF48C0}">
      <dsp:nvSpPr>
        <dsp:cNvPr id="0" name=""/>
        <dsp:cNvSpPr/>
      </dsp:nvSpPr>
      <dsp:spPr>
        <a:xfrm>
          <a:off x="1951967" y="2672952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4DBED0-92FD-445A-B184-6E9C08ECF7C3}">
      <dsp:nvSpPr>
        <dsp:cNvPr id="0" name=""/>
        <dsp:cNvSpPr/>
      </dsp:nvSpPr>
      <dsp:spPr>
        <a:xfrm>
          <a:off x="1618237" y="2793095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Środki zapobiegawcze </a:t>
          </a:r>
        </a:p>
      </dsp:txBody>
      <dsp:txXfrm>
        <a:off x="1618237" y="2793095"/>
        <a:ext cx="1334922" cy="427175"/>
      </dsp:txXfrm>
    </dsp:sp>
    <dsp:sp modelId="{C73790A5-BBC2-484B-BBB2-F400B214377C}">
      <dsp:nvSpPr>
        <dsp:cNvPr id="0" name=""/>
        <dsp:cNvSpPr/>
      </dsp:nvSpPr>
      <dsp:spPr>
        <a:xfrm>
          <a:off x="1144340" y="3620747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A6331-F634-4D61-BDAA-632E921FE2CD}">
      <dsp:nvSpPr>
        <dsp:cNvPr id="0" name=""/>
        <dsp:cNvSpPr/>
      </dsp:nvSpPr>
      <dsp:spPr>
        <a:xfrm>
          <a:off x="1144340" y="3620747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5A423-96FA-482C-B9F8-BF84023563DD}">
      <dsp:nvSpPr>
        <dsp:cNvPr id="0" name=""/>
        <dsp:cNvSpPr/>
      </dsp:nvSpPr>
      <dsp:spPr>
        <a:xfrm>
          <a:off x="810609" y="3740890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izolacyjne:</a:t>
          </a:r>
        </a:p>
      </dsp:txBody>
      <dsp:txXfrm>
        <a:off x="810609" y="3740890"/>
        <a:ext cx="1334922" cy="427175"/>
      </dsp:txXfrm>
    </dsp:sp>
    <dsp:sp modelId="{3EA2CCB1-090E-4FAE-B0A8-B129F971B416}">
      <dsp:nvSpPr>
        <dsp:cNvPr id="0" name=""/>
        <dsp:cNvSpPr/>
      </dsp:nvSpPr>
      <dsp:spPr>
        <a:xfrm>
          <a:off x="2759595" y="3620747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9D58D-9B29-4529-8CB8-557D1675F72C}">
      <dsp:nvSpPr>
        <dsp:cNvPr id="0" name=""/>
        <dsp:cNvSpPr/>
      </dsp:nvSpPr>
      <dsp:spPr>
        <a:xfrm>
          <a:off x="2759595" y="3620747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D6603E-FF19-4324-A58C-A301699C89B9}">
      <dsp:nvSpPr>
        <dsp:cNvPr id="0" name=""/>
        <dsp:cNvSpPr/>
      </dsp:nvSpPr>
      <dsp:spPr>
        <a:xfrm>
          <a:off x="2425865" y="3740890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 err="1"/>
            <a:t>nieizolacyjne</a:t>
          </a:r>
          <a:r>
            <a:rPr lang="pl-PL" sz="1800" kern="1200" dirty="0"/>
            <a:t>:</a:t>
          </a:r>
        </a:p>
      </dsp:txBody>
      <dsp:txXfrm>
        <a:off x="2425865" y="3740890"/>
        <a:ext cx="1334922" cy="427175"/>
      </dsp:txXfrm>
    </dsp:sp>
    <dsp:sp modelId="{0EDB433E-D297-446E-9D54-C72D5194B5D3}">
      <dsp:nvSpPr>
        <dsp:cNvPr id="0" name=""/>
        <dsp:cNvSpPr/>
      </dsp:nvSpPr>
      <dsp:spPr>
        <a:xfrm>
          <a:off x="3567223" y="2672952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2573A-CCEC-4892-ADF6-027309052903}">
      <dsp:nvSpPr>
        <dsp:cNvPr id="0" name=""/>
        <dsp:cNvSpPr/>
      </dsp:nvSpPr>
      <dsp:spPr>
        <a:xfrm>
          <a:off x="3567223" y="2672952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C7C04F-BC73-410B-807F-F57651EB216E}">
      <dsp:nvSpPr>
        <dsp:cNvPr id="0" name=""/>
        <dsp:cNvSpPr/>
      </dsp:nvSpPr>
      <dsp:spPr>
        <a:xfrm>
          <a:off x="3233493" y="2793095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Poszukiwanie oskarżonego i list gończy</a:t>
          </a:r>
        </a:p>
      </dsp:txBody>
      <dsp:txXfrm>
        <a:off x="3233493" y="2793095"/>
        <a:ext cx="1334922" cy="427175"/>
      </dsp:txXfrm>
    </dsp:sp>
    <dsp:sp modelId="{A3AFC3AC-6CE5-45D9-ADBC-314C7E204588}">
      <dsp:nvSpPr>
        <dsp:cNvPr id="0" name=""/>
        <dsp:cNvSpPr/>
      </dsp:nvSpPr>
      <dsp:spPr>
        <a:xfrm>
          <a:off x="5182479" y="2672952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A52BB-59C6-4706-888B-EC8E37B920A2}">
      <dsp:nvSpPr>
        <dsp:cNvPr id="0" name=""/>
        <dsp:cNvSpPr/>
      </dsp:nvSpPr>
      <dsp:spPr>
        <a:xfrm>
          <a:off x="5182479" y="2672952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06A4C-DAC1-4D1C-9EC5-94D819E549F7}">
      <dsp:nvSpPr>
        <dsp:cNvPr id="0" name=""/>
        <dsp:cNvSpPr/>
      </dsp:nvSpPr>
      <dsp:spPr>
        <a:xfrm>
          <a:off x="4848748" y="2793095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List żelazny </a:t>
          </a:r>
        </a:p>
      </dsp:txBody>
      <dsp:txXfrm>
        <a:off x="4848748" y="2793095"/>
        <a:ext cx="1334922" cy="427175"/>
      </dsp:txXfrm>
    </dsp:sp>
    <dsp:sp modelId="{5C7206B1-B676-4F91-8357-09A51CA2AAF5}">
      <dsp:nvSpPr>
        <dsp:cNvPr id="0" name=""/>
        <dsp:cNvSpPr/>
      </dsp:nvSpPr>
      <dsp:spPr>
        <a:xfrm>
          <a:off x="6797735" y="2672952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88CF8E-A384-40D0-A1BD-A69CD585BD94}">
      <dsp:nvSpPr>
        <dsp:cNvPr id="0" name=""/>
        <dsp:cNvSpPr/>
      </dsp:nvSpPr>
      <dsp:spPr>
        <a:xfrm>
          <a:off x="6797735" y="2672952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D0ED3-B5DD-4A8B-B0A9-82F9E87F3013}">
      <dsp:nvSpPr>
        <dsp:cNvPr id="0" name=""/>
        <dsp:cNvSpPr/>
      </dsp:nvSpPr>
      <dsp:spPr>
        <a:xfrm>
          <a:off x="6464004" y="2793095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Kary porządkowe</a:t>
          </a:r>
        </a:p>
      </dsp:txBody>
      <dsp:txXfrm>
        <a:off x="6464004" y="2793095"/>
        <a:ext cx="1334922" cy="427175"/>
      </dsp:txXfrm>
    </dsp:sp>
    <dsp:sp modelId="{4CDAE915-F720-4B08-A5BC-92ED1E7F22B6}">
      <dsp:nvSpPr>
        <dsp:cNvPr id="0" name=""/>
        <dsp:cNvSpPr/>
      </dsp:nvSpPr>
      <dsp:spPr>
        <a:xfrm>
          <a:off x="8254588" y="2672952"/>
          <a:ext cx="667461" cy="667461"/>
        </a:xfrm>
        <a:prstGeom prst="arc">
          <a:avLst>
            <a:gd name="adj1" fmla="val 13200000"/>
            <a:gd name="adj2" fmla="val 192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A204C-21C9-4752-BBBB-0A09C601C5F1}">
      <dsp:nvSpPr>
        <dsp:cNvPr id="0" name=""/>
        <dsp:cNvSpPr/>
      </dsp:nvSpPr>
      <dsp:spPr>
        <a:xfrm>
          <a:off x="8254588" y="2672952"/>
          <a:ext cx="667461" cy="667461"/>
        </a:xfrm>
        <a:prstGeom prst="arc">
          <a:avLst>
            <a:gd name="adj1" fmla="val 2400000"/>
            <a:gd name="adj2" fmla="val 840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718E5-879C-4FE8-85E3-7AEBFB926D65}">
      <dsp:nvSpPr>
        <dsp:cNvPr id="0" name=""/>
        <dsp:cNvSpPr/>
      </dsp:nvSpPr>
      <dsp:spPr>
        <a:xfrm>
          <a:off x="7920858" y="2793095"/>
          <a:ext cx="1334922" cy="42717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Zabezpieczenie majątkowe </a:t>
          </a:r>
        </a:p>
      </dsp:txBody>
      <dsp:txXfrm>
        <a:off x="7920858" y="2793095"/>
        <a:ext cx="1334922" cy="427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621B1-E1B5-43CE-858B-E5B395778420}">
      <dsp:nvSpPr>
        <dsp:cNvPr id="0" name=""/>
        <dsp:cNvSpPr/>
      </dsp:nvSpPr>
      <dsp:spPr>
        <a:xfrm>
          <a:off x="6424" y="339714"/>
          <a:ext cx="3812333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/>
            <a:t>Izolacyjne </a:t>
          </a:r>
        </a:p>
      </dsp:txBody>
      <dsp:txXfrm>
        <a:off x="6424" y="339714"/>
        <a:ext cx="3812333" cy="547200"/>
      </dsp:txXfrm>
    </dsp:sp>
    <dsp:sp modelId="{10CD5762-16BE-4D1C-83E0-197E775C8687}">
      <dsp:nvSpPr>
        <dsp:cNvPr id="0" name=""/>
        <dsp:cNvSpPr/>
      </dsp:nvSpPr>
      <dsp:spPr>
        <a:xfrm>
          <a:off x="75794" y="877480"/>
          <a:ext cx="3753310" cy="354653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/>
            <a:t>Tymczasowe aresztowanie </a:t>
          </a:r>
        </a:p>
      </dsp:txBody>
      <dsp:txXfrm>
        <a:off x="75794" y="877480"/>
        <a:ext cx="3753310" cy="3546539"/>
      </dsp:txXfrm>
    </dsp:sp>
    <dsp:sp modelId="{53EF6203-EA59-4043-8F3C-CDCA394C312B}">
      <dsp:nvSpPr>
        <dsp:cNvPr id="0" name=""/>
        <dsp:cNvSpPr/>
      </dsp:nvSpPr>
      <dsp:spPr>
        <a:xfrm>
          <a:off x="4450012" y="339714"/>
          <a:ext cx="4508968" cy="547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 err="1"/>
            <a:t>Nieizolacyjne</a:t>
          </a:r>
          <a:r>
            <a:rPr lang="pl-PL" sz="1900" kern="1200" dirty="0"/>
            <a:t> </a:t>
          </a:r>
        </a:p>
      </dsp:txBody>
      <dsp:txXfrm>
        <a:off x="4450012" y="339714"/>
        <a:ext cx="4508968" cy="547200"/>
      </dsp:txXfrm>
    </dsp:sp>
    <dsp:sp modelId="{7CD2D1C6-227D-47F7-B4F5-AF42275203FA}">
      <dsp:nvSpPr>
        <dsp:cNvPr id="0" name=""/>
        <dsp:cNvSpPr/>
      </dsp:nvSpPr>
      <dsp:spPr>
        <a:xfrm>
          <a:off x="4450012" y="886914"/>
          <a:ext cx="4508968" cy="3546539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poręczenie majątkowe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poręczenie społeczne 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poręczenie osoby godnej zaufania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dozór policji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dozór warunkowy policji 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nakaz opuszczenia lokalu zajmowanego wspólnie z pokrzywdzonym 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zawieszenie w wykonywaniu czynności służbowych lub wykonywaniu zawodu lub ubiegania się o zamówienia publiczne </a:t>
          </a:r>
        </a:p>
        <a:p>
          <a:pPr marL="171450" lvl="1" indent="-171450" algn="just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900" kern="1200" dirty="0"/>
            <a:t>zakaz opuszczania kraju</a:t>
          </a:r>
        </a:p>
      </dsp:txBody>
      <dsp:txXfrm>
        <a:off x="4450012" y="886914"/>
        <a:ext cx="4508968" cy="35465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467E4-D6E4-4E28-A730-67910DF06CBA}">
      <dsp:nvSpPr>
        <dsp:cNvPr id="0" name=""/>
        <dsp:cNvSpPr/>
      </dsp:nvSpPr>
      <dsp:spPr>
        <a:xfrm>
          <a:off x="3220428" y="146"/>
          <a:ext cx="2447872" cy="2447872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adaptacji (253 § 1)</a:t>
          </a:r>
        </a:p>
      </dsp:txBody>
      <dsp:txXfrm>
        <a:off x="3832396" y="146"/>
        <a:ext cx="1223936" cy="2019494"/>
      </dsp:txXfrm>
    </dsp:sp>
    <dsp:sp modelId="{8EB9EA2F-DA85-43F1-983A-56312DC053FC}">
      <dsp:nvSpPr>
        <dsp:cNvPr id="0" name=""/>
        <dsp:cNvSpPr/>
      </dsp:nvSpPr>
      <dsp:spPr>
        <a:xfrm rot="7200000">
          <a:off x="4636679" y="2453164"/>
          <a:ext cx="2447872" cy="2447872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minimalizacji (257 § 1)</a:t>
          </a:r>
        </a:p>
      </dsp:txBody>
      <dsp:txXfrm rot="-5400000">
        <a:off x="5036361" y="3172227"/>
        <a:ext cx="2019494" cy="1223936"/>
      </dsp:txXfrm>
    </dsp:sp>
    <dsp:sp modelId="{81099B47-621E-48B4-A956-1B869BD934F1}">
      <dsp:nvSpPr>
        <dsp:cNvPr id="0" name=""/>
        <dsp:cNvSpPr/>
      </dsp:nvSpPr>
      <dsp:spPr>
        <a:xfrm rot="14400000">
          <a:off x="1804177" y="2453164"/>
          <a:ext cx="2447872" cy="2447872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adekwatności </a:t>
          </a:r>
        </a:p>
      </dsp:txBody>
      <dsp:txXfrm rot="5400000">
        <a:off x="1832873" y="3172227"/>
        <a:ext cx="2019494" cy="12239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9FBDF-A91B-488E-A8D7-051ED2A982C6}">
      <dsp:nvSpPr>
        <dsp:cNvPr id="0" name=""/>
        <dsp:cNvSpPr/>
      </dsp:nvSpPr>
      <dsp:spPr>
        <a:xfrm>
          <a:off x="8036" y="865886"/>
          <a:ext cx="2402085" cy="1441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wydanie postanowienia o przedstawieniu zarzutów</a:t>
          </a:r>
        </a:p>
      </dsp:txBody>
      <dsp:txXfrm>
        <a:off x="50249" y="908099"/>
        <a:ext cx="2317659" cy="1356825"/>
      </dsp:txXfrm>
    </dsp:sp>
    <dsp:sp modelId="{DFA3BBF1-8F6A-47E1-A977-17212B975878}">
      <dsp:nvSpPr>
        <dsp:cNvPr id="0" name=""/>
        <dsp:cNvSpPr/>
      </dsp:nvSpPr>
      <dsp:spPr>
        <a:xfrm>
          <a:off x="2621506" y="1288653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2621506" y="1407796"/>
        <a:ext cx="356469" cy="357431"/>
      </dsp:txXfrm>
    </dsp:sp>
    <dsp:sp modelId="{4D268209-024B-4505-8E1D-BF60D19F61CE}">
      <dsp:nvSpPr>
        <dsp:cNvPr id="0" name=""/>
        <dsp:cNvSpPr/>
      </dsp:nvSpPr>
      <dsp:spPr>
        <a:xfrm>
          <a:off x="3370957" y="865886"/>
          <a:ext cx="2402085" cy="1441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przesłuchanie podejrzanego przez prokuratora</a:t>
          </a:r>
        </a:p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(art. 249 § 3)</a:t>
          </a:r>
        </a:p>
      </dsp:txBody>
      <dsp:txXfrm>
        <a:off x="3413170" y="908099"/>
        <a:ext cx="2317659" cy="1356825"/>
      </dsp:txXfrm>
    </dsp:sp>
    <dsp:sp modelId="{70E5B116-66EE-481E-9B88-F65F9E368BCD}">
      <dsp:nvSpPr>
        <dsp:cNvPr id="0" name=""/>
        <dsp:cNvSpPr/>
      </dsp:nvSpPr>
      <dsp:spPr>
        <a:xfrm>
          <a:off x="5984426" y="1288653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>
        <a:off x="5984426" y="1407796"/>
        <a:ext cx="356469" cy="357431"/>
      </dsp:txXfrm>
    </dsp:sp>
    <dsp:sp modelId="{0F9F3E5A-E878-4AD6-AB37-C8AF7EA14D49}">
      <dsp:nvSpPr>
        <dsp:cNvPr id="0" name=""/>
        <dsp:cNvSpPr/>
      </dsp:nvSpPr>
      <dsp:spPr>
        <a:xfrm>
          <a:off x="6733877" y="865886"/>
          <a:ext cx="2402085" cy="1441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skierowanie wniosku o zastosowanie środka zapobiegawczego w postaci tymczasowego aresztowania do właściwego sądu wraz z dowodami na poparcie tego wniosku (art. 250 § 2 i 2a)</a:t>
          </a:r>
        </a:p>
      </dsp:txBody>
      <dsp:txXfrm>
        <a:off x="6776090" y="908099"/>
        <a:ext cx="2317659" cy="1356825"/>
      </dsp:txXfrm>
    </dsp:sp>
    <dsp:sp modelId="{E4E54FC6-48A3-45B3-8A79-479F571C8D86}">
      <dsp:nvSpPr>
        <dsp:cNvPr id="0" name=""/>
        <dsp:cNvSpPr/>
      </dsp:nvSpPr>
      <dsp:spPr>
        <a:xfrm rot="5400000">
          <a:off x="7680299" y="2475283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 rot="-5400000">
        <a:off x="7756205" y="2518521"/>
        <a:ext cx="357431" cy="356469"/>
      </dsp:txXfrm>
    </dsp:sp>
    <dsp:sp modelId="{9AEBA3A0-FFB1-4EB5-8BF3-5B4B4BB85573}">
      <dsp:nvSpPr>
        <dsp:cNvPr id="0" name=""/>
        <dsp:cNvSpPr/>
      </dsp:nvSpPr>
      <dsp:spPr>
        <a:xfrm>
          <a:off x="6733877" y="3267972"/>
          <a:ext cx="2402085" cy="1441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Prokurator jednocześnie z wnioskiem o zastosowanie tymczasowego aresztowania wydaje zarządzenie o doprowadzeniu podejrzanego do sądu i poucza go o jego prawach i obowiązkach (art. 250 § 3 i 3a)</a:t>
          </a:r>
        </a:p>
      </dsp:txBody>
      <dsp:txXfrm>
        <a:off x="6776090" y="3310185"/>
        <a:ext cx="2317659" cy="1356825"/>
      </dsp:txXfrm>
    </dsp:sp>
    <dsp:sp modelId="{453723D8-D4E8-4C5B-A1AC-BFA366CF1D99}">
      <dsp:nvSpPr>
        <dsp:cNvPr id="0" name=""/>
        <dsp:cNvSpPr/>
      </dsp:nvSpPr>
      <dsp:spPr>
        <a:xfrm rot="10800000">
          <a:off x="6013251" y="3690739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 rot="10800000">
        <a:off x="6166024" y="3809882"/>
        <a:ext cx="356469" cy="357431"/>
      </dsp:txXfrm>
    </dsp:sp>
    <dsp:sp modelId="{ABA5A460-8025-4802-A222-691B006570A4}">
      <dsp:nvSpPr>
        <dsp:cNvPr id="0" name=""/>
        <dsp:cNvSpPr/>
      </dsp:nvSpPr>
      <dsp:spPr>
        <a:xfrm>
          <a:off x="3370957" y="3267972"/>
          <a:ext cx="2402085" cy="1441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posiedzenie sądu w przedmiocie tymczasowego aresztowania – sąd przesłuchuje podejrzanego </a:t>
          </a:r>
        </a:p>
      </dsp:txBody>
      <dsp:txXfrm>
        <a:off x="3413170" y="3310185"/>
        <a:ext cx="2317659" cy="1356825"/>
      </dsp:txXfrm>
    </dsp:sp>
    <dsp:sp modelId="{3E5D059D-A0A9-465A-BD9D-02613501B14F}">
      <dsp:nvSpPr>
        <dsp:cNvPr id="0" name=""/>
        <dsp:cNvSpPr/>
      </dsp:nvSpPr>
      <dsp:spPr>
        <a:xfrm rot="10800000">
          <a:off x="2650331" y="3690739"/>
          <a:ext cx="509242" cy="595717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000" kern="1200"/>
        </a:p>
      </dsp:txBody>
      <dsp:txXfrm rot="10800000">
        <a:off x="2803104" y="3809882"/>
        <a:ext cx="356469" cy="357431"/>
      </dsp:txXfrm>
    </dsp:sp>
    <dsp:sp modelId="{E2B149F8-7EBE-4C8E-9289-77442A6B6E51}">
      <dsp:nvSpPr>
        <dsp:cNvPr id="0" name=""/>
        <dsp:cNvSpPr/>
      </dsp:nvSpPr>
      <dsp:spPr>
        <a:xfrm>
          <a:off x="8036" y="3267972"/>
          <a:ext cx="2402085" cy="14412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b="1" kern="1200" dirty="0"/>
            <a:t>Wydanie postanowienia o zastosowaniu tymczasowego aresztowania</a:t>
          </a:r>
        </a:p>
      </dsp:txBody>
      <dsp:txXfrm>
        <a:off x="50249" y="3310185"/>
        <a:ext cx="2317659" cy="1356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3151F-309E-4E05-89B8-417E46BF20D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23298-9013-4ADB-AA56-0F6878C0A56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669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044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888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9414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12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322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12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984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618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8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731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210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C328-2FB3-44CC-9AA6-41470C53F9CE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5CFF0-1997-43AB-8899-DA23699457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9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20690"/>
            <a:ext cx="8363272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6000" b="1" dirty="0"/>
          </a:p>
          <a:p>
            <a:pPr marL="0" indent="0" algn="ctr">
              <a:buNone/>
            </a:pPr>
            <a:r>
              <a:rPr lang="pl-PL" sz="6000" b="1" dirty="0"/>
              <a:t>ŚRODKI </a:t>
            </a:r>
          </a:p>
          <a:p>
            <a:pPr marL="0" indent="0" algn="ctr">
              <a:buNone/>
            </a:pPr>
            <a:r>
              <a:rPr lang="pl-PL" sz="6000" b="1" dirty="0"/>
              <a:t>PRZYMUSU PROCESOWEGO</a:t>
            </a:r>
          </a:p>
        </p:txBody>
      </p:sp>
    </p:spTree>
    <p:extLst>
      <p:ext uri="{BB962C8B-B14F-4D97-AF65-F5344CB8AC3E}">
        <p14:creationId xmlns:p14="http://schemas.microsoft.com/office/powerpoint/2010/main" val="1820768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5030" y="0"/>
            <a:ext cx="8686800" cy="706090"/>
          </a:xfrm>
        </p:spPr>
        <p:txBody>
          <a:bodyPr>
            <a:normAutofit/>
          </a:bodyPr>
          <a:lstStyle/>
          <a:p>
            <a:r>
              <a:rPr lang="pl-PL" sz="2800" b="1" dirty="0"/>
              <a:t>Zatrzymanie właściwe – art. 244 k.p.k.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9" y="1052738"/>
            <a:ext cx="8363272" cy="507342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Art. 244.</a:t>
            </a:r>
            <a:r>
              <a:rPr lang="pl-PL" dirty="0"/>
              <a:t> § 1. Policja </a:t>
            </a:r>
            <a:r>
              <a:rPr lang="pl-PL" b="1" u="sng" dirty="0"/>
              <a:t>ma prawo </a:t>
            </a:r>
            <a:r>
              <a:rPr lang="pl-PL" dirty="0"/>
              <a:t>zatrzymać </a:t>
            </a:r>
            <a:r>
              <a:rPr lang="pl-PL" b="1" dirty="0"/>
              <a:t>osobę podejrzaną</a:t>
            </a:r>
            <a:r>
              <a:rPr lang="pl-PL" dirty="0"/>
              <a:t>, jeżeli istnieje </a:t>
            </a:r>
            <a:r>
              <a:rPr lang="pl-PL" b="1" dirty="0"/>
              <a:t>uzasadnione przypuszczenie</a:t>
            </a:r>
            <a:r>
              <a:rPr lang="pl-PL" dirty="0"/>
              <a:t>, że popełniła ona przestępstwo, a zachodzi </a:t>
            </a:r>
            <a:r>
              <a:rPr lang="pl-PL" b="1" dirty="0"/>
              <a:t>obawa ucieczki lub ukrycia się tej osoby albo zatarcia śladów przestępstwa bądź też nie można ustalić jej tożsamości albo istnieją przesłanki do przeprowadzenia przeciwko tej osobie postępowania w trybie przyspieszonym.</a:t>
            </a:r>
          </a:p>
          <a:p>
            <a:pPr algn="just"/>
            <a:r>
              <a:rPr lang="pl-PL" dirty="0"/>
              <a:t>§ 1a. Policja </a:t>
            </a:r>
            <a:r>
              <a:rPr lang="pl-PL" b="1" u="sng" dirty="0"/>
              <a:t>ma prawo </a:t>
            </a:r>
            <a:r>
              <a:rPr lang="pl-PL" dirty="0"/>
              <a:t>zatrzymać osobę podejrzaną, jeżeli istnieje </a:t>
            </a:r>
            <a:r>
              <a:rPr lang="pl-PL" b="1" dirty="0"/>
              <a:t>uzasadnione prz</a:t>
            </a:r>
            <a:r>
              <a:rPr lang="pl-PL" dirty="0"/>
              <a:t>ypuszczenie, że popełniła ona </a:t>
            </a:r>
            <a:r>
              <a:rPr lang="pl-PL" b="1" dirty="0"/>
              <a:t>przestępstwo z użyciem przemocy na szkodę osoby wspólnie zamieszkującej</a:t>
            </a:r>
            <a:r>
              <a:rPr lang="pl-PL" dirty="0"/>
              <a:t>, a zachodzi </a:t>
            </a:r>
            <a:r>
              <a:rPr lang="pl-PL" b="1" dirty="0"/>
              <a:t>obawa, że ponownie popełni przestępstwo z użyciem przemocy wobec tej osoby, </a:t>
            </a:r>
            <a:r>
              <a:rPr lang="pl-PL" dirty="0"/>
              <a:t>zwłaszcza gdy popełnieniem takiego przestępstwa grozi.</a:t>
            </a:r>
          </a:p>
          <a:p>
            <a:pPr algn="just"/>
            <a:r>
              <a:rPr lang="pl-PL" dirty="0"/>
              <a:t>§ 1b. Policja </a:t>
            </a:r>
            <a:r>
              <a:rPr lang="pl-PL" b="1" u="sng" dirty="0"/>
              <a:t>zatrzymuje</a:t>
            </a:r>
            <a:r>
              <a:rPr lang="pl-PL" dirty="0"/>
              <a:t> osobę podejrzaną, jeśli przestępstwo, o którym mowa w § 1a, zostało popełnione przy </a:t>
            </a:r>
            <a:r>
              <a:rPr lang="pl-PL" b="1" u="sng" dirty="0"/>
              <a:t>użyciu broni palnej, noża lub innego niebezpiecznego przedmiotu, a zachodzi obawa, że ponownie popełni ona przestępstwo z użyciem przemocy wobec osoby wspólnie zamieszkującej</a:t>
            </a:r>
            <a:r>
              <a:rPr lang="pl-PL" dirty="0"/>
              <a:t>, zwłaszcza gdy popełnieniem takiego przestępstwa grozi.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8784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836712"/>
            <a:ext cx="8640960" cy="5688632"/>
          </a:xfrm>
        </p:spPr>
        <p:txBody>
          <a:bodyPr>
            <a:normAutofit/>
          </a:bodyPr>
          <a:lstStyle/>
          <a:p>
            <a:pPr algn="just"/>
            <a:r>
              <a:rPr lang="pl-PL" sz="2400" dirty="0"/>
              <a:t>Spełnia cele procesowe – zbliżone do tych realizowanych przez środki zapobiegawcze – ponieważ celem zatrzymania jest </a:t>
            </a:r>
            <a:r>
              <a:rPr lang="pl-PL" sz="2400" u="sng" dirty="0"/>
              <a:t>zapewnienie prawidłowego toku postępowania</a:t>
            </a:r>
            <a:r>
              <a:rPr lang="pl-PL" sz="2400" dirty="0"/>
              <a:t>. </a:t>
            </a:r>
          </a:p>
          <a:p>
            <a:pPr algn="just"/>
            <a:r>
              <a:rPr lang="pl-PL" sz="2400" dirty="0"/>
              <a:t>Faktyczne pozbawienie wolności niewymagające uprzedniej decyzji procesowej. </a:t>
            </a:r>
          </a:p>
          <a:p>
            <a:pPr algn="just"/>
            <a:r>
              <a:rPr lang="pl-PL" sz="2400" dirty="0"/>
              <a:t>Podmiotem uprawnionym do zatrzymania osoby podejrzanej jest przede wszystkim Policja (lub inne organy wskazane w ustawie) a w odniesieniu do osób podlegających orzecznictwu sądów wojskowych – Żandarmeria Wojskowa. </a:t>
            </a:r>
          </a:p>
          <a:p>
            <a:pPr algn="just"/>
            <a:r>
              <a:rPr lang="pl-PL" sz="2400" b="1" dirty="0"/>
              <a:t>Zatrzymanie można stosować względem osoby podejrzanej, czyli osoby, której nie przedstawiono jeszcze zarzutów. </a:t>
            </a:r>
          </a:p>
          <a:p>
            <a:pPr algn="just"/>
            <a:r>
              <a:rPr lang="pl-PL" sz="2400" dirty="0"/>
              <a:t>Zatrzymanie zasadniczo jest fakultatywne. Obligatoryjne zatrzymanie osoby podejrzanej wynika z art. 244 § 1b. </a:t>
            </a:r>
          </a:p>
          <a:p>
            <a:pPr algn="just"/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13374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-1200150" y="-303737"/>
            <a:ext cx="11544300" cy="1450757"/>
          </a:xfrm>
        </p:spPr>
        <p:txBody>
          <a:bodyPr/>
          <a:lstStyle/>
          <a:p>
            <a:r>
              <a:rPr lang="pl-PL" dirty="0"/>
              <a:t>Przesłanki zatrzymania – art. 244</a:t>
            </a:r>
          </a:p>
        </p:txBody>
      </p:sp>
      <p:sp>
        <p:nvSpPr>
          <p:cNvPr id="5" name="Symbol zastępczy tekstu 4"/>
          <p:cNvSpPr txBox="1">
            <a:spLocks/>
          </p:cNvSpPr>
          <p:nvPr/>
        </p:nvSpPr>
        <p:spPr>
          <a:xfrm>
            <a:off x="-324544" y="890846"/>
            <a:ext cx="5953125" cy="736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/>
              <a:t>Materialna (dowodowe)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4294967295"/>
          </p:nvPr>
        </p:nvSpPr>
        <p:spPr>
          <a:xfrm>
            <a:off x="-48320" y="1660037"/>
            <a:ext cx="5400675" cy="456141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/>
            <a:r>
              <a:rPr lang="pl-PL" sz="1800" dirty="0"/>
              <a:t>Istnienie uzasadnionego przypuszczenia popełnienia przestępstwa (art. 244 § 1)</a:t>
            </a:r>
          </a:p>
          <a:p>
            <a:pPr algn="just"/>
            <a:r>
              <a:rPr lang="pl-PL" sz="1800" dirty="0"/>
              <a:t>Istnienie uzasadnionego przypuszczenia popełnienia przestępstwa z użyciem przemocy na szkodę osoby wspólnie zamieszkującej (art. 244 § 1a i 1b)</a:t>
            </a:r>
          </a:p>
          <a:p>
            <a:pPr algn="just"/>
            <a:r>
              <a:rPr lang="pl-PL" sz="1800" dirty="0"/>
              <a:t>Przypuszczenie - przekonanie oparte na konkretnych dowodach, co prawda nie takich, które świadczą o pewności tego, że dana osoba popełniła przestępstwo, i nie jest to duże prawdopodobieństwo, graniczące z pewnością, ale </a:t>
            </a:r>
            <a:r>
              <a:rPr lang="pl-PL" sz="1800" b="1" dirty="0"/>
              <a:t>nie jest to też przypuszczenie mające oparcie tylko w intuicji</a:t>
            </a:r>
            <a:r>
              <a:rPr lang="pl-PL" sz="1800" dirty="0"/>
              <a:t>. Dotyczy  faktu popełnienia przestępstwa i osoby sprawcy.</a:t>
            </a:r>
          </a:p>
          <a:p>
            <a:pPr algn="just"/>
            <a:endParaRPr lang="pl-PL" sz="1800" dirty="0"/>
          </a:p>
        </p:txBody>
      </p:sp>
      <p:sp>
        <p:nvSpPr>
          <p:cNvPr id="7" name="Symbol zastępczy tekstu 6"/>
          <p:cNvSpPr txBox="1">
            <a:spLocks/>
          </p:cNvSpPr>
          <p:nvPr/>
        </p:nvSpPr>
        <p:spPr>
          <a:xfrm>
            <a:off x="4572000" y="890846"/>
            <a:ext cx="5591175" cy="7362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/>
              <a:t>Formalne (szczególne)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294967295"/>
          </p:nvPr>
        </p:nvSpPr>
        <p:spPr>
          <a:xfrm>
            <a:off x="5292081" y="1574747"/>
            <a:ext cx="3851920" cy="4590558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algn="just"/>
            <a:r>
              <a:rPr lang="pl-PL" dirty="0"/>
              <a:t>1. obawa ucieczki </a:t>
            </a:r>
          </a:p>
          <a:p>
            <a:pPr algn="just"/>
            <a:r>
              <a:rPr lang="pl-PL" dirty="0"/>
              <a:t>2. ukrycia się osoby podejrzanej </a:t>
            </a:r>
          </a:p>
          <a:p>
            <a:pPr algn="just"/>
            <a:r>
              <a:rPr lang="pl-PL" dirty="0"/>
              <a:t>3. zatarcia śladów przestępstwa </a:t>
            </a:r>
          </a:p>
          <a:p>
            <a:pPr algn="just"/>
            <a:r>
              <a:rPr lang="pl-PL" dirty="0"/>
              <a:t>4. nie można ustalić tożsamości osoby podejrzanej</a:t>
            </a:r>
          </a:p>
          <a:p>
            <a:pPr algn="just"/>
            <a:r>
              <a:rPr lang="pl-PL" dirty="0"/>
              <a:t>5. istnieją przesłanki do przeprowadzenia przeciwko tej osobie postępowania w trybie przyspieszonym (art. 244 § 1)</a:t>
            </a:r>
          </a:p>
          <a:p>
            <a:pPr algn="just"/>
            <a:r>
              <a:rPr lang="pl-PL" dirty="0"/>
              <a:t>obawa ponownego popełnienia przestępstwa z użyciem przemocy na szkodę osoby wspólnie zamieszkującej, zwłaszcza jeżeli osoba podejrzana grozi popełnieniem takiego przestępstwa (art. 244 § 1a)</a:t>
            </a:r>
          </a:p>
          <a:p>
            <a:pPr algn="just"/>
            <a:r>
              <a:rPr lang="pl-PL" dirty="0"/>
              <a:t>obawa ponownego popełnienia przestępstwa z użyciem przemocy na szkodę osoby wspólnie zamieszkującej przy użyciu broni palnej, noża lub innego niebezpiecznego przedmiotu, zwłaszcza jeżeli osoba podejrzana grozi popełnieniem takiego przestępstwa (art. 244 § 1b)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0" y="60212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Ponowne zatrzymanie osoby podejrzanej na podstawie tych samych faktów i dowodów jest niedopuszczalne (art. 248 § 3) </a:t>
            </a:r>
          </a:p>
        </p:txBody>
      </p:sp>
    </p:spTree>
    <p:extLst>
      <p:ext uri="{BB962C8B-B14F-4D97-AF65-F5344CB8AC3E}">
        <p14:creationId xmlns:p14="http://schemas.microsoft.com/office/powerpoint/2010/main" val="2468124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3485" y="128334"/>
            <a:ext cx="807524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Czas trwania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841248"/>
            <a:ext cx="9144000" cy="5852160"/>
          </a:xfrm>
        </p:spPr>
        <p:txBody>
          <a:bodyPr>
            <a:noAutofit/>
          </a:bodyPr>
          <a:lstStyle/>
          <a:p>
            <a:pPr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Maksymalny czas trwania zatrzymania wynika przede wszystkim z Konstytucji – art. 41 ust. 3 – i wynosi 48 godzin. Po upływie 48 godzin zatrzymanego należy zwolnić albo przekazać do dyspozycji sądu. Złożenie wniosku np. o tymczasowe aresztowanie wydłuża czas zatrzymania o 24 godziny. </a:t>
            </a:r>
          </a:p>
          <a:p>
            <a:pPr lvl="1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Maksymalny czas trwania pozbawienia wolności – 72 godziny </a:t>
            </a:r>
          </a:p>
          <a:p>
            <a:pPr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Przepis konstytucyjny jest konkretyzowany przez art. 248 </a:t>
            </a:r>
          </a:p>
          <a:p>
            <a:pPr lvl="1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§ 1. Zatrzymanego należy natychmiast zwolnić, gdy ustanie przyczyna zatrzymania, a także jeżeli w ciągu 48 godzin od chwili zatrzymania przez uprawniony organ nie zostanie on przekazany do dyspozycji sądu wraz z wnioskiem o zastosowanie tymczasowego aresztowania; należy go także zwolnić na polecenie sądu lub prokuratora.</a:t>
            </a:r>
          </a:p>
          <a:p>
            <a:pPr lvl="1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§ 2. Zatrzymanego należy zwolnić, jeżeli w ciągu 24 godzin od przekazania go do dyspozycji sądu nie doręczono mu postanowienia o zastosowaniu wobec niego tymczasowego aresztowania.</a:t>
            </a:r>
          </a:p>
          <a:p>
            <a:pPr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Unormowania art. 248 § 1 i 2 nie oznaczają, że zatrzymanie może w każdym wypadku trwać 72 godziny. Z tych przepisów wynika, że organy pozasądowe mogą stosować zatrzymanie w wymiarze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tylko do 48 godzin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sąd tylko przez 24 godziny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. Jeżeli Policja stosowała zatrzymanie przez 40 godzin, to sąd nie może wykorzystać tych pozostałych 8 godzin i musi rozstrzygnąć w przedmiocie stosowania środka zapobiegawczego w ciągu 24 godzin od chwili przekazania mu zatrzymanego do dyspozycji albo go zwolnić.</a:t>
            </a:r>
          </a:p>
          <a:p>
            <a:pPr algn="just"/>
            <a:endParaRPr lang="pl-PL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39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695" y="0"/>
            <a:ext cx="8686800" cy="634082"/>
          </a:xfrm>
        </p:spPr>
        <p:txBody>
          <a:bodyPr>
            <a:normAutofit/>
          </a:bodyPr>
          <a:lstStyle/>
          <a:p>
            <a:r>
              <a:rPr lang="pl-PL" sz="2800" b="1" dirty="0"/>
              <a:t>Zatrzymanie prokuratorskie – art. 247 k.p.k.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764705"/>
            <a:ext cx="8507288" cy="536145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sz="2000" dirty="0"/>
              <a:t>§  1. Prokurator może zarządzić zatrzymanie i przymusowe doprowadzenie osoby podejrzanej albo podejrzanego, jeżeli zachodzi </a:t>
            </a:r>
            <a:r>
              <a:rPr lang="pl-PL" sz="2000" b="1" dirty="0"/>
              <a:t>uzasadniona obawa</a:t>
            </a:r>
            <a:r>
              <a:rPr lang="pl-PL" sz="2000" dirty="0"/>
              <a:t>, że: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2000" b="1" dirty="0"/>
              <a:t>nie stawią się na wezwanie w celu przeprowadzenia z ich udziałem czynności</a:t>
            </a:r>
            <a:r>
              <a:rPr lang="pl-PL" sz="2000" dirty="0"/>
              <a:t>, o których mowa w art. 313 § 1 lub art. 314, albo badań lub czynności, o których mowa w art. 74 § 2 lub 3,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2000" b="1" dirty="0"/>
              <a:t>mogą w inny bezprawny sposób utrudniać postępowanie</a:t>
            </a:r>
            <a:r>
              <a:rPr lang="pl-PL" sz="2000" dirty="0"/>
              <a:t>.</a:t>
            </a:r>
          </a:p>
          <a:p>
            <a:pPr algn="just"/>
            <a:r>
              <a:rPr lang="pl-PL" sz="2000" dirty="0"/>
              <a:t>§ 2. Zatrzymanie i przymusowe doprowadzenie, o którym mowa w § 1, może także nastąpić, gdy zachodzi potrzeba </a:t>
            </a:r>
            <a:r>
              <a:rPr lang="pl-PL" sz="2000" b="1" dirty="0"/>
              <a:t>niezwłocznego zastosowania środka zapobiegawczego</a:t>
            </a:r>
            <a:r>
              <a:rPr lang="pl-PL" sz="2000" dirty="0"/>
              <a:t>.</a:t>
            </a:r>
          </a:p>
          <a:p>
            <a:pPr algn="just"/>
            <a:r>
              <a:rPr lang="pl-PL" sz="2000" dirty="0"/>
              <a:t>§ 3. W związku z zatrzymaniem </a:t>
            </a:r>
            <a:r>
              <a:rPr lang="pl-PL" sz="2000" b="1" dirty="0"/>
              <a:t>można też zarządzić przeszukanie</a:t>
            </a:r>
            <a:r>
              <a:rPr lang="pl-PL" sz="2000" dirty="0"/>
              <a:t>. Przepisy art. 220-222 i art. 224 stosuje się odpowiednio.</a:t>
            </a:r>
          </a:p>
          <a:p>
            <a:pPr algn="just"/>
            <a:r>
              <a:rPr lang="pl-PL" sz="2000" dirty="0"/>
              <a:t>§ 4. Niezwłocznie po doprowadzeniu przeprowadza się z udziałem zatrzymanego czynności wskazane w § 1, a po ich dokonaniu należy zwolnić go, o ile nie zachodzi potrzeba stosowania środka zapobiegawczego.</a:t>
            </a:r>
          </a:p>
          <a:p>
            <a:pPr algn="just"/>
            <a:r>
              <a:rPr lang="pl-PL" sz="2000" dirty="0"/>
              <a:t>§ 5. Rozstrzygając w przedmiocie środka zapobiegawczego, prokurator niezwłocznie zwalnia zatrzymanego albo występuje do sądu z wnioskiem o zastosowanie tymczasowego aresztowania.</a:t>
            </a:r>
          </a:p>
          <a:p>
            <a:pPr algn="just"/>
            <a:r>
              <a:rPr lang="pl-PL" sz="2000" dirty="0"/>
              <a:t>§ 6. Do zatrzymania, o którym mowa w § 1, stosuje się odpowiednio art. 246 (zażalenie) </a:t>
            </a:r>
          </a:p>
          <a:p>
            <a:pPr algn="just"/>
            <a:r>
              <a:rPr lang="pl-PL" sz="2000" dirty="0"/>
              <a:t>§ 7. Zarządzenia, o których mowa w § 1, wykonuje Policja lub inne organy, o których mowa w art. 312, w zakresie swych właściwości, jeżeli ustawa uprawnia je do zatrzymywania osoby. Zarządzenia dotyczące zatrzymania i przymusowego doprowadzenia żołnierza w czynnej służbie wojskowej wykonują właściwe organy wojskowe.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9841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052"/>
            <a:ext cx="8640960" cy="962676"/>
          </a:xfrm>
        </p:spPr>
        <p:txBody>
          <a:bodyPr/>
          <a:lstStyle/>
          <a:p>
            <a:r>
              <a:rPr lang="pl-PL" dirty="0"/>
              <a:t>Zażalenie na zatrzymanie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752" y="980728"/>
            <a:ext cx="8771256" cy="56029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§ 1. Zatrzymanemu przysługuje zażalenie do sądu. W zażaleniu zatrzymany może się domagać zbadania </a:t>
            </a:r>
            <a:r>
              <a:rPr lang="pl-PL" b="1" dirty="0"/>
              <a:t>zasadności, legalności oraz prawidłowości </a:t>
            </a:r>
            <a:r>
              <a:rPr lang="pl-PL" dirty="0"/>
              <a:t>jego zatrzymania.</a:t>
            </a:r>
          </a:p>
          <a:p>
            <a:pPr algn="just"/>
            <a:r>
              <a:rPr lang="pl-PL" dirty="0"/>
              <a:t>§ 2. Zażalenie przekazuje się niezwłocznie </a:t>
            </a:r>
            <a:r>
              <a:rPr lang="pl-PL" b="1" dirty="0"/>
              <a:t>sądowi rejonowemu miejsca zatrzymania lub prowadzenia postępowania</a:t>
            </a:r>
            <a:r>
              <a:rPr lang="pl-PL" dirty="0"/>
              <a:t>, który również niezwłocznie je rozpoznaje.</a:t>
            </a:r>
          </a:p>
          <a:p>
            <a:pPr algn="just"/>
            <a:r>
              <a:rPr lang="pl-PL" dirty="0"/>
              <a:t>§ 3. W razie uznania bezzasadności lub nielegalności zatrzymania sąd zarządza natychmiastowe zwolnienie zatrzymanego.</a:t>
            </a:r>
          </a:p>
          <a:p>
            <a:pPr algn="just"/>
            <a:r>
              <a:rPr lang="pl-PL" dirty="0"/>
              <a:t>§ 4. W wypadku stwierdzenia bezzasadności, nielegalności lub nieprawidłowości zatrzymania sąd zawiadamia o tym prokuratora i organ przełożony nad organem, który dokonał zatrzymania.</a:t>
            </a:r>
          </a:p>
          <a:p>
            <a:pPr algn="just"/>
            <a:r>
              <a:rPr lang="pl-PL" dirty="0"/>
              <a:t>§ 5. W razie zbiegu zażaleń na zatrzymanie i tymczasowe aresztowanie można rozpoznać je łącznie.</a:t>
            </a:r>
          </a:p>
          <a:p>
            <a:pPr algn="just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7506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32658"/>
            <a:ext cx="8507288" cy="5433467"/>
          </a:xfrm>
        </p:spPr>
        <p:txBody>
          <a:bodyPr>
            <a:noAutofit/>
          </a:bodyPr>
          <a:lstStyle/>
          <a:p>
            <a:pPr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Zażalenie – </a:t>
            </a:r>
            <a:r>
              <a:rPr lang="pl-PL" sz="1800" b="1" dirty="0">
                <a:latin typeface="Times New Roman" pitchFamily="18" charset="0"/>
                <a:cs typeface="Times New Roman" pitchFamily="18" charset="0"/>
              </a:rPr>
              <a:t>do sądu rejonowego miejsca zatrzymania lub prowadzenia postępowania 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w terminie  7 dni od dnia zatrzymania za pośrednictwem organu, który dokonał zatrzymania lub bezpośrednio do sądu jeżeli zatrzymany nie jest już pozbawiony wolności. </a:t>
            </a:r>
            <a:endParaRPr lang="pl-PL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Sąd ocenia, czy zatrzymanie było: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800" b="1" u="sng" dirty="0">
                <a:latin typeface="Times New Roman" pitchFamily="18" charset="0"/>
                <a:cs typeface="Times New Roman" pitchFamily="18" charset="0"/>
              </a:rPr>
              <a:t>Legalne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- zgodne z obowiązującym prawem; np. czy zostało dokonane względem osoby, którą w ogóle można zatrzymać albo czy zostały spełnione przesłanki zatrzymania </a:t>
            </a:r>
          </a:p>
          <a:p>
            <a:pPr marL="749808" lvl="1" indent="-457200" algn="just"/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legalność pozbawienia wolności należy widzieć możliwie szeroko, zgodnie z zasadami interpretowania konstytucyjnych określeń. Badaniu sądu podlega więc kwestia istnienia podstaw zatrzymania, ocena, na ile w zaistniałych okolicznościach zatrzymanie było dopuszczalne, prawidłowość zastosowanej procedury, potrzeba dalszego przebywania w stanie zatrzymania.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800" b="1" u="sng" dirty="0">
                <a:latin typeface="Times New Roman" pitchFamily="18" charset="0"/>
                <a:cs typeface="Times New Roman" pitchFamily="18" charset="0"/>
              </a:rPr>
              <a:t>Prawidłowe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- ocena sposobu wykonania zatrzymania; np. czy osoba zatrzymana została pouczona o swoich prawach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1800" b="1" u="sng" dirty="0">
                <a:latin typeface="Times New Roman" pitchFamily="18" charset="0"/>
                <a:cs typeface="Times New Roman" pitchFamily="18" charset="0"/>
              </a:rPr>
              <a:t>Zasadne</a:t>
            </a: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 - ocena zasadności dokonania tej czynności, przy uwzględnieniu okoliczności faktycznych konkretnej sprawy i zasady proporcjonalności.</a:t>
            </a:r>
          </a:p>
          <a:p>
            <a:pPr marL="0" indent="0" algn="just">
              <a:buNone/>
            </a:pPr>
            <a:r>
              <a:rPr lang="pl-PL" sz="1800" dirty="0">
                <a:latin typeface="Times New Roman" pitchFamily="18" charset="0"/>
                <a:cs typeface="Times New Roman" pitchFamily="18" charset="0"/>
              </a:rPr>
              <a:t>Przekazanie zażalenia i jego rozpoznanie musi nastąpić niezwłocznie. Sąd rozpoznaje zażalenie na posiedzeniu w składzie 1 sędziego. W posiedzeniu ma prawo wziąć udział zatrzymany (art. 464 § 1). </a:t>
            </a:r>
          </a:p>
          <a:p>
            <a:pPr algn="just"/>
            <a:endParaRPr lang="pl-PL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l-PL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68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Kogo nie można zatrzymać?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9" y="1340768"/>
            <a:ext cx="8568952" cy="5184576"/>
          </a:xfrm>
        </p:spPr>
        <p:txBody>
          <a:bodyPr>
            <a:noAutofit/>
          </a:bodyPr>
          <a:lstStyle/>
          <a:p>
            <a:pPr algn="just"/>
            <a:r>
              <a:rPr lang="pl-PL" sz="1800" dirty="0"/>
              <a:t>Zatrzymania nie stosuje się do osób korzystających z </a:t>
            </a:r>
            <a:r>
              <a:rPr lang="pl-PL" sz="1800" b="1" u="sng" dirty="0"/>
              <a:t>immunitetu dyplomatycznego (zakaz bezwzględny</a:t>
            </a:r>
            <a:r>
              <a:rPr lang="pl-PL" sz="1800" dirty="0"/>
              <a:t>) i </a:t>
            </a:r>
            <a:r>
              <a:rPr lang="pl-PL" sz="1800" b="1" dirty="0"/>
              <a:t>w razie spełnienia określonych wymogów ustawowych (zakaz względny) m.in. wobec:</a:t>
            </a:r>
          </a:p>
          <a:p>
            <a:pPr algn="just"/>
            <a:endParaRPr lang="pl-PL" sz="1800" b="1" dirty="0"/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posłów, senatorów (bez zgody Sejmu lub Senatu - art. 105 ust. 5 i art. 108 Konstytucji),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sędziów wszystkich sądów (bez zezwolenia właściwego sądu dyscyplinarnego)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sędziów Trybunału Stanu (bez zgody Trybunału),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sędziów Trybunału Konstytucyjnego (bez zgody Trybunału),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prokuratorów (bez zgody przełożonego),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Rzecznika Praw Obywatelskich (bez zgody Sejmu) </a:t>
            </a:r>
          </a:p>
          <a:p>
            <a:pPr marL="749808" lvl="1" indent="-457200" algn="just">
              <a:buFont typeface="+mj-lt"/>
              <a:buAutoNum type="arabicPeriod"/>
            </a:pPr>
            <a:r>
              <a:rPr lang="pl-PL" sz="1800" dirty="0"/>
              <a:t>Prezesa Najwyższej Izby Kontroli (bez zgody Sejmu) </a:t>
            </a:r>
          </a:p>
          <a:p>
            <a:pPr marL="0" indent="0">
              <a:buNone/>
            </a:pP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2195751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ŚRODKI</a:t>
            </a:r>
            <a:br>
              <a:rPr lang="pl-PL" b="1" dirty="0"/>
            </a:br>
            <a:r>
              <a:rPr lang="pl-PL" b="1" dirty="0"/>
              <a:t>ZAPOBIEGAWCZE</a:t>
            </a:r>
          </a:p>
        </p:txBody>
      </p:sp>
    </p:spTree>
    <p:extLst>
      <p:ext uri="{BB962C8B-B14F-4D97-AF65-F5344CB8AC3E}">
        <p14:creationId xmlns:p14="http://schemas.microsoft.com/office/powerpoint/2010/main" val="21354724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659" y="36957"/>
            <a:ext cx="7290054" cy="1499616"/>
          </a:xfrm>
        </p:spPr>
        <p:txBody>
          <a:bodyPr/>
          <a:lstStyle/>
          <a:p>
            <a:r>
              <a:rPr lang="pl-PL" dirty="0"/>
              <a:t>Katalog środków zapobiegawczych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70915"/>
              </p:ext>
            </p:extLst>
          </p:nvPr>
        </p:nvGraphicFramePr>
        <p:xfrm>
          <a:off x="64294" y="1760982"/>
          <a:ext cx="8965406" cy="4773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215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-254764" y="169208"/>
            <a:ext cx="9001000" cy="1556792"/>
          </a:xfrm>
        </p:spPr>
        <p:txBody>
          <a:bodyPr/>
          <a:lstStyle/>
          <a:p>
            <a:pPr algn="ctr"/>
            <a:r>
              <a:rPr lang="pl-PL" dirty="0"/>
              <a:t>Pojęcie i cechy środków przymusu 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-161096" y="1512148"/>
            <a:ext cx="9305095" cy="5085204"/>
          </a:xfrm>
        </p:spPr>
        <p:txBody>
          <a:bodyPr>
            <a:noAutofit/>
          </a:bodyPr>
          <a:lstStyle/>
          <a:p>
            <a:pPr algn="just"/>
            <a:r>
              <a:rPr lang="pl-PL" sz="2200" dirty="0"/>
              <a:t>Czynności organów procesowych </a:t>
            </a:r>
            <a:r>
              <a:rPr lang="pl-PL" sz="2200" b="1" dirty="0"/>
              <a:t>zmierzające do wymuszenia spełnienia obowiązków procesowych lub zapewnienie prawidłowego toku procesu</a:t>
            </a:r>
            <a:r>
              <a:rPr lang="pl-PL" sz="2200" dirty="0"/>
              <a:t>. Jest to bardzo szeroka i niejednolita grupa czynności. Wspólną cechą jest posługiwanie się przez organ elementem przymusu. Stosowane są na podstawie przepisów prawa karnego procesowego, a nie materialnego, mimo że zawsze są następstwem swoistej winy osób nimi dotkniętych. </a:t>
            </a:r>
          </a:p>
          <a:p>
            <a:pPr algn="just"/>
            <a:r>
              <a:rPr lang="pl-PL" sz="2200" b="1" dirty="0"/>
              <a:t>Cechy środków przymusu: </a:t>
            </a:r>
          </a:p>
          <a:p>
            <a:pPr lvl="1" algn="just"/>
            <a:r>
              <a:rPr lang="pl-PL" sz="2200" dirty="0"/>
              <a:t>wszystkie zmierzają bezpośrednio do stworzenia sytuacji, które warunkują osiągnięcie celów wymiaru sprawiedliwości; </a:t>
            </a:r>
          </a:p>
          <a:p>
            <a:pPr lvl="1" algn="just"/>
            <a:r>
              <a:rPr lang="pl-PL" sz="2200" dirty="0"/>
              <a:t>poza środkami zapobiegawczymi, </a:t>
            </a:r>
            <a:r>
              <a:rPr lang="pl-PL" sz="2200" b="1" dirty="0"/>
              <a:t>są skutkiem prawnym niewypełnienia obowiązków procesowych</a:t>
            </a:r>
            <a:r>
              <a:rPr lang="pl-PL" sz="2200" dirty="0"/>
              <a:t>;</a:t>
            </a:r>
          </a:p>
          <a:p>
            <a:pPr lvl="1" algn="just"/>
            <a:r>
              <a:rPr lang="pl-PL" sz="2200" dirty="0"/>
              <a:t>wszystkie środki przymusu zawierają element bezpośredniego przymusu ze strony władzy państwowej </a:t>
            </a:r>
          </a:p>
          <a:p>
            <a:pPr lvl="1" algn="just"/>
            <a:r>
              <a:rPr lang="pl-PL" sz="2200" dirty="0"/>
              <a:t>są zbliżone do dziedziny prawa materialnego, gdyż przesłanką ich stosowania jest w zasadzie  wina konkretnej osoby.</a:t>
            </a:r>
          </a:p>
          <a:p>
            <a:pPr algn="just"/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263925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8118729" cy="1499616"/>
          </a:xfrm>
        </p:spPr>
        <p:txBody>
          <a:bodyPr/>
          <a:lstStyle/>
          <a:p>
            <a:r>
              <a:rPr lang="pl-PL" dirty="0"/>
              <a:t>Pojęcie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8096" y="2084833"/>
            <a:ext cx="8118729" cy="461124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Środki zapobiegawcze to rodzaj środków przymusu, których zasadniczym zadaniem jest zabezpieczenie prawidłowego toku postępowania. „Zabezpieczają” proces karny przed </a:t>
            </a:r>
            <a:r>
              <a:rPr lang="pl-PL" b="1" dirty="0"/>
              <a:t>zdarzeniami, do których jeszcze nie doszło </a:t>
            </a:r>
            <a:r>
              <a:rPr lang="pl-PL" dirty="0"/>
              <a:t>np. przed bezprawnym utrudnianiem postępowania przez oskarżonego. </a:t>
            </a:r>
          </a:p>
          <a:p>
            <a:pPr algn="just"/>
            <a:r>
              <a:rPr lang="pl-PL" dirty="0"/>
              <a:t>Należy pamiętać, że środki zapobiegawcze stosuje się </a:t>
            </a:r>
            <a:r>
              <a:rPr lang="pl-PL" b="1" u="sng" dirty="0"/>
              <a:t>wyłącznie </a:t>
            </a:r>
            <a:r>
              <a:rPr lang="pl-PL" dirty="0"/>
              <a:t>względem podejrzanego lub oskarżonego! </a:t>
            </a:r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3199484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Cele stosowania środków zapobiegawczych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Stosowanie wyłącznie w realizacji dwóch celów (art. 249 § 1)</a:t>
            </a:r>
          </a:p>
          <a:p>
            <a:pPr algn="just"/>
            <a:r>
              <a:rPr lang="pl-PL" dirty="0"/>
              <a:t>1. zabezpieczenie prawidłowego toku postępowania (cel zasadniczy)</a:t>
            </a:r>
          </a:p>
          <a:p>
            <a:pPr algn="just"/>
            <a:r>
              <a:rPr lang="pl-PL" dirty="0"/>
              <a:t>2. zapobieżenie popełnieniu przez oskarżonego nowego, ciężkiego przestępstwa (cel akcesoryjny)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Niedopuszczalne stosowanie środków zapobiegawczych celem ułatwienia pracy organom procesowym, jako formę kary za nieprzyznanie się do winy przez oskarżonego, czy tzw. areszt wydobywczy – czyli skłonienie oskarżonego do złożenie wyjaśnień poprzez zastosowanie tymczasowego aresztowania </a:t>
            </a:r>
          </a:p>
        </p:txBody>
      </p:sp>
    </p:spTree>
    <p:extLst>
      <p:ext uri="{BB962C8B-B14F-4D97-AF65-F5344CB8AC3E}">
        <p14:creationId xmlns:p14="http://schemas.microsoft.com/office/powerpoint/2010/main" val="1103387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Środków zapobiegawczych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Środki zapobiegawcze, a zwłaszcza tymczasowe aresztowanie, nie mogą spełniać takich samych funkcji jak kara. </a:t>
            </a:r>
          </a:p>
          <a:p>
            <a:pPr algn="ctr"/>
            <a:r>
              <a:rPr lang="pl-PL" b="1" dirty="0"/>
              <a:t>Postanowienie SA w Katowicach, 9 lipca 2008 r., II </a:t>
            </a:r>
            <a:r>
              <a:rPr lang="pl-PL" b="1" dirty="0" err="1"/>
              <a:t>Akz</a:t>
            </a:r>
            <a:r>
              <a:rPr lang="pl-PL" b="1" dirty="0"/>
              <a:t> 480/08</a:t>
            </a:r>
          </a:p>
          <a:p>
            <a:pPr algn="just"/>
            <a:r>
              <a:rPr lang="pl-PL" i="1" dirty="0"/>
              <a:t>Tymczasowe aresztowanie ma na celu prawidłowe zabezpieczenie toku postępowania na czas gromadzenia istotnych dowodów w sprawie i nie może spełniać funkcji kary. Nawet najbardziej dowodowo skomplikowana sprawa, szczególnie o charakterze gospodarczym czy majątkowym, nie może wydłużać go do nie akceptowanych rozmiarów.</a:t>
            </a:r>
          </a:p>
          <a:p>
            <a:pPr algn="just"/>
            <a:r>
              <a:rPr lang="pl-PL" dirty="0"/>
              <a:t>por. również: wyrok TK z 7.10.2008 r., P 30/07</a:t>
            </a:r>
          </a:p>
        </p:txBody>
      </p:sp>
    </p:spTree>
    <p:extLst>
      <p:ext uri="{BB962C8B-B14F-4D97-AF65-F5344CB8AC3E}">
        <p14:creationId xmlns:p14="http://schemas.microsoft.com/office/powerpoint/2010/main" val="4242288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9788" y="462116"/>
            <a:ext cx="8554212" cy="1481328"/>
          </a:xfrm>
        </p:spPr>
        <p:txBody>
          <a:bodyPr>
            <a:normAutofit/>
          </a:bodyPr>
          <a:lstStyle/>
          <a:p>
            <a:r>
              <a:rPr lang="pl-PL" sz="4400" dirty="0"/>
              <a:t>Stosowanie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89788" y="2029968"/>
            <a:ext cx="7934780" cy="445932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Wyróżnia się dwie przesłanki stosowania środków zapobiegawczych: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ogólna – art. 249 § 1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szczególne – art. 258 </a:t>
            </a:r>
          </a:p>
          <a:p>
            <a:pPr marL="128016" lvl="1" indent="0" algn="just">
              <a:buNone/>
            </a:pPr>
            <a:r>
              <a:rPr lang="pl-PL" dirty="0"/>
              <a:t>Aby w konkretnej sytuacji można było stosować środki zapobiegawcze, konieczne jest </a:t>
            </a:r>
            <a:r>
              <a:rPr lang="pl-PL" b="1" dirty="0"/>
              <a:t>zaistnienie przesłanki ogólnej i co najmniej jednej przesłanki szczególnej.</a:t>
            </a:r>
          </a:p>
        </p:txBody>
      </p:sp>
    </p:spTree>
    <p:extLst>
      <p:ext uri="{BB962C8B-B14F-4D97-AF65-F5344CB8AC3E}">
        <p14:creationId xmlns:p14="http://schemas.microsoft.com/office/powerpoint/2010/main" val="38623284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Stosowanie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8096" y="1417638"/>
            <a:ext cx="8078724" cy="522090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Art. 249 § 1 to </a:t>
            </a:r>
            <a:r>
              <a:rPr lang="pl-PL" b="1" dirty="0"/>
              <a:t>tzw. ogólna podstawa stosowania środków zapobiegawczych</a:t>
            </a:r>
            <a:r>
              <a:rPr lang="pl-PL" dirty="0"/>
              <a:t>. Przepis ten stanowi, że środki zapobiegawcze można stosować: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W celu zabezpieczenia prawidłowego toku postępowania </a:t>
            </a:r>
          </a:p>
          <a:p>
            <a:pPr marL="470916" lvl="1" indent="-342900" algn="just">
              <a:buFont typeface="+mj-lt"/>
              <a:buAutoNum type="arabicPeriod"/>
            </a:pPr>
            <a:r>
              <a:rPr lang="pl-PL" dirty="0"/>
              <a:t>Wyjątkowo w celu zapobiegnięcia popełnieniu przez oskarżonego nowego, ciężkiego przestępstwa </a:t>
            </a:r>
          </a:p>
          <a:p>
            <a:pPr marL="0" indent="-45720" algn="just">
              <a:buNone/>
            </a:pPr>
            <a:r>
              <a:rPr lang="pl-PL" dirty="0"/>
              <a:t>Cel w postaci zabezpieczenia prawidłowego toku postępowania karnego można osiągnąć nie tylko poprzez stosowanie izolacyjnego środka zapobiegawczego, ale w zależności od realiów konkretnej sprawy – także nie izolacyjnego. Zastosowany środek musi być odpowiedni, aby uniemożliwić zakłócenie przebiegu postępowania karnego, ale obawa tego zakłócenia musi być realna (wynikająca z materiału dowodowego), a nie tylko hipotetyczna. Jeżeli środek zapobiegawczy stosuje się w celu zapobiegnięcia popełnieniu przez oskarżonego nowego ciężkiego przestępstwa, okoliczność ta musi być odpowiednio prawdopodobna, a nie tylko zakładana przez organy ścigania. </a:t>
            </a:r>
          </a:p>
          <a:p>
            <a:pPr marL="0" indent="-45720" algn="just">
              <a:buNone/>
            </a:pPr>
            <a:r>
              <a:rPr lang="pl-PL" b="1" dirty="0"/>
              <a:t>ŚRODKI ZAPOBIEGAWCZE MOŻNA STOSOWAĆ TYLKO WTEDY, GDY ZEBRANE DOWODY WSKAZUJĄ NA DUŻE PRAWDOPODOBIEŃSTWO, ŻE OSKARŻONY POPEŁNIŁ PRZESTĘPSTWO!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41978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213" y="-116533"/>
            <a:ext cx="9056282" cy="1499616"/>
          </a:xfrm>
        </p:spPr>
        <p:txBody>
          <a:bodyPr>
            <a:normAutofit/>
          </a:bodyPr>
          <a:lstStyle/>
          <a:p>
            <a:r>
              <a:rPr lang="pl-PL" sz="4400" dirty="0"/>
              <a:t>Przesłanki szczególne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39" y="1095154"/>
            <a:ext cx="8949956" cy="567778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Oprócz przesłanki ogólnej, muszą zostać spełnione dodatkowe warunki, </a:t>
            </a:r>
            <a:r>
              <a:rPr lang="pl-PL" b="1" dirty="0"/>
              <a:t>a więc przesłanki szczególne</a:t>
            </a:r>
            <a:r>
              <a:rPr lang="pl-PL" dirty="0"/>
              <a:t>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l-PL" b="1" dirty="0"/>
              <a:t>zachodzi uzasadniona obawa ucieczki lub ukrywania się oskarżonego</a:t>
            </a:r>
            <a:r>
              <a:rPr lang="pl-PL" dirty="0"/>
              <a:t>, zwłaszcza wtedy, gdy </a:t>
            </a:r>
            <a:r>
              <a:rPr lang="pl-PL" u="sng" dirty="0"/>
              <a:t>nie można ustalić jego tożsamości albo nie ma on w kraju stałego miejsca pobytu</a:t>
            </a:r>
            <a:r>
              <a:rPr lang="pl-PL" dirty="0">
                <a:sym typeface="Wingdings" panose="05000000000000000000" pitchFamily="2" charset="2"/>
              </a:rPr>
              <a:t>; </a:t>
            </a:r>
            <a:endParaRPr lang="pl-PL" dirty="0"/>
          </a:p>
          <a:p>
            <a:pPr marL="457200" lvl="0" indent="-457200" algn="just">
              <a:buFont typeface="+mj-lt"/>
              <a:buAutoNum type="arabicPeriod"/>
            </a:pPr>
            <a:r>
              <a:rPr lang="pl-PL" dirty="0"/>
              <a:t>zachodzi uzasadniona obawa, że oskarżony będzie nakłaniał do składania fałszywych zeznań lub wyjaśnień albo w inny bezprawny sposób utrudniał postępowanie karne – </a:t>
            </a:r>
            <a:r>
              <a:rPr lang="pl-PL" b="1" dirty="0"/>
              <a:t>obawa matactwa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oskarżonemu zarzucono popełnienie zbrodni lub występku zagrożonego karą pozbawienia wolności, której górna granica wynosi co najmniej 8 lat, albo którego sąd pierwszej instancji skazał na karę pozbawienia wolności nie niższą niż 3 lata;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wyjątkowo, można stosować tymczasowe aresztowanie, gdy zachodzi </a:t>
            </a:r>
            <a:r>
              <a:rPr lang="pl-PL" b="1" dirty="0"/>
              <a:t>uzasadniona obawa, że oskarżony, któremu zarzucono popełnienie zbrodni lub umyślnego występku popełni przestępstwo przeciwko życiu, zdrowiu lub bezpieczeństwu powszechnemu, zwłaszcza gdy popełnieniem takiego przestępstwa groził </a:t>
            </a:r>
            <a:r>
              <a:rPr lang="pl-PL" dirty="0"/>
              <a:t>tzw. areszt prewencyjny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235351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-171400"/>
            <a:ext cx="8567928" cy="980728"/>
          </a:xfrm>
        </p:spPr>
        <p:txBody>
          <a:bodyPr>
            <a:normAutofit/>
          </a:bodyPr>
          <a:lstStyle/>
          <a:p>
            <a:r>
              <a:rPr lang="pl-PL" sz="3000" dirty="0"/>
              <a:t>Stosowanie środków zapobiegawczych cd.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692696"/>
            <a:ext cx="8820472" cy="616530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Aby można było stosować środki zapobiegawcze konieczne jest istnienie </a:t>
            </a:r>
            <a:r>
              <a:rPr lang="pl-PL" b="1" dirty="0"/>
              <a:t>odpowiedniej podstawy dowodowej</a:t>
            </a:r>
            <a:r>
              <a:rPr lang="pl-PL" dirty="0"/>
              <a:t>, tzn. zebrane w sprawie dowody muszą wskazywać na „</a:t>
            </a:r>
            <a:r>
              <a:rPr lang="pl-PL" b="1" dirty="0"/>
              <a:t>duże prawdopodobieństwo</a:t>
            </a:r>
            <a:r>
              <a:rPr lang="pl-PL" dirty="0"/>
              <a:t>”, że oskarżony popełnił przestępstwo. Muszą to być takie </a:t>
            </a:r>
            <a:r>
              <a:rPr lang="pl-PL" b="1" dirty="0"/>
              <a:t>dane, które stwarzają stan uprawdopodobnienia zbliżony do pewności</a:t>
            </a:r>
            <a:r>
              <a:rPr lang="pl-PL" dirty="0"/>
              <a:t> ("duże prawdopodobieństwo") </a:t>
            </a:r>
            <a:r>
              <a:rPr lang="pl-PL" b="1" dirty="0"/>
              <a:t>odnośnie do sprawstwa i winy danej osoby</a:t>
            </a:r>
            <a:r>
              <a:rPr lang="pl-PL" dirty="0"/>
              <a:t>.</a:t>
            </a:r>
          </a:p>
          <a:p>
            <a:pPr algn="ctr"/>
            <a:r>
              <a:rPr lang="pl-PL" b="1" dirty="0">
                <a:solidFill>
                  <a:srgbClr val="FF0000"/>
                </a:solidFill>
              </a:rPr>
              <a:t>Podstawa dowodowa stosowania tymczasowego aresztowania – </a:t>
            </a:r>
          </a:p>
          <a:p>
            <a:pPr algn="ctr"/>
            <a:r>
              <a:rPr lang="pl-PL" b="1" dirty="0">
                <a:solidFill>
                  <a:srgbClr val="FF0000"/>
                </a:solidFill>
              </a:rPr>
              <a:t>por. art. 156 § 5a, 249a i 250 § 2b</a:t>
            </a:r>
          </a:p>
          <a:p>
            <a:pPr algn="just"/>
            <a:r>
              <a:rPr lang="pl-PL" dirty="0"/>
              <a:t>Przy stosowaniu środka zapobiegawczego nie chodzi jednak o merytoryczną ocenę poszczególnych zgromadzonych w sprawie dowodów, ale jedynie o rozważenie, czy dowody te stwarzają stan prawdopodobieństwa, o jakim mowa w art. 249 § 1. Sąd nie ustala, czy podejrzany dopuścił się zarzucanego mu czynu, ani nie bada, czy są ku temu "niezbite" dowody, ale jedynie ocenia czy istnieje wymagane prawdopodobieństwo popełnienia przez niego czynu. </a:t>
            </a:r>
          </a:p>
          <a:p>
            <a:pPr algn="just"/>
            <a:r>
              <a:rPr lang="pl-PL" b="1" dirty="0"/>
              <a:t>Środki zapobiegawcze można stosować </a:t>
            </a:r>
            <a:r>
              <a:rPr lang="pl-PL" b="1" u="sng" dirty="0"/>
              <a:t>wyłącznie </a:t>
            </a:r>
            <a:r>
              <a:rPr lang="pl-PL" b="1" dirty="0"/>
              <a:t>względem podejrzanego lub oskarżonego. </a:t>
            </a:r>
            <a:r>
              <a:rPr lang="pl-PL" dirty="0"/>
              <a:t>Konieczne jest co najmniej wydanie postanowienia o przedstawieniu zarzutów (art. 313)</a:t>
            </a:r>
          </a:p>
          <a:p>
            <a:pPr algn="just"/>
            <a:r>
              <a:rPr lang="pl-PL" dirty="0"/>
              <a:t>Zgodnie z art. 249 § § 4 środki zapobiegawcze mogą być stosowane aż do chwili rozpoczęcia wykonania kary, przy czym tymczasowe aresztowanie tylko w razie orzeczenia kary pozbawienia wolności.</a:t>
            </a:r>
          </a:p>
          <a:p>
            <a:pPr algn="just"/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738919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Dyrektywy Stosowania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8097" y="2286000"/>
            <a:ext cx="4780025" cy="40233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Dyrektywy stosowania środków zapobiegawczych – normy gwarancyjne, które muszą być uwzględnione podczas orzekania o stosowaniu środków zapobiegawczych.</a:t>
            </a:r>
          </a:p>
          <a:p>
            <a:pPr algn="just"/>
            <a:r>
              <a:rPr lang="pl-PL" dirty="0"/>
              <a:t>Wyraz respektowania konstytucyjnej klauzuli proporcjonalności. 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94003687"/>
              </p:ext>
            </p:extLst>
          </p:nvPr>
        </p:nvGraphicFramePr>
        <p:xfrm>
          <a:off x="2359152" y="1252728"/>
          <a:ext cx="8888730" cy="4901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3346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Dyrektywy stosowania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u="sng" dirty="0"/>
              <a:t>Dyrektywa adaptacji </a:t>
            </a:r>
            <a:r>
              <a:rPr lang="pl-PL" dirty="0"/>
              <a:t>środka zapobiegawczego do sytuacji procesowej oskarżonego </a:t>
            </a:r>
          </a:p>
          <a:p>
            <a:pPr algn="just"/>
            <a:r>
              <a:rPr lang="pl-PL" dirty="0"/>
              <a:t>- nakaz dokonywania permanentnej oceny potrzeby stosowania środków zapobiegawczych przez organ prowadzący postępowanie </a:t>
            </a:r>
          </a:p>
          <a:p>
            <a:pPr lvl="1" algn="just"/>
            <a:r>
              <a:rPr lang="pl-PL" dirty="0"/>
              <a:t>sąd lub prokurator </a:t>
            </a:r>
          </a:p>
          <a:p>
            <a:pPr algn="just"/>
            <a:r>
              <a:rPr lang="pl-PL" dirty="0"/>
              <a:t>- obowiązek uchylenia środka zapobiegawczego (lub zmiany na łagodniejszy) jeżeli odpadną przyczyny jego stosowania </a:t>
            </a:r>
          </a:p>
          <a:p>
            <a:pPr lvl="1" algn="just"/>
            <a:r>
              <a:rPr lang="pl-PL" dirty="0"/>
              <a:t>np. zmiana tymczasowego aresztowania na poręczenie majątkowe lub dozór policji </a:t>
            </a:r>
          </a:p>
          <a:p>
            <a:pPr lvl="1"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12656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Dyrektywy stosowania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b="1" dirty="0"/>
              <a:t>Dyrektywa minimalizacji dolegliwości </a:t>
            </a:r>
          </a:p>
          <a:p>
            <a:pPr algn="just"/>
            <a:r>
              <a:rPr lang="pl-PL" dirty="0"/>
              <a:t>- konieczność badania, czy dla zabezpieczenia prawidłowego toku postępowania wystarczające jest stosowanie mniej dolegliwego środka zapobiegawczego </a:t>
            </a:r>
          </a:p>
          <a:p>
            <a:pPr algn="just"/>
            <a:r>
              <a:rPr lang="pl-PL" dirty="0"/>
              <a:t>- najczęściej wiąże się ją z tymczasowym aresztowaniem, ale ma zastosowanie także do </a:t>
            </a:r>
            <a:r>
              <a:rPr lang="pl-PL" dirty="0" err="1"/>
              <a:t>nieizolacyjnych</a:t>
            </a:r>
            <a:r>
              <a:rPr lang="pl-PL" dirty="0"/>
              <a:t> środków zapobiegawczych </a:t>
            </a:r>
          </a:p>
          <a:p>
            <a:pPr lvl="1" algn="just"/>
            <a:r>
              <a:rPr lang="pl-PL" dirty="0"/>
              <a:t>np. zmiana obowiązków przy dozorze Policji na mniej uciążliwe dla oskarżonego </a:t>
            </a:r>
          </a:p>
        </p:txBody>
      </p:sp>
    </p:spTree>
    <p:extLst>
      <p:ext uri="{BB962C8B-B14F-4D97-AF65-F5344CB8AC3E}">
        <p14:creationId xmlns:p14="http://schemas.microsoft.com/office/powerpoint/2010/main" val="89599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652644" y="595128"/>
            <a:ext cx="8167438" cy="1927741"/>
          </a:xfrm>
        </p:spPr>
        <p:txBody>
          <a:bodyPr>
            <a:normAutofit/>
          </a:bodyPr>
          <a:lstStyle/>
          <a:p>
            <a:r>
              <a:rPr lang="pl-PL" dirty="0"/>
              <a:t>Katalog środków przymusu w </a:t>
            </a:r>
            <a:r>
              <a:rPr lang="pl-PL" dirty="0" err="1"/>
              <a:t>kpk</a:t>
            </a:r>
            <a:r>
              <a:rPr lang="pl-PL" dirty="0"/>
              <a:t> (dział VI)</a:t>
            </a:r>
          </a:p>
        </p:txBody>
      </p:sp>
      <p:graphicFrame>
        <p:nvGraphicFramePr>
          <p:cNvPr id="5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080868"/>
              </p:ext>
            </p:extLst>
          </p:nvPr>
        </p:nvGraphicFramePr>
        <p:xfrm>
          <a:off x="-181747" y="698126"/>
          <a:ext cx="9417164" cy="6961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251520" y="5223043"/>
            <a:ext cx="2808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Tymczasowe aresztowanie 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527376" y="4365105"/>
            <a:ext cx="561662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poręczenie majątkowe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poręczenie społeczne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poręczenie osoby godnej zaufania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dozór policji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dozór warunkowy policji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nakaz opuszczenia lokalu zajmowanego wspólnie z pokrzywdzonym 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zawieszenie w wykonywaniu czynności służbowych lub wykonywaniu zawodu, udziału w przetargu publicznym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pl-PL" sz="1600" dirty="0"/>
              <a:t>zakaz opuszczania kraju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82563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Dyrektywy stosowania środków zapobiegawczych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752" y="2084832"/>
            <a:ext cx="8620506" cy="459943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Dyrektywa adekwatności (proporcjonalności)</a:t>
            </a:r>
          </a:p>
          <a:p>
            <a:pPr algn="just"/>
            <a:r>
              <a:rPr lang="pl-PL" dirty="0"/>
              <a:t>- stosując środki zapobiegawcze należy uwzględnić charakter i stopień nasilenia obaw bezprawnego utrudniania postępowania przez oskarżonego oraz możliwości bezprawnego wpływu oskarżonego na tok postępowania z perspektywy stadium postępowania </a:t>
            </a:r>
          </a:p>
          <a:p>
            <a:pPr lvl="1" algn="just"/>
            <a:r>
              <a:rPr lang="pl-PL" dirty="0"/>
              <a:t>np. obawy bezprawnego utrudniania postępowania w postaci obawy matactwa będą bardziej uzasadnione na początkowym etapie procesu (w postępowaniu przygotowawczym) niż tuż przed rozprawą apelacyjną, kiedy sąd kontroluje prawidłowość wymiaru kary w związku z zarzutem podniesionym przez skarżącego </a:t>
            </a:r>
          </a:p>
          <a:p>
            <a:pPr lvl="1" algn="just"/>
            <a:r>
              <a:rPr lang="pl-PL" dirty="0"/>
              <a:t>z upływem czasu maleje ryzyko bezprawnego utrudniania postępowania</a:t>
            </a:r>
          </a:p>
          <a:p>
            <a:pPr algn="just"/>
            <a:r>
              <a:rPr lang="pl-PL" dirty="0"/>
              <a:t>Środek zapobiegawczy będzie adekwatny jeżeli:</a:t>
            </a:r>
          </a:p>
          <a:p>
            <a:pPr lvl="1" algn="just"/>
            <a:r>
              <a:rPr lang="pl-PL" dirty="0"/>
              <a:t>jego stosowanie jest </a:t>
            </a:r>
            <a:r>
              <a:rPr lang="pl-PL" u="sng" dirty="0"/>
              <a:t>celowe</a:t>
            </a:r>
            <a:r>
              <a:rPr lang="pl-PL" dirty="0"/>
              <a:t> (por. art. 249 § 1) </a:t>
            </a:r>
          </a:p>
          <a:p>
            <a:pPr lvl="1" algn="just"/>
            <a:r>
              <a:rPr lang="pl-PL" u="sng" dirty="0"/>
              <a:t>konieczne</a:t>
            </a:r>
            <a:r>
              <a:rPr lang="pl-PL" dirty="0"/>
              <a:t> dla zabezpieczenia prawidłowego toku postępowania </a:t>
            </a:r>
          </a:p>
          <a:p>
            <a:pPr lvl="1" algn="just"/>
            <a:r>
              <a:rPr lang="pl-PL" u="sng" dirty="0"/>
              <a:t>proporcjonalny</a:t>
            </a:r>
            <a:r>
              <a:rPr lang="pl-PL" dirty="0"/>
              <a:t> (tj. zabezpiecza prawidłowy tok postępowania w odpowiednim stopniu w stosunku do zagrożeń) </a:t>
            </a:r>
          </a:p>
        </p:txBody>
      </p:sp>
    </p:spTree>
    <p:extLst>
      <p:ext uri="{BB962C8B-B14F-4D97-AF65-F5344CB8AC3E}">
        <p14:creationId xmlns:p14="http://schemas.microsoft.com/office/powerpoint/2010/main" val="37173073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192024"/>
            <a:ext cx="9324528" cy="1028736"/>
          </a:xfrm>
        </p:spPr>
        <p:txBody>
          <a:bodyPr>
            <a:normAutofit/>
          </a:bodyPr>
          <a:lstStyle/>
          <a:p>
            <a:r>
              <a:rPr lang="pl-PL" sz="2400" b="1" dirty="0"/>
              <a:t>Stosowanie środków zapobiegawczych – wymogi formalne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722" y="841248"/>
            <a:ext cx="8997696" cy="593445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u="sng" dirty="0"/>
              <a:t>1. Wydanie postanowienia o przestawieniu zarzutów </a:t>
            </a:r>
          </a:p>
          <a:p>
            <a:pPr lvl="1" algn="just"/>
            <a:r>
              <a:rPr lang="pl-PL" dirty="0"/>
              <a:t>Art. 249 § 2 – w postępowaniu przygotowawczym środki zapobiegawcze można stosować </a:t>
            </a:r>
            <a:r>
              <a:rPr lang="pl-PL" b="1" dirty="0"/>
              <a:t>względem osoby, wobec której wydano postanowienie o przedstawieniu zarzutów</a:t>
            </a:r>
            <a:r>
              <a:rPr lang="pl-PL" dirty="0"/>
              <a:t>.  </a:t>
            </a:r>
          </a:p>
          <a:p>
            <a:pPr lvl="1" algn="just"/>
            <a:r>
              <a:rPr lang="pl-PL" dirty="0"/>
              <a:t>Nie można stosować środków zapobiegawczych wyłącznie po ustnym przedstawieniu zarzutów</a:t>
            </a:r>
          </a:p>
          <a:p>
            <a:pPr lvl="1" algn="just"/>
            <a:r>
              <a:rPr lang="pl-PL" dirty="0"/>
              <a:t>Jeżeli podejrzany ukrywa się i nie można ogłosić mu postanowienia o przedstawieniu zarzutów oraz przesłuchać go, wystarczające jest samo sporządzenie postanowienia o przedstawieniu zarzutów co w konsekwencji stwarza możliwość wydania postanowienia o tymczasowym aresztowaniu, jako warunku niezbędnego dla wystawienia listu gończego</a:t>
            </a:r>
          </a:p>
          <a:p>
            <a:pPr algn="just"/>
            <a:r>
              <a:rPr lang="pl-PL" b="1" u="sng" dirty="0"/>
              <a:t>2. Przesłuchanie podejrzanego </a:t>
            </a:r>
          </a:p>
          <a:p>
            <a:pPr lvl="1" algn="just"/>
            <a:r>
              <a:rPr lang="pl-PL" dirty="0"/>
              <a:t>Art. 249 § 3 – przed zastosowaniem środka zapobiegawczego </a:t>
            </a:r>
            <a:r>
              <a:rPr lang="pl-PL" b="1" dirty="0"/>
              <a:t>sąd albo prokurator stosujący środek </a:t>
            </a:r>
            <a:r>
              <a:rPr lang="pl-PL" b="1" u="sng" dirty="0"/>
              <a:t>przesłuchuje oskarżonego</a:t>
            </a:r>
            <a:r>
              <a:rPr lang="pl-PL" dirty="0"/>
              <a:t>, chyba że jest to niemożliwe z powodu jego ukrywania się lub nieobecności w kraju. Jeżeli sąd przesłuchuje oskarżonego o terminie przesłuchania zawiadamia się prokuratora </a:t>
            </a:r>
          </a:p>
          <a:p>
            <a:pPr lvl="1" algn="just"/>
            <a:r>
              <a:rPr lang="pl-PL" dirty="0"/>
              <a:t>Ciekawe rozwiązanie – w przesłuchaniu może wziąć udział obrońca oskarżonego, ale o terminie przesłuchania nie trzeba go zawiadomić, chyba że oskarżony o to wnosi a obecność obrońcy nie utrudni przeprowadzenia czynności.</a:t>
            </a:r>
          </a:p>
        </p:txBody>
      </p:sp>
    </p:spTree>
    <p:extLst>
      <p:ext uri="{BB962C8B-B14F-4D97-AF65-F5344CB8AC3E}">
        <p14:creationId xmlns:p14="http://schemas.microsoft.com/office/powerpoint/2010/main" val="40942691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CE5767-E3D7-19F7-C90A-F716111B7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Nowelizacja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639567-B028-972B-3082-094E3C06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Art. 249 § 3a k.p.k.: Jeżeli przesłuchanie podejrzanego przez sąd albo prokuratora nie jest możliwe ze względu na okoliczności wskazane w art. 313 § 1a, określonego w § 3 wymogu przesłuchania oskarżonego nie stosuje się. Do udziału w postępowaniu w przedmiocie tymczasowego aresztowania wyznacza się obrońcę z urzędu, chyba że podejrzany ma obrońcę. Niestawiennictwo obrońcy należycie zawiadomionego o terminie nie tamuje rozpoznania sprawy.</a:t>
            </a:r>
          </a:p>
        </p:txBody>
      </p:sp>
    </p:spTree>
    <p:extLst>
      <p:ext uri="{BB962C8B-B14F-4D97-AF65-F5344CB8AC3E}">
        <p14:creationId xmlns:p14="http://schemas.microsoft.com/office/powerpoint/2010/main" val="3763250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434F7C-1929-DD3E-3F2C-87384F662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Stosowanie środków zapobiegawczych – wymogi formalne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CFEA83-9733-F087-3D1C-1FD8807163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endParaRPr lang="pl-PL" b="1" u="sng" dirty="0"/>
          </a:p>
          <a:p>
            <a:pPr algn="just"/>
            <a:r>
              <a:rPr lang="pl-PL" b="1" u="sng" dirty="0"/>
              <a:t>3. Doręczenie postanowienia  </a:t>
            </a:r>
          </a:p>
          <a:p>
            <a:pPr lvl="1" algn="just"/>
            <a:r>
              <a:rPr lang="pl-PL" dirty="0"/>
              <a:t>Po przesłuchaniu podejrzanego i ogłoszeniu przez sąd postanowienia o zastosowaniu tymczasowego aresztowania sąd doręcza podejrzanemu, za pokwitowaniem, odpis tego postanowienia, ze wskazaniem daty i godziny doręczenia, wraz z pouczeniem o terminie i sposobie zaskarżenia oraz o prawach i obowiązkach osoby tymczasowo aresztowanej stosownie do art. 263 § 8. W razie odmowy złożenia podpisu lub przeszkody w jego złożeniu należy uczynić o tym stosowną wzmiankę na postanowieniu. Odpis postanowienia o zastosowaniu tymczasowego aresztowania wraz z nakazem przyjęcia należy doręczyć funkcjonariuszom konwojującym zatrzymanego, z poleceniem doprowadzenia go do aresztu śledczego. W nakazie przyjęcia sąd zaznacza, że aresztowany pozostaje do dyspozycji prokuratora prowadzącego lub nadzorującego postępowanie przygotowawcze. </a:t>
            </a:r>
          </a:p>
          <a:p>
            <a:pPr algn="just"/>
            <a:r>
              <a:rPr lang="pl-PL" b="1" u="sng" dirty="0"/>
              <a:t>4. Udział obrońcy w posiedzeniu w przedmiocie przedłużenia tymczasowego aresztowania </a:t>
            </a:r>
          </a:p>
          <a:p>
            <a:pPr lvl="1" algn="just"/>
            <a:r>
              <a:rPr lang="pl-PL" dirty="0"/>
              <a:t>Prokurator i obrońca mają prawo wziąć udział w posiedzeniu sądu dotyczącym </a:t>
            </a:r>
            <a:r>
              <a:rPr lang="pl-PL" b="1" dirty="0"/>
              <a:t>przedłużenia stosowania tymczasowego aresztowania</a:t>
            </a:r>
            <a:r>
              <a:rPr lang="pl-PL" dirty="0"/>
              <a:t> oraz rozpoznania </a:t>
            </a:r>
            <a:r>
              <a:rPr lang="pl-PL" b="1" dirty="0"/>
              <a:t>zażalenia na zastosowanie lub przedłużenie tego środka zapobiegawczego.</a:t>
            </a:r>
            <a:r>
              <a:rPr lang="pl-PL" dirty="0"/>
              <a:t> Na żądanie oskarżonego, który nie ma obrońcy, wyznacza się do tej czynności obrońcę z urzędu. Zarządzenie może wydać także referendarz sądowy. Niestawiennictwo obrońcy lub prokuratora należycie zawiadomionych o terminie nie tamuje rozpoznania sprawy (art. 249 § 5)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9548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514" y="0"/>
            <a:ext cx="8755911" cy="1499616"/>
          </a:xfrm>
        </p:spPr>
        <p:txBody>
          <a:bodyPr>
            <a:normAutofit/>
          </a:bodyPr>
          <a:lstStyle/>
          <a:p>
            <a:r>
              <a:rPr lang="pl-PL" sz="3000" b="1" dirty="0"/>
              <a:t>Organy, które stosują środki zapobiegawcze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1515" y="1148316"/>
            <a:ext cx="8755910" cy="57096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Sąd</a:t>
            </a:r>
            <a:r>
              <a:rPr lang="pl-PL" dirty="0"/>
              <a:t> a w postępowaniu przygotowawczym także </a:t>
            </a:r>
            <a:r>
              <a:rPr lang="pl-PL" b="1" dirty="0"/>
              <a:t>prokurator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Tymczasowe aresztowanie może nastąpić </a:t>
            </a:r>
            <a:r>
              <a:rPr lang="pl-PL" b="1" dirty="0"/>
              <a:t>tylko na mocy postanowienia sądu</a:t>
            </a:r>
            <a:r>
              <a:rPr lang="pl-PL" dirty="0"/>
              <a:t> (art. 250 § ). W postępowaniu przygotowawczym, prokurator składa wniosek do odpowiedniego sądu. </a:t>
            </a:r>
          </a:p>
          <a:p>
            <a:pPr algn="just"/>
            <a:r>
              <a:rPr lang="pl-PL" dirty="0"/>
              <a:t>Także jeżeli zastosowano środek zapobiegawczy w postaci nakazu opuszczenia lokalu zajmowanego wspólnie z pokrzywdzonym (art. 275a) </a:t>
            </a:r>
            <a:r>
              <a:rPr lang="pl-PL" b="1" dirty="0"/>
              <a:t>o jego przedłużeniu na okres dłuższy niż 3 miesiące decyduje sąd właściwy do rozpoznania sprawy na wniosek prokuratora </a:t>
            </a:r>
            <a:r>
              <a:rPr lang="pl-PL" dirty="0"/>
              <a:t>(art. 275a § 4) </a:t>
            </a:r>
          </a:p>
          <a:p>
            <a:pPr algn="just"/>
            <a:r>
              <a:rPr lang="pl-PL" dirty="0"/>
              <a:t>Prokurator </a:t>
            </a:r>
            <a:r>
              <a:rPr lang="pl-PL" b="1" u="sng" dirty="0"/>
              <a:t>w postępowaniu przygotowawczym </a:t>
            </a:r>
            <a:r>
              <a:rPr lang="pl-PL" dirty="0"/>
              <a:t>może podejmować decyzję o zastosowaniu wszystkich </a:t>
            </a:r>
            <a:r>
              <a:rPr lang="pl-PL" dirty="0" err="1"/>
              <a:t>nieizolacyjnych</a:t>
            </a:r>
            <a:r>
              <a:rPr lang="pl-PL" dirty="0"/>
              <a:t> środków zapobiegawczych. Ponadto, zgodnie z art. 253 § 2 zastosowany przez sąd środek zapobiegawczy może być w postępowaniu przygotowawczym uchylony lub zmieniony na łagodniejszy również przez prokuratora. Np. prokurator może zmieć tymczasowe aresztowanie na dozór Policji, jeżeli uzna, że jest to wystarczające dla zapewnienia prawidłowego toku postępowania. </a:t>
            </a:r>
          </a:p>
          <a:p>
            <a:pPr lvl="1" algn="just"/>
            <a:r>
              <a:rPr lang="pl-PL" dirty="0"/>
              <a:t>Uprawnienia do stosowania środków zapobiegawczych czy te z art. 253 § 2 nie przysługują prokuratorowi – co oczywiste – w postępowaniu sądowym! </a:t>
            </a:r>
          </a:p>
        </p:txBody>
      </p:sp>
    </p:spTree>
    <p:extLst>
      <p:ext uri="{BB962C8B-B14F-4D97-AF65-F5344CB8AC3E}">
        <p14:creationId xmlns:p14="http://schemas.microsoft.com/office/powerpoint/2010/main" val="9434055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l-PL" sz="4000" dirty="0"/>
              <a:t>Czas stosowania środków zapobiegawczych </a:t>
            </a:r>
            <a:r>
              <a:rPr lang="pl-PL" dirty="0"/>
              <a:t>	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1450" y="980728"/>
            <a:ext cx="8805672" cy="57584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Czas stosowania środków zapobiegawczych jest limitowany </a:t>
            </a:r>
          </a:p>
          <a:p>
            <a:pPr marL="0" indent="0" algn="just">
              <a:buNone/>
            </a:pPr>
            <a:r>
              <a:rPr lang="pl-PL" dirty="0"/>
              <a:t>1.</a:t>
            </a:r>
            <a:r>
              <a:rPr lang="pl-PL" b="1" dirty="0"/>
              <a:t> celem ich stosowania. </a:t>
            </a:r>
          </a:p>
          <a:p>
            <a:pPr lvl="1" algn="just"/>
            <a:r>
              <a:rPr lang="pl-PL" dirty="0"/>
              <a:t>art. 249 § 1 – jeżeli istnieją obawy bezprawnego utrudniania postępowania lub popełnienia przez oskarżonego nowego, ciężkiego przestępstwa. </a:t>
            </a:r>
          </a:p>
          <a:p>
            <a:pPr marL="0" indent="-45720" algn="just">
              <a:buNone/>
            </a:pPr>
            <a:r>
              <a:rPr lang="pl-PL" dirty="0"/>
              <a:t>2. </a:t>
            </a:r>
            <a:r>
              <a:rPr lang="pl-PL" b="1" dirty="0"/>
              <a:t>przesłankami stosowania </a:t>
            </a:r>
            <a:endParaRPr lang="pl-PL" dirty="0"/>
          </a:p>
          <a:p>
            <a:pPr lvl="1" algn="just"/>
            <a:r>
              <a:rPr lang="pl-PL" dirty="0"/>
              <a:t>art. 253 § 1 – środek zapobiegawczy należy uchylić lub zmienić, jeżeli ustaną przyczyny dla których został on zastosowany lub powstaną przyczyny uzasadniające jego uchylenie lub zmianę. </a:t>
            </a:r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b="1" dirty="0"/>
              <a:t>dyrektywami stosowania środków zapobiegawczych </a:t>
            </a:r>
          </a:p>
          <a:p>
            <a:pPr marL="0" indent="0" algn="just">
              <a:buNone/>
            </a:pPr>
            <a:r>
              <a:rPr lang="pl-PL" dirty="0"/>
              <a:t>4. Ustawowym </a:t>
            </a:r>
            <a:r>
              <a:rPr lang="pl-PL" b="1" dirty="0"/>
              <a:t>ograniczeniem stosowania środków zapobiegawczych </a:t>
            </a:r>
          </a:p>
          <a:p>
            <a:pPr marL="459486" lvl="1" indent="-285750" algn="just"/>
            <a:r>
              <a:rPr lang="pl-PL" dirty="0"/>
              <a:t>Ustawowo określone terminy stosowania tymczasowego aresztowania - art. </a:t>
            </a:r>
            <a:r>
              <a:rPr lang="pl-PL" b="1" dirty="0"/>
              <a:t>263</a:t>
            </a:r>
            <a:r>
              <a:rPr lang="pl-PL" dirty="0"/>
              <a:t>. Ważne: ze względu na treść art. 263 § 4 czas trwania tymczasowego aresztowania nie jest precyzyjnie określony </a:t>
            </a:r>
          </a:p>
          <a:p>
            <a:pPr marL="459486" lvl="1" indent="-285750" algn="just"/>
            <a:r>
              <a:rPr lang="pl-PL" b="1" dirty="0"/>
              <a:t>art. 275a § 4 </a:t>
            </a:r>
            <a:r>
              <a:rPr lang="pl-PL" dirty="0"/>
              <a:t>– nakaz opuszczenia lokalu zajmowanego wspólnie z pokrzywdzonym </a:t>
            </a:r>
          </a:p>
          <a:p>
            <a:pPr marL="459486" lvl="1" indent="-285750" algn="just"/>
            <a:r>
              <a:rPr lang="pl-PL" dirty="0" err="1"/>
              <a:t>Nieizolacyjne</a:t>
            </a:r>
            <a:r>
              <a:rPr lang="pl-PL" dirty="0"/>
              <a:t> środki zapobiegawcze stosowane bezterminowo. Prokurator wydając postanowienie o zastosowaniu np. dozoru Policji nie określa czasu stosowania tego środka zapobiegawczego. Por. jednak art. 339 § 3 pkt 6 – prezes sądu, po wpłynięciu aktu oskarżenia kieruje sprawę na posiedzenie, jeżeli zachodzi potrzeba wydania postanowienia w przedmiocie tymczasowego aresztowania lub innego środka przymusu </a:t>
            </a:r>
          </a:p>
        </p:txBody>
      </p:sp>
    </p:spTree>
    <p:extLst>
      <p:ext uri="{BB962C8B-B14F-4D97-AF65-F5344CB8AC3E}">
        <p14:creationId xmlns:p14="http://schemas.microsoft.com/office/powerpoint/2010/main" val="42274955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94968"/>
            <a:ext cx="8980199" cy="901784"/>
          </a:xfrm>
        </p:spPr>
        <p:txBody>
          <a:bodyPr>
            <a:normAutofit fontScale="90000"/>
          </a:bodyPr>
          <a:lstStyle/>
          <a:p>
            <a:r>
              <a:rPr lang="pl-PL" sz="3000" dirty="0"/>
              <a:t>Wniosek o zmianę lub uchylenie środka zapobiegawczego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052736"/>
            <a:ext cx="8280920" cy="4323487"/>
          </a:xfrm>
        </p:spPr>
        <p:txBody>
          <a:bodyPr>
            <a:noAutofit/>
          </a:bodyPr>
          <a:lstStyle/>
          <a:p>
            <a:pPr algn="just"/>
            <a:r>
              <a:rPr lang="pl-PL" sz="2100" dirty="0"/>
              <a:t>W postępowaniu przygotowawczym wniosek o uchylenie środka zapobiegawczego – izolacyjnego i nie izolacyjnego – jest zawsze rozpatrywany przez prokuratora, natomiast po wniesieniu aktu oskarżenia – przez sąd, przed którym sprawa się toczy. Sąd lub prokurator wydają </a:t>
            </a:r>
            <a:r>
              <a:rPr lang="pl-PL" sz="2100" b="1" dirty="0"/>
              <a:t>postanowienie </a:t>
            </a:r>
            <a:r>
              <a:rPr lang="pl-PL" sz="2100" dirty="0"/>
              <a:t>w przedmiocie wniosku o uchylenie lub zmianę środka zapobiegawczego. Na postanowienie to, co to zasady przysługuje zażalenie. </a:t>
            </a:r>
          </a:p>
          <a:p>
            <a:pPr algn="just"/>
            <a:r>
              <a:rPr lang="pl-PL" sz="2100" b="1" dirty="0"/>
              <a:t>W przedmiocie wniosku rozstrzyga się w terminie 3 dni. </a:t>
            </a:r>
          </a:p>
          <a:p>
            <a:pPr lvl="0" algn="just"/>
            <a:r>
              <a:rPr lang="pl-PL" sz="2100" dirty="0"/>
              <a:t>Przepis art. 254 § 2 ogranicza możliwość zaskarżenia postanowienia w przedmiocie wniosku o zmianę lub uchylenie środka zapobiegawczego. Na postanowienie zażalenie przysługuje tylko wtedy, gdy wniosek został złożony po upływie co najmniej 3 miesięcy od dnia wydania postanowienia w przedmiocie zastosowania danego środka zapobiegawczego. </a:t>
            </a:r>
          </a:p>
          <a:p>
            <a:pPr lvl="0" algn="just"/>
            <a:r>
              <a:rPr lang="pl-PL" sz="2100" dirty="0"/>
              <a:t>Zażalenie na postanowienie sądu rozpoznaje ten sam sąd w składzie trzech sędziów, natomiast zażalenie na postanowienie wydane przez prokuratora będzie rozstrzygał sąd rejonowy, w którego okręgu prowadzi się postępowanie (art. 252 § 2). </a:t>
            </a:r>
          </a:p>
        </p:txBody>
      </p:sp>
    </p:spTree>
    <p:extLst>
      <p:ext uri="{BB962C8B-B14F-4D97-AF65-F5344CB8AC3E}">
        <p14:creationId xmlns:p14="http://schemas.microsoft.com/office/powerpoint/2010/main" val="3989282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3"/>
          <p:cNvSpPr txBox="1">
            <a:spLocks/>
          </p:cNvSpPr>
          <p:nvPr/>
        </p:nvSpPr>
        <p:spPr>
          <a:xfrm>
            <a:off x="611560" y="188640"/>
            <a:ext cx="7772400" cy="1463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/>
              <a:t>Tymczasowe aresztowanie </a:t>
            </a:r>
          </a:p>
        </p:txBody>
      </p:sp>
      <p:pic>
        <p:nvPicPr>
          <p:cNvPr id="1026" name="Picture 2" descr="C:\Users\Blazej\Desktop\TA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75" y="1262948"/>
            <a:ext cx="6270369" cy="5278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7578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7213" y="-116533"/>
            <a:ext cx="9056282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pojęcie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3539" y="1095154"/>
            <a:ext cx="8949956" cy="5677787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Tymczasowe aresztowanie to </a:t>
            </a:r>
            <a:r>
              <a:rPr lang="pl-PL" b="1" dirty="0"/>
              <a:t>prowizoryczne pozbawienie wolności oskarżonego</a:t>
            </a:r>
            <a:r>
              <a:rPr lang="pl-PL" dirty="0"/>
              <a:t>, </a:t>
            </a:r>
            <a:r>
              <a:rPr lang="pl-PL" b="1" dirty="0"/>
              <a:t>celem zabezpieczenia warunków prawidłowego toku postępowania.</a:t>
            </a:r>
            <a:r>
              <a:rPr lang="pl-PL" dirty="0"/>
              <a:t> Może nastąpić gdy – zgodnie z art. 249 § 1 k.p.k. zachodzi duże prawdopodobieństwo popełnienia przez niego czynu zabronionego. Oprócz przesłanki ogólnej, muszą zostać spełnione dodatkowe warunki: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l-PL" b="1" dirty="0"/>
              <a:t>zachodzi uzasadniona obawa ucieczki lub ukrywania się oskarżonego</a:t>
            </a:r>
            <a:r>
              <a:rPr lang="pl-PL" dirty="0"/>
              <a:t>, zwłaszcza wtedy, gdy </a:t>
            </a:r>
            <a:r>
              <a:rPr lang="pl-PL" u="sng" dirty="0"/>
              <a:t>nie można ustalić jego tożsamości albo nie ma on w kraju stałego miejsca pobytu</a:t>
            </a:r>
            <a:r>
              <a:rPr lang="pl-PL" dirty="0">
                <a:sym typeface="Wingdings" panose="05000000000000000000" pitchFamily="2" charset="2"/>
              </a:rPr>
              <a:t>; </a:t>
            </a:r>
            <a:endParaRPr lang="pl-PL" dirty="0"/>
          </a:p>
          <a:p>
            <a:pPr marL="457200" lvl="0" indent="-457200" algn="just">
              <a:buFont typeface="+mj-lt"/>
              <a:buAutoNum type="arabicPeriod"/>
            </a:pPr>
            <a:r>
              <a:rPr lang="pl-PL" dirty="0"/>
              <a:t>zachodzi uzasadniona obawa, że oskarżony będzie nakłaniał do składania fałszywych zeznań lub wyjaśnień albo w inny bezprawny sposób utrudniał postępowanie karne – </a:t>
            </a:r>
            <a:r>
              <a:rPr lang="pl-PL" b="1" dirty="0"/>
              <a:t>obawa matactwa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oskarżonemu zarzucono popełnienie zbrodni lub występku zagrożonego karą pozbawienia wolności, której górna granica wynosi co najmniej 8 lat, albo którego sąd pierwszej instancji skazał na karę pozbawienia wolności nie niższą niż 3 lata;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wyjątkowo, można stosować tymczasowe aresztowanie, gdy zachodzi </a:t>
            </a:r>
            <a:r>
              <a:rPr lang="pl-PL" b="1" dirty="0"/>
              <a:t>uzasadniona obawa, że oskarżony, któremu zarzucono popełnienie zbrodni lub umyślnego występku popełni przestępstwo przeciwko życiu, zdrowiu lub bezpieczeństwu powszechnemu, zwłaszcza gdy popełnieniem takiego przestępstwa groził </a:t>
            </a:r>
            <a:r>
              <a:rPr lang="pl-PL" dirty="0"/>
              <a:t>tzw. areszt prewencyjny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8472293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art. 258 § 2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Domniemanie bezprawnego utrudniania postępowania wynikające z surowości kary grożącej oskarżonemu. </a:t>
            </a:r>
          </a:p>
          <a:p>
            <a:pPr algn="just"/>
            <a:r>
              <a:rPr lang="pl-PL" dirty="0"/>
              <a:t>Problem – czy jest to samoistna przesłanka stosowania tymczasowego aresztowania</a:t>
            </a:r>
          </a:p>
          <a:p>
            <a:pPr algn="ctr"/>
            <a:r>
              <a:rPr lang="pl-PL" b="1" dirty="0"/>
              <a:t>Uchwała SN (7) z dnia 19 stycznia 2012 r., I KZP 18/11 </a:t>
            </a:r>
          </a:p>
          <a:p>
            <a:pPr algn="just"/>
            <a:r>
              <a:rPr lang="pl-PL" dirty="0"/>
              <a:t>Podstawy stosowania tymczasowego aresztowania, określone w art. 258 § 2 k.p.k., przy spełnieniu przesłanek wskazanych w art. 249 § 1 i art. 257 § 1 k.p.k. i przy braku przesłanek negatywnych określonych w art. 259 § 1 i 2 k.p.k., stanowią </a:t>
            </a:r>
            <a:r>
              <a:rPr lang="pl-PL" b="1" dirty="0"/>
              <a:t>samodzielne przesłanki szczególne stosowania tego środka zapobiegawczego</a:t>
            </a:r>
          </a:p>
          <a:p>
            <a:pPr lvl="1" algn="just"/>
            <a:r>
              <a:rPr lang="pl-PL" dirty="0"/>
              <a:t>Por. glosę krytyczną prof. Skorupki: OSP 2012, nr 7 – 8.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629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regulacje „przymusowe”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l-PL" dirty="0"/>
              <a:t>Dział dotyczący dowodów </a:t>
            </a:r>
          </a:p>
          <a:p>
            <a:pPr marL="749808" lvl="1" indent="-457200" algn="just"/>
            <a:r>
              <a:rPr lang="pl-PL" dirty="0"/>
              <a:t>Art. 217 § 5 – zatrzymanie/odebranie rzeczy</a:t>
            </a:r>
          </a:p>
          <a:p>
            <a:pPr marL="749808" lvl="1" indent="-457200" algn="just"/>
            <a:r>
              <a:rPr lang="pl-PL" dirty="0"/>
              <a:t>Art. 220 - przeszukanie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Dział dotyczący postępowania przed sądem I instancji </a:t>
            </a:r>
          </a:p>
          <a:p>
            <a:pPr marL="749808" lvl="1" indent="-457200" algn="just"/>
            <a:r>
              <a:rPr lang="pl-PL" dirty="0"/>
              <a:t>Art. 374 § 2 – obecność oskarżonego na rozprawie</a:t>
            </a:r>
          </a:p>
          <a:p>
            <a:pPr marL="749808" lvl="1" indent="-457200" algn="just"/>
            <a:r>
              <a:rPr lang="pl-PL" dirty="0"/>
              <a:t>Art. 375 § 1 – usunięcie oskarżonego z sali rozpraw</a:t>
            </a:r>
          </a:p>
          <a:p>
            <a:pPr marL="749808" lvl="1" indent="-457200" algn="just"/>
            <a:r>
              <a:rPr lang="pl-PL" dirty="0"/>
              <a:t>Art. 376 § 1 – prowadzenie rozprawy pod nieobecność oskarżonego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Dział dotyczący stron postępowania </a:t>
            </a:r>
          </a:p>
          <a:p>
            <a:pPr marL="749808" lvl="1" indent="-457200" algn="just"/>
            <a:r>
              <a:rPr lang="pl-PL" dirty="0"/>
              <a:t>art. 74 – środki przymusu dowodowego wobec oskarżonego i osoby podejrzanej </a:t>
            </a:r>
          </a:p>
          <a:p>
            <a:pPr marL="749808" lvl="1" indent="-457200" algn="just"/>
            <a:r>
              <a:rPr lang="pl-PL" dirty="0"/>
              <a:t>Art. 75 § 2 – zatrzymanie i przymusowe doprowadzenie oskarżonego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Ustawa z dnia 27 lipca 2001 r. prawo o ustroju sądów powszechnych (art. 48 – 51)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473958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Wyrok SA w Krakowie z 5.05.2016 r. II </a:t>
            </a:r>
            <a:r>
              <a:rPr lang="pl-PL" dirty="0" err="1"/>
              <a:t>AKz</a:t>
            </a:r>
            <a:r>
              <a:rPr lang="pl-PL" dirty="0"/>
              <a:t> 151/16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68096" y="2005782"/>
            <a:ext cx="7926078" cy="4303579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dirty="0"/>
              <a:t>Aktualne brzmienie art. 258 § 2 k.p.k. stanowi powrót do brzmienia tego przepisu sprzed wejścia w życie ustawy nowelizującej z 2013 r.</a:t>
            </a:r>
          </a:p>
          <a:p>
            <a:pPr algn="just"/>
            <a:r>
              <a:rPr lang="pl-PL" dirty="0"/>
              <a:t>W ocenie Sądu Apelacyjnego w niniejszym składzie przywrócenie ustawą nowelizującą z 2016 r. brzmienia art. 258 § 2 k.p.k. sprzed dnia wejścia w życie ustawy nowelizującej z 2013 r., tj. sprzed 1 lipca 2015 r., nie uprawnia do samodzielnego powoływania art. 258 § 2 k.p.k. jako podstawy stosowania/przedłużania tymczasowego aresztowania.</a:t>
            </a:r>
          </a:p>
          <a:p>
            <a:pPr algn="just"/>
            <a:r>
              <a:rPr lang="pl-PL" dirty="0"/>
              <a:t>Należy tu zważyć na dwie okoliczności.</a:t>
            </a:r>
          </a:p>
          <a:p>
            <a:pPr algn="just"/>
            <a:r>
              <a:rPr lang="pl-PL" dirty="0"/>
              <a:t>Po pierwsze, ustawa nowelizująca z 2016 r., przywracając poprzednie brzmienie art. 258 § 2 k.p.k., nie zmieniła art. 258 § 4 k.p.k.</a:t>
            </a:r>
          </a:p>
          <a:p>
            <a:pPr algn="just"/>
            <a:r>
              <a:rPr lang="pl-PL" dirty="0"/>
              <a:t>Po wtóre, rozważając tę kwestię sąd orzekający w przedmiocie stosowania tymczasowego aresztowania jest zobligowany do stosowania tu interpretacji w zgodzie z aktami prawnym nadrzędnymi wobec uregulowań rangi ustawowej. Chodzi tu o interpretację zgodną z Konstytucją oraz z Europejską Konwencją Praw Człowieka.</a:t>
            </a:r>
          </a:p>
          <a:p>
            <a:pPr algn="just"/>
            <a:r>
              <a:rPr lang="pl-PL" dirty="0"/>
              <a:t>cd. na następnym slajdzie. </a:t>
            </a:r>
          </a:p>
        </p:txBody>
      </p:sp>
    </p:spTree>
    <p:extLst>
      <p:ext uri="{BB962C8B-B14F-4D97-AF65-F5344CB8AC3E}">
        <p14:creationId xmlns:p14="http://schemas.microsoft.com/office/powerpoint/2010/main" val="41506830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9F8875-7EEE-4F5B-9950-952D5DAB3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 ORZECZNICTWIE DOMINUJE JEDNAK STANOWISKO ODMIENNE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8DEF8A-BE08-461A-8C57-244C3CD83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/>
              <a:t>(Postanowienie SA w Krakowie z 11 lipca 2019 r., II </a:t>
            </a:r>
            <a:r>
              <a:rPr lang="pl-PL" b="1" dirty="0" err="1"/>
              <a:t>Akz</a:t>
            </a:r>
            <a:r>
              <a:rPr lang="pl-PL" b="1" dirty="0"/>
              <a:t> 366/19): </a:t>
            </a:r>
            <a:r>
              <a:rPr lang="pl-PL" dirty="0"/>
              <a:t>Przesłanka z art. 258 § 2 k.p.k. jest </a:t>
            </a:r>
            <a:r>
              <a:rPr lang="pl-PL" b="1" dirty="0"/>
              <a:t>samodzielną i wystarczającą podstawą stosowania tymczasowego aresztowania</a:t>
            </a:r>
            <a:r>
              <a:rPr lang="pl-PL" dirty="0"/>
              <a:t>, a obok niej nie muszą wystąpić inne, wskazane w art. 258 § 1 i § 3 k.p.k. podstawy tymczasowego aresztowania. Wynika to wprost z redakcji przepisów art. 258 § 1, 2 i 3 k.p.k., z których każdy ustala odrębną przesłankę aresztowania stosowaną bez potrzeby wspierania o inny przepis. Realność prognozy skazania oskarżonego na surową karę pozbawienia wolności stwarza bowiem uzasadnioną obawę bezprawnego utrudniania postępowania karnego.</a:t>
            </a:r>
          </a:p>
        </p:txBody>
      </p:sp>
    </p:spTree>
    <p:extLst>
      <p:ext uri="{BB962C8B-B14F-4D97-AF65-F5344CB8AC3E}">
        <p14:creationId xmlns:p14="http://schemas.microsoft.com/office/powerpoint/2010/main" val="41679897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D6D94B-35A0-420C-A402-9626DD59B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Uchwała SN 7 sędziów z dnia 19.01.2012 r., I KZP 18/11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709408-2A93-4582-8E90-FB486EDC1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Podstawy stosowania tymczasowego aresztowania, określone w art. 258 § 2 k.p.k., przy spełnieniu przesłanek wskazanych w art. 249 § 1 i art. 257 § 1 k.p.k. i przy braku przesłanek negatywnych określonych w art. 259 § 1 i 2 k.p.k., stanowią samodzielne przesłanki szczególne stosowania tego środka zapobiegawczego.</a:t>
            </a:r>
          </a:p>
        </p:txBody>
      </p:sp>
    </p:spTree>
    <p:extLst>
      <p:ext uri="{BB962C8B-B14F-4D97-AF65-F5344CB8AC3E}">
        <p14:creationId xmlns:p14="http://schemas.microsoft.com/office/powerpoint/2010/main" val="15990432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387424"/>
            <a:ext cx="8851604" cy="1499616"/>
          </a:xfrm>
        </p:spPr>
        <p:txBody>
          <a:bodyPr>
            <a:normAutofit/>
          </a:bodyPr>
          <a:lstStyle/>
          <a:p>
            <a:r>
              <a:rPr lang="pl-PL" sz="2400" b="1" dirty="0"/>
              <a:t>Cele stosowania i podstawa dowodowa orzeczenia o tymczasowym aresztowaniu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09299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Cele stosowania tymczasowego aresztowania</a:t>
            </a:r>
            <a:r>
              <a:rPr lang="pl-PL" dirty="0"/>
              <a:t> - środki zapobiegawcze można stosować w celu zabezpieczenia prawidłowego toku postępowania, a wyjątkowo także w celu zapobiegnięcia popełnieniu przez oskarżonego nowego, ciężkiego przestępstwa. </a:t>
            </a:r>
            <a:r>
              <a:rPr lang="pl-PL" b="1" dirty="0"/>
              <a:t>Podstawą ogólną </a:t>
            </a:r>
            <a:r>
              <a:rPr lang="pl-PL" dirty="0"/>
              <a:t>stosowania tymczasowego aresztowania art. 249 § 1 k.p.k. - jest wykazanie, że zebrane dowody wskazują na duże prawdopodobieństwo, że oskarżony popełnił przestępstwo.</a:t>
            </a:r>
          </a:p>
          <a:p>
            <a:pPr algn="just"/>
            <a:r>
              <a:rPr lang="pl-PL" dirty="0"/>
              <a:t>Podstawę orzeczenia o zastosowaniu albo przedłużeniu tymczasowego aresztowania powinny stanowić jedynie ustalenia poczynione na podstawie dowodów jawnych dla oskarżonego i jego obrońcy. Sąd uwzględnia z urzędu także okoliczności, których prokurator nie ujawnił, po ich ujawnieniu na posiedzeniu, jeżeli są one korzystne dla oskarżonego.</a:t>
            </a:r>
          </a:p>
          <a:p>
            <a:pPr algn="just"/>
            <a:r>
              <a:rPr lang="pl-PL" dirty="0"/>
              <a:t>Stopień prawdopodobieństwa oceniany jest przez organ procesowy w oparciu o materiał dowodowy zgromadzony </a:t>
            </a:r>
            <a:r>
              <a:rPr lang="pl-PL" b="1" dirty="0"/>
              <a:t>w chwili stosowania środka zapobiegawczego</a:t>
            </a:r>
            <a:r>
              <a:rPr lang="pl-PL" dirty="0"/>
              <a:t>, który to daje podstawę do uznania, że oskarżony popełnił przestępstwo. </a:t>
            </a:r>
            <a:br>
              <a:rPr lang="pl-PL" dirty="0"/>
            </a:br>
            <a:r>
              <a:rPr lang="pl-PL" dirty="0"/>
              <a:t>Musi to być prawdopodobieństwo graniczące z pewnością.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28992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0"/>
            <a:ext cx="9082862" cy="1499616"/>
          </a:xfrm>
        </p:spPr>
        <p:txBody>
          <a:bodyPr>
            <a:normAutofit/>
          </a:bodyPr>
          <a:lstStyle/>
          <a:p>
            <a:r>
              <a:rPr lang="pl-PL" sz="4000" dirty="0"/>
              <a:t>Zasady stosowania tymczasowego aresztowania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183070"/>
            <a:ext cx="8875527" cy="5784112"/>
          </a:xfrm>
        </p:spPr>
        <p:txBody>
          <a:bodyPr>
            <a:normAutofit fontScale="62500" lnSpcReduction="20000"/>
          </a:bodyPr>
          <a:lstStyle/>
          <a:p>
            <a:pPr marL="457200" lvl="0" indent="-457200" algn="just">
              <a:buFont typeface="+mj-lt"/>
              <a:buAutoNum type="arabicPeriod"/>
            </a:pPr>
            <a:r>
              <a:rPr lang="pl-PL" b="1" dirty="0"/>
              <a:t>subsydiarności</a:t>
            </a:r>
            <a:r>
              <a:rPr lang="pl-PL" dirty="0"/>
              <a:t> (nazywanej również zasadą proporcjonalności) - zasada ta wynika z art. 257 k.p.k.; według tej zasady, tymczasowego aresztowania nie stosuje się, jeżeli wystarczający jest inny środek zapobiegawczy; stosowanie tymczasowego aresztowania oparte jest za </a:t>
            </a:r>
            <a:r>
              <a:rPr lang="pl-PL" b="1" dirty="0"/>
              <a:t>klauzuli </a:t>
            </a:r>
            <a:r>
              <a:rPr lang="pl-PL" b="1" i="1" dirty="0"/>
              <a:t>ultima ratio</a:t>
            </a:r>
            <a:r>
              <a:rPr lang="pl-PL" b="1" dirty="0"/>
              <a:t>. </a:t>
            </a:r>
            <a:r>
              <a:rPr lang="pl-PL" dirty="0"/>
              <a:t>Dodatkowo, zgodnie z art. 257 § 2 sąd, stosując tymczasowe aresztowanie, może zastrzec, że środek ten ulegnie zmianie z chwilą złożenia, nie później niż w wyznaczonym terminie, określonego poręczenia majątkowego; </a:t>
            </a:r>
            <a:r>
              <a:rPr lang="pl-PL" u="sng" dirty="0"/>
              <a:t>na uzasadniony wniosek oskarżonego lub jego obrońcy sąd może przedłużyć termin złożenia poręczenia</a:t>
            </a:r>
            <a:r>
              <a:rPr lang="pl-PL" dirty="0"/>
              <a:t>  - tzw. aresztowanie warunkowe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l-PL" b="1" dirty="0"/>
              <a:t>fakultatywności</a:t>
            </a:r>
            <a:r>
              <a:rPr lang="pl-PL" dirty="0"/>
              <a:t> – musi wystąpić </a:t>
            </a:r>
            <a:r>
              <a:rPr lang="pl-PL" b="1" dirty="0"/>
              <a:t>przesłanki z art. 249 § 1 </a:t>
            </a:r>
            <a:r>
              <a:rPr lang="pl-PL" dirty="0"/>
              <a:t>(konieczność zabezpieczenia prawidłowego toku postępowania lub zapobieżenie nowemu, ciężkiemu przestępstwu + duże prawdopodobieństwo, że oskarżony popełnił przestępstwo) oraz </a:t>
            </a:r>
            <a:r>
              <a:rPr lang="pl-PL" b="1" dirty="0"/>
              <a:t>co najmniej jedna z art. 258 § 1 – 3 </a:t>
            </a:r>
            <a:r>
              <a:rPr lang="pl-PL" dirty="0"/>
              <a:t>(obawa ucieczki lub ukrywania się oskarżonego, obawa matactwa, możliwość wymierzenia surowej kary (co najmniej 8 lat pozbawienia wolności) lub zapobieżenie popełnieniu przez oskarżonego, któremu zarzucono zbrodnię lub umyślny występek, nowego przestępstwo przeciwko życiu, zdrowiu lub bezpieczeństwu powszechnemu) a także </a:t>
            </a:r>
            <a:r>
              <a:rPr lang="pl-PL" b="1" dirty="0"/>
              <a:t>nie występuje żadna z przesłanek negatywnych z art. 259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pl-PL" b="1" dirty="0"/>
              <a:t>humanitaryzmu </a:t>
            </a:r>
            <a:r>
              <a:rPr lang="pl-PL" dirty="0"/>
              <a:t>– art. 259 § 1</a:t>
            </a:r>
            <a:endParaRPr lang="pl-PL" b="1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54436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4009" y="0"/>
            <a:ext cx="8969991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organ stosujący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694" y="1254642"/>
            <a:ext cx="9048307" cy="560335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Stosowanie tymczasowego aresztowania należy do </a:t>
            </a:r>
            <a:r>
              <a:rPr lang="pl-PL" u="sng" dirty="0"/>
              <a:t>wyłącznej</a:t>
            </a:r>
            <a:r>
              <a:rPr lang="pl-PL" dirty="0"/>
              <a:t> kompetencji sądu oraz może nastąpić </a:t>
            </a:r>
            <a:r>
              <a:rPr lang="pl-PL" u="sng" dirty="0"/>
              <a:t>tylko na mocy jego postanowienia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W postępowaniu przygotowawczym, tymczasowe aresztowanie stosuje, na wniosek prokuratora, </a:t>
            </a:r>
            <a:r>
              <a:rPr lang="pl-PL" b="1" dirty="0"/>
              <a:t>sąd rejonowy, w którego okręgu prowadzi się postępowanie, a w wypadkach niecierpiących zwłoki również inny sąd rejonowy</a:t>
            </a:r>
            <a:r>
              <a:rPr lang="pl-PL" dirty="0"/>
              <a:t>. Prokurator, przesyłając wraz z aktami sprawy wniosek, zarządza jednocześnie doprowadzenie podejrzanego do sądu. Wniosek prokuratora nie jest dla sądu wiążący. </a:t>
            </a:r>
            <a:r>
              <a:rPr lang="pl-PL" b="1" dirty="0"/>
              <a:t>W sytuacji podjęcia decyzji o zastosowaniu tymczasowego aresztowania, sąd rejonowy stosuje tymczasowe aresztowanie bez względu na właściwość rzeczową sądu, przed którym będzie się później toczyć sprawa</a:t>
            </a:r>
            <a:r>
              <a:rPr lang="pl-PL" dirty="0"/>
              <a:t>. </a:t>
            </a:r>
          </a:p>
          <a:p>
            <a:pPr lvl="1" algn="just"/>
            <a:r>
              <a:rPr lang="pl-PL" dirty="0"/>
              <a:t>Czyli w postępowaniu przygotowawczym w sprawie o zbrodnię, tymczasowe aresztowanie stosuje się na mocy postanowienia sądu rejonowego </a:t>
            </a:r>
          </a:p>
          <a:p>
            <a:pPr algn="just"/>
            <a:r>
              <a:rPr lang="pl-PL" dirty="0"/>
              <a:t>Po wniesieniu aktu oskarżenia tymczasowe aresztowanie stosuje sąd, przed którym toczy się proces. Prawo do zastosowania tymczasowego aresztowania ma również sąd odwoławczy, na skutek wniesionego zażalenia - art. 252 § 1 KPK. </a:t>
            </a:r>
          </a:p>
          <a:p>
            <a:pPr algn="just"/>
            <a:r>
              <a:rPr lang="pl-PL" dirty="0"/>
              <a:t>Prawo do zastosowania tymczasowego aresztowania będzie miał również Sąd Najwyższy w postępowaniu kasacyjnym oraz w przypadku wznowienia postępowania. </a:t>
            </a:r>
          </a:p>
        </p:txBody>
      </p:sp>
    </p:spTree>
    <p:extLst>
      <p:ext uri="{BB962C8B-B14F-4D97-AF65-F5344CB8AC3E}">
        <p14:creationId xmlns:p14="http://schemas.microsoft.com/office/powerpoint/2010/main" val="31226517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0"/>
            <a:ext cx="8965406" cy="1499616"/>
          </a:xfrm>
        </p:spPr>
        <p:txBody>
          <a:bodyPr>
            <a:normAutofit fontScale="90000"/>
          </a:bodyPr>
          <a:lstStyle/>
          <a:p>
            <a:r>
              <a:rPr lang="pl-PL" sz="4800" dirty="0"/>
              <a:t>Zakazy stosowania tymczasowego aresztowania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96584" y="1356676"/>
            <a:ext cx="3566160" cy="822960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I grupa ograniczeń – oparta na zasadzie humanitaryzmu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96584" y="2179636"/>
            <a:ext cx="3566160" cy="420211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b="1" dirty="0"/>
              <a:t>jeżeli szczególne względy nie stoją temu na przeszkodzie, należy odstąpić od tymczasowego aresztowania, zwłaszcza gdy pozbawienie oskarżonego wolności</a:t>
            </a:r>
            <a:r>
              <a:rPr lang="pl-PL" dirty="0"/>
              <a:t>:</a:t>
            </a:r>
          </a:p>
          <a:p>
            <a:pPr lvl="1" algn="just"/>
            <a:r>
              <a:rPr lang="pl-PL" dirty="0"/>
              <a:t>spowodowałoby dla jego życia lub zdrowia poważne niebezpieczeństwo, </a:t>
            </a:r>
          </a:p>
          <a:p>
            <a:pPr lvl="1" algn="just"/>
            <a:r>
              <a:rPr lang="pl-PL" dirty="0"/>
              <a:t>pociągałoby wyjątkowo ciężkie skutki dla oskarżonego lub jego najbliższej rodziny. </a:t>
            </a:r>
          </a:p>
          <a:p>
            <a:pPr algn="just"/>
            <a:r>
              <a:rPr lang="pl-PL" dirty="0"/>
              <a:t>W sytuacjach, gdy zastosowanie tymczasowego aresztowania jest konieczne, a stan zdrowia oskarżonego tego wymaga, na podstawie art. 260 k.p.k. tymczasowe aresztowanie może być wykonywane tylko w postaci umieszczenia oskarżonego w odpowiednim zakładzie leczniczym.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334256" y="1284286"/>
            <a:ext cx="3566160" cy="822960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II grupa ograniczeń –zagrożenie łagodną karą lub przewidywany jest łagodny wymiar kary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491990" y="2179636"/>
            <a:ext cx="4473416" cy="467836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tymczasowego aresztowania nie stosuje się gdy: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na podstawie okoliczności sprawy można przewidywać, że sąd orzeknie w stosunku do oskarżonego karę pozbawienia wolności z warunkowym zawieszeniem jej wykonania lub karę łagodniejszą albo że okres tymczasowego aresztowania przekroczy przewidywany wymiar kary pozbawienia wolności bez warunkowego zawieszenia, (art. 259 § 2)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przestępstwo zagrożone jest karą pozbawienia wolności nieprzekraczającą 1 roku (art. 259 § 3)</a:t>
            </a:r>
          </a:p>
          <a:p>
            <a:pPr algn="just"/>
            <a:r>
              <a:rPr lang="pl-PL" dirty="0"/>
              <a:t>Ograniczenia przewidziane w § 2 i 3 nie mają zastosowania, gdy oskarżony ukrywa się, uporczywie nie stawia się na wezwania lub w inny bezprawny sposób utrudnia postępowanie albo nie można ustalić jego tożsamości. Ograniczenie przewidziane w § 2 nie ma również zastosowania, gdy zachodzi wysokie prawdopodobieństwo orzeczenia środka zabezpieczającego polegającego na umieszczeniu sprawcy w zakładzie zamkniętym.</a:t>
            </a:r>
          </a:p>
        </p:txBody>
      </p:sp>
    </p:spTree>
    <p:extLst>
      <p:ext uri="{BB962C8B-B14F-4D97-AF65-F5344CB8AC3E}">
        <p14:creationId xmlns:p14="http://schemas.microsoft.com/office/powerpoint/2010/main" val="41963177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" y="0"/>
            <a:ext cx="9079706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czas trwania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3538" y="1409700"/>
            <a:ext cx="8761863" cy="53049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Trzy podstawowe reguły stosowania tymczasowego aresztowania: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każde postanowienie o zastosowaniu tymczasowego aresztowania musi wskazywać czas jego trwania i jego termin końcowy (dokładna data),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po wniesieniu aktu oskarżenia do sądu, a przed upływem uprzednio oznaczonego okresu tymczasowego aresztowania, sąd ma obowiązek rozważenia potrzeby dalszego stosowania tymczasowego aresztowania i wydania stosownej decyzji w tej materii (por. art. 339 § 3 pkt. 6),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dirty="0"/>
              <a:t>niedopuszczalne jest stosowanie tymczasowego aresztowania poza granicami maksymalnych terminów zakreślonych przez kodeks. </a:t>
            </a:r>
          </a:p>
          <a:p>
            <a:pPr marL="0" indent="0" algn="just">
              <a:buNone/>
            </a:pPr>
            <a:r>
              <a:rPr lang="pl-PL" dirty="0"/>
              <a:t>Okres tymczasowego aresztowania liczy się od dnia zatrzymania</a:t>
            </a:r>
            <a:r>
              <a:rPr lang="pl-PL"/>
              <a:t>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68883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4952" y="0"/>
            <a:ext cx="8736167" cy="1499616"/>
          </a:xfrm>
        </p:spPr>
        <p:txBody>
          <a:bodyPr>
            <a:normAutofit/>
          </a:bodyPr>
          <a:lstStyle/>
          <a:p>
            <a:r>
              <a:rPr lang="pl-PL" sz="4000" dirty="0"/>
              <a:t>Tymczasowe aresztowanie – czas trwania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8588" y="1447800"/>
            <a:ext cx="8822531" cy="5410200"/>
          </a:xfrm>
        </p:spPr>
        <p:txBody>
          <a:bodyPr>
            <a:normAutofit fontScale="70000" lnSpcReduction="20000"/>
          </a:bodyPr>
          <a:lstStyle/>
          <a:p>
            <a:pPr lvl="0" algn="just">
              <a:buFont typeface="Arial" panose="020B0604020202020204" pitchFamily="34" charset="0"/>
              <a:buChar char="•"/>
            </a:pPr>
            <a:r>
              <a:rPr lang="pl-PL" dirty="0"/>
              <a:t>w postępowaniu przygotowawczym </a:t>
            </a:r>
            <a:r>
              <a:rPr lang="pl-PL" b="1" dirty="0"/>
              <a:t>sąd rejonowy miejsca prowadzenia postępowania lub w wypadkach niecierpiących zwłoki inny sąd rejonowy</a:t>
            </a:r>
            <a:r>
              <a:rPr lang="pl-PL" dirty="0"/>
              <a:t> może zastosować tymczasowe aresztowanie na okres nie dłuższy niż 3 miesiące - art. 263 § 1 k.p.k., 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pl-PL" dirty="0"/>
              <a:t>w przypadku zastosowania tymczasowego aresztowania na okres krótszy, sąd ten jest uprawniony do przedłużenia czasu trwania tymczasowego aresztowania  na kolejne okresy w granicach 3 miesięcy</a:t>
            </a:r>
          </a:p>
          <a:p>
            <a:pPr algn="just"/>
            <a:r>
              <a:rPr lang="pl-PL" b="1" dirty="0"/>
              <a:t>Przedłużenie okresu stosowania tymczasowego aresztowania: </a:t>
            </a:r>
            <a:endParaRPr lang="pl-PL" dirty="0"/>
          </a:p>
          <a:p>
            <a:pPr lvl="1" algn="just"/>
            <a:r>
              <a:rPr lang="pl-PL" dirty="0"/>
              <a:t>łączny okres stosowania tymczasowego aresztowania do chwili wydania pierwszego wyroku przez sąd I instancji nie może przekroczyć 2 lat - art. 263 § 3 k.p.k., </a:t>
            </a:r>
          </a:p>
          <a:p>
            <a:pPr lvl="1" algn="just"/>
            <a:r>
              <a:rPr lang="pl-PL" dirty="0"/>
              <a:t>w toku </a:t>
            </a:r>
            <a:r>
              <a:rPr lang="pl-PL" b="1" dirty="0"/>
              <a:t>postępowania przygotowawczego</a:t>
            </a:r>
            <a:r>
              <a:rPr lang="pl-PL" dirty="0"/>
              <a:t> uprawnienie do przedłużania tymczasowego aresztowania na okres, który </a:t>
            </a:r>
            <a:r>
              <a:rPr lang="pl-PL" b="1" dirty="0"/>
              <a:t>łącznie nie może przekroczyć 12 miesięcy</a:t>
            </a:r>
            <a:r>
              <a:rPr lang="pl-PL" dirty="0"/>
              <a:t>, przysługuje, na wniosek prokuratora, </a:t>
            </a:r>
            <a:r>
              <a:rPr lang="pl-PL" b="1" dirty="0"/>
              <a:t>sądowi właściwemu do rozpoznania sprawy</a:t>
            </a:r>
            <a:r>
              <a:rPr lang="pl-PL" dirty="0"/>
              <a:t> - art. 263 § 2 k.p.k., </a:t>
            </a:r>
          </a:p>
          <a:p>
            <a:pPr lvl="0" algn="just"/>
            <a:r>
              <a:rPr lang="pl-PL" dirty="0"/>
              <a:t>jeżeli zachodzi potrzeba stosowania tymczasowego aresztowania </a:t>
            </a:r>
            <a:r>
              <a:rPr lang="pl-PL" b="1" dirty="0"/>
              <a:t>po wydaniu pierwszego wyroku przez sąd pierwszej instancji, każdorazowe jego przedłużenie może następować na okres nie dłuższy niż</a:t>
            </a:r>
            <a:r>
              <a:rPr lang="pl-PL" dirty="0"/>
              <a:t> </a:t>
            </a:r>
            <a:r>
              <a:rPr lang="pl-PL" b="1" dirty="0"/>
              <a:t>6 miesięcy</a:t>
            </a:r>
            <a:r>
              <a:rPr lang="pl-PL" dirty="0"/>
              <a:t> art. 263 § 7 k.p.k.</a:t>
            </a:r>
          </a:p>
        </p:txBody>
      </p:sp>
    </p:spTree>
    <p:extLst>
      <p:ext uri="{BB962C8B-B14F-4D97-AF65-F5344CB8AC3E}">
        <p14:creationId xmlns:p14="http://schemas.microsoft.com/office/powerpoint/2010/main" val="33435815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99616"/>
          </a:xfrm>
        </p:spPr>
        <p:txBody>
          <a:bodyPr>
            <a:normAutofit/>
          </a:bodyPr>
          <a:lstStyle/>
          <a:p>
            <a:r>
              <a:rPr lang="pl-PL" sz="4000" dirty="0"/>
              <a:t>Tymczasowe aresztowanie – czas trwania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27730"/>
            <a:ext cx="9144000" cy="57531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b="1" dirty="0"/>
              <a:t>Przedłużenie czasu trwania tymczasowego aresztowania ponad okresy wskazane w art. 263 § 2 i 3 k.p.k. (uregulowane w art. 263 § 4 KPK):</a:t>
            </a:r>
          </a:p>
          <a:p>
            <a:pPr marL="516636" lvl="1" indent="-342900" algn="just">
              <a:buFont typeface="+mj-lt"/>
              <a:buAutoNum type="arabicPeriod"/>
            </a:pPr>
            <a:r>
              <a:rPr lang="pl-PL" dirty="0"/>
              <a:t>decyzję o przedłużeniu czasu tymczasowego aresztowania może podjąć </a:t>
            </a:r>
            <a:r>
              <a:rPr lang="pl-PL" b="1" dirty="0"/>
              <a:t>wyłącznie sąd apelacyjny</a:t>
            </a:r>
            <a:r>
              <a:rPr lang="pl-PL" dirty="0"/>
              <a:t>, w okręgu którego prowadzi się postępowanie, </a:t>
            </a:r>
          </a:p>
          <a:p>
            <a:pPr marL="516636" lvl="1" indent="-342900" algn="just">
              <a:buFont typeface="+mj-lt"/>
              <a:buAutoNum type="arabicPeriod"/>
            </a:pPr>
            <a:r>
              <a:rPr lang="pl-PL" dirty="0"/>
              <a:t>przedłużenie stosowania tymczasowego aresztowania może nastąpić na czas oznaczony: w postępowaniu przygotowawczym - przekraczający 12 miesięcy, w postępowaniu przed sądem pierwszej instancji - przekraczający 2 lata, </a:t>
            </a:r>
          </a:p>
          <a:p>
            <a:pPr marL="516636" lvl="1" indent="-342900" algn="just">
              <a:buFont typeface="+mj-lt"/>
              <a:buAutoNum type="arabicPeriod"/>
            </a:pPr>
            <a:r>
              <a:rPr lang="pl-PL" dirty="0"/>
              <a:t>Przedłużenia stosowania tymczasowego aresztowania, o którym mowa w § 4, nie stosuje się w odniesieniu do terminu określonego w § 2 ( 12 miesięcy), gdy kara realnie grożąca oskarżonemu za zarzucane mu przestępstwo nie przekroczy 3 lat pozbawienia wolności, a w stosunku do terminu wskazanego w § 3 ( 2 lata), gdy nie przekroczy ona 5 lat pozbawienia wolności, chyba że konieczność takiego przedłużenia jest spowodowana celowym przewlekaniem postępowania przez oskarżonego.”</a:t>
            </a:r>
          </a:p>
          <a:p>
            <a:pPr marL="0" indent="0" algn="just">
              <a:buNone/>
            </a:pPr>
            <a:r>
              <a:rPr lang="pl-PL" dirty="0"/>
              <a:t>Sąd apelacyjny może przedłużyć stosowanie tymczasowego aresztowania: </a:t>
            </a:r>
          </a:p>
          <a:p>
            <a:pPr marL="516636" lvl="1" indent="-342900" algn="just">
              <a:buFont typeface="+mj-lt"/>
              <a:buAutoNum type="arabicPeriod"/>
            </a:pPr>
            <a:r>
              <a:rPr lang="pl-PL" dirty="0"/>
              <a:t>na wniosek sądu, przed którym sprawa się toczy, </a:t>
            </a:r>
          </a:p>
          <a:p>
            <a:pPr marL="516636" lvl="1" indent="-342900" algn="just">
              <a:buFont typeface="+mj-lt"/>
              <a:buAutoNum type="arabicPeriod"/>
            </a:pPr>
            <a:r>
              <a:rPr lang="pl-PL" dirty="0"/>
              <a:t>w postępowaniu przygotowawczym na wniosek właściwego prokuratora bezpośrednio przełożonego wobec prokuratora prowadzącego lub nadzorującego śledztwo, </a:t>
            </a:r>
          </a:p>
          <a:p>
            <a:pPr algn="just"/>
            <a:r>
              <a:rPr lang="pl-PL" dirty="0"/>
              <a:t>Podstawy przedłużenia stanowią obecnie zamknięty katalog i są to: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zawieszenie postępowania karnego,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czynności zmierzającego do ustalenia lub potwierdzenia tożsamości oskarżonego,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wykonywanie czynności dowodowych w sprawie o szczególnej zawisłości lub poza granicami kraju, </a:t>
            </a:r>
          </a:p>
          <a:p>
            <a:pPr marL="630936" lvl="1" indent="-457200" algn="just">
              <a:buFont typeface="+mj-lt"/>
              <a:buAutoNum type="arabicPeriod"/>
            </a:pPr>
            <a:r>
              <a:rPr lang="pl-PL" dirty="0"/>
              <a:t>celowe przewlekanie postępowania przez oskarżonego. </a:t>
            </a:r>
          </a:p>
          <a:p>
            <a:pPr marL="0" indent="0" algn="just">
              <a:buNone/>
            </a:pPr>
            <a:r>
              <a:rPr lang="pl-PL" dirty="0"/>
              <a:t>Na postanowienie sądu apelacyjnego w przedmiocie przedłużenia tymczasowego aresztowania, przysługuje zażalenie do sądu apelacyjnego orzekającego w składzie trzech sędziów, w ramach tzw. instancji poziomej - art. 263 § 5 k.p.k.,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398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70992" y="181338"/>
            <a:ext cx="9073008" cy="1586190"/>
          </a:xfrm>
        </p:spPr>
        <p:txBody>
          <a:bodyPr>
            <a:normAutofit/>
          </a:bodyPr>
          <a:lstStyle/>
          <a:p>
            <a:r>
              <a:rPr lang="pl-PL" dirty="0"/>
              <a:t>Warunki stosowania środków przymusu procesowego 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6085" y="1772818"/>
            <a:ext cx="9075097" cy="425113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Stosowanie środków przymusu zawsze – w mniejszym bądź większym stopniu – wiąże się z ograniczeniem praw obywatelskich. Posługiwanie się nimi jest dozwolone pod następującymi warunkami: </a:t>
            </a:r>
          </a:p>
          <a:p>
            <a:pPr lvl="1" algn="just"/>
            <a:r>
              <a:rPr lang="pl-PL" dirty="0"/>
              <a:t>tylko w sytuacjach i formach przewidzianych ściśle przez przepisy prawa (niedopuszczalne jest stosowanie analogii), </a:t>
            </a:r>
          </a:p>
          <a:p>
            <a:pPr lvl="1" algn="just"/>
            <a:r>
              <a:rPr lang="pl-PL" dirty="0"/>
              <a:t>tylko gdy zachodzi niezbędna potrzeba, </a:t>
            </a:r>
          </a:p>
          <a:p>
            <a:pPr lvl="1" algn="just"/>
            <a:r>
              <a:rPr lang="pl-PL" dirty="0"/>
              <a:t>należy je stosować tak, aby minimalne były skutki uboczne dla zdrowia, majątku, sytuacji życiowej oskarżonego i jego bliskich. </a:t>
            </a:r>
          </a:p>
          <a:p>
            <a:pPr algn="just"/>
            <a:r>
              <a:rPr lang="pl-PL" dirty="0"/>
              <a:t>Ważne – konstytucyjna zasada proporcjonalności a stosowanie środków przymusu. </a:t>
            </a:r>
          </a:p>
          <a:p>
            <a:pPr algn="ctr"/>
            <a:r>
              <a:rPr lang="pl-PL" b="1" dirty="0"/>
              <a:t>Art. 31 ust. 3 Konstytucji </a:t>
            </a:r>
          </a:p>
          <a:p>
            <a:pPr algn="just"/>
            <a:r>
              <a:rPr lang="pl-PL" b="1" u="sng" dirty="0"/>
              <a:t>Ograniczenia w zakresie korzystania z konstytucyjnych wolności i praw mogą być ustanawiane tylko w ustawie i tylko wtedy, gdy są konieczne w demokratycznym państwie dla jego bezpieczeństwa lub porządku publicznego, bądź dla ochrony środowiska, zdrowia i moralności publicznej, albo wolności i praw innych osób. Ograniczenia te nie mogą naruszać istoty wolności i praw.</a:t>
            </a:r>
          </a:p>
        </p:txBody>
      </p:sp>
    </p:spTree>
    <p:extLst>
      <p:ext uri="{BB962C8B-B14F-4D97-AF65-F5344CB8AC3E}">
        <p14:creationId xmlns:p14="http://schemas.microsoft.com/office/powerpoint/2010/main" val="234417526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Posiedzenie aresztowe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268760"/>
            <a:ext cx="8550724" cy="528748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Postępowanie w przedmiocie zastosowania/przedłużenia stosowania tymczasowego aresztowania musi odpowiadać standardom ukształtowanym na gruncie art. 6 EKPC. Fundamentalne znaczenie ma zasada równości broni i </a:t>
            </a:r>
            <a:r>
              <a:rPr lang="pl-PL" b="1" dirty="0"/>
              <a:t>jawność wewnętrzna</a:t>
            </a:r>
            <a:r>
              <a:rPr lang="pl-PL" dirty="0"/>
              <a:t>, zwłaszcza dostęp do dowodów stanowiących podstawę orzekania o tymczasowym aresztowaniu. </a:t>
            </a:r>
          </a:p>
          <a:p>
            <a:pPr algn="just"/>
            <a:r>
              <a:rPr lang="pl-PL" dirty="0"/>
              <a:t>Równość broni – żadna ze stron nie może być w pozycji znacząco gorszej w porównaniu ze stroną przeciwną. </a:t>
            </a:r>
          </a:p>
          <a:p>
            <a:r>
              <a:rPr lang="pl-PL" dirty="0"/>
              <a:t>art. 249a </a:t>
            </a:r>
          </a:p>
          <a:p>
            <a:pPr marL="128016" lvl="1" indent="0">
              <a:buNone/>
            </a:pPr>
            <a:r>
              <a:rPr lang="pl-PL" dirty="0"/>
              <a:t>§ 1.Podstawę orzeczenia o zastosowaniu lub przedłużeniu tymczasowego aresztowania mogą stanowić ustalenia poczynione na podstawie:</a:t>
            </a:r>
          </a:p>
          <a:p>
            <a:pPr marL="310896" lvl="2" indent="0">
              <a:buNone/>
            </a:pPr>
            <a:r>
              <a:rPr lang="pl-PL" dirty="0"/>
              <a:t>1)dowodów jawnych dla oskarżonego i jego obrońcy,</a:t>
            </a:r>
          </a:p>
          <a:p>
            <a:pPr marL="310896" lvl="2" indent="0">
              <a:buNone/>
            </a:pPr>
            <a:r>
              <a:rPr lang="pl-PL" dirty="0"/>
              <a:t>2)dowodów z zeznań świadków, o których mowa w art. 250 § 2b.</a:t>
            </a:r>
          </a:p>
          <a:p>
            <a:pPr marL="128016" lvl="1" indent="0">
              <a:buNone/>
            </a:pPr>
            <a:r>
              <a:rPr lang="pl-PL" dirty="0"/>
              <a:t>§ 2.Sąd, uprzedzając o tym prokuratora, uwzględnia z urzędu także okoliczności, których prokurator nie ujawnił, po ich ujawnieniu na posiedzeniu, jeżeli są one korzystne dla oskarżonego.</a:t>
            </a:r>
          </a:p>
          <a:p>
            <a:pPr algn="just"/>
            <a:r>
              <a:rPr lang="pl-PL" dirty="0"/>
              <a:t>Problematyczna kwestia odmowy dostępu do dowodów w związku ze stosowaniem tymczasowego aresztowania</a:t>
            </a:r>
          </a:p>
        </p:txBody>
      </p:sp>
    </p:spTree>
    <p:extLst>
      <p:ext uri="{BB962C8B-B14F-4D97-AF65-F5344CB8AC3E}">
        <p14:creationId xmlns:p14="http://schemas.microsoft.com/office/powerpoint/2010/main" val="16252077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tryb stosowania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533132"/>
              </p:ext>
            </p:extLst>
          </p:nvPr>
        </p:nvGraphicFramePr>
        <p:xfrm>
          <a:off x="0" y="1282890"/>
          <a:ext cx="9144000" cy="5575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51653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zaskarżalność postanowień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2595" y="1323833"/>
            <a:ext cx="8874456" cy="4995080"/>
          </a:xfrm>
        </p:spPr>
        <p:txBody>
          <a:bodyPr/>
          <a:lstStyle/>
          <a:p>
            <a:pPr marL="0" indent="0">
              <a:buNone/>
            </a:pPr>
            <a:r>
              <a:rPr lang="pl-PL" sz="2000" dirty="0"/>
              <a:t>Zażalenie na postanowienie o zastosowaniu tymczasowego aresztowania w postępowaniu przygotowawczym 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59218"/>
              </p:ext>
            </p:extLst>
          </p:nvPr>
        </p:nvGraphicFramePr>
        <p:xfrm>
          <a:off x="143300" y="2074951"/>
          <a:ext cx="8823280" cy="449835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411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1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2580">
                <a:tc>
                  <a:txBody>
                    <a:bodyPr/>
                    <a:lstStyle/>
                    <a:p>
                      <a:r>
                        <a:rPr lang="pl-PL" sz="1700" dirty="0"/>
                        <a:t>PODMIOT KTÓRY</a:t>
                      </a:r>
                      <a:r>
                        <a:rPr lang="pl-PL" sz="1700" baseline="0" dirty="0"/>
                        <a:t> ROZPOZNAJE ZAŻALENIE </a:t>
                      </a:r>
                      <a:endParaRPr lang="pl-PL" sz="1700" dirty="0"/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/>
                        <a:t>Sąd wyższego rzędu nad sądem, który zastosował tymczasowe aresztowanie lub na podstawie</a:t>
                      </a:r>
                      <a:r>
                        <a:rPr lang="pl-PL" sz="1700" baseline="0" dirty="0"/>
                        <a:t> art. 426 </a:t>
                      </a:r>
                      <a:r>
                        <a:rPr lang="pl-PL" sz="1700" b="0" dirty="0"/>
                        <a:t>§ 2 inny równorzędny</a:t>
                      </a:r>
                      <a:r>
                        <a:rPr lang="pl-PL" sz="1700" b="0" baseline="0" dirty="0"/>
                        <a:t> skład sądu odwoławczego </a:t>
                      </a:r>
                      <a:endParaRPr lang="pl-PL" sz="1700" dirty="0"/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580">
                <a:tc>
                  <a:txBody>
                    <a:bodyPr/>
                    <a:lstStyle/>
                    <a:p>
                      <a:r>
                        <a:rPr lang="pl-PL" sz="1700" dirty="0"/>
                        <a:t>PODMIOTY UPRAWNIONE DO WNIESIENIA ZAŻALENIA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700" dirty="0"/>
                        <a:t>Strony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045">
                <a:tc>
                  <a:txBody>
                    <a:bodyPr/>
                    <a:lstStyle/>
                    <a:p>
                      <a:r>
                        <a:rPr lang="pl-PL" sz="1700"/>
                        <a:t>PRZYMUS ADWOKACKO-RADCOWSKI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700"/>
                        <a:t>Nie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045">
                <a:tc>
                  <a:txBody>
                    <a:bodyPr/>
                    <a:lstStyle/>
                    <a:p>
                      <a:r>
                        <a:rPr lang="pl-PL" sz="1700"/>
                        <a:t>FORUM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700"/>
                        <a:t>Posiedzenie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045">
                <a:tc>
                  <a:txBody>
                    <a:bodyPr/>
                    <a:lstStyle/>
                    <a:p>
                      <a:r>
                        <a:rPr lang="pl-PL" sz="1700" dirty="0"/>
                        <a:t>SKŁAD SĄDU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700"/>
                        <a:t>Trzech sędziów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045">
                <a:tc>
                  <a:txBody>
                    <a:bodyPr/>
                    <a:lstStyle/>
                    <a:p>
                      <a:r>
                        <a:rPr lang="pl-PL" sz="1700"/>
                        <a:t>FORMA ORZECZENIA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700"/>
                        <a:t>Postanowienie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40183">
                <a:tc>
                  <a:txBody>
                    <a:bodyPr/>
                    <a:lstStyle/>
                    <a:p>
                      <a:r>
                        <a:rPr lang="pl-PL" sz="1700" dirty="0"/>
                        <a:t>MOŻLIWE ROZSTRZYGNIĘCIA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-PL" sz="1700" dirty="0"/>
                        <a:t>Utrzymanie w mocy, zmiana, uchylenie postanowienia sądu pierwszej instancji. W wypadku zmiany możliwe jest zastosowanie innego środka zapobiegawczego w miejsce tymczasowego aresztowania </a:t>
                      </a:r>
                    </a:p>
                  </a:txBody>
                  <a:tcPr marL="65588" marR="65588" marT="43725" marB="43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1508077" y="6327507"/>
            <a:ext cx="7635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P. Hofmański, S. Zabłocki, </a:t>
            </a:r>
            <a:r>
              <a:rPr lang="pl-PL" i="1" dirty="0"/>
              <a:t>Elementy metodyki pracy sędziego w sprawach karnych</a:t>
            </a:r>
            <a:r>
              <a:rPr lang="pl-PL" dirty="0"/>
              <a:t>, Kraków 2006</a:t>
            </a:r>
          </a:p>
        </p:txBody>
      </p:sp>
    </p:spTree>
    <p:extLst>
      <p:ext uri="{BB962C8B-B14F-4D97-AF65-F5344CB8AC3E}">
        <p14:creationId xmlns:p14="http://schemas.microsoft.com/office/powerpoint/2010/main" val="17216372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zaskarżalność postanowień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96788"/>
            <a:ext cx="9144000" cy="5145206"/>
          </a:xfrm>
        </p:spPr>
        <p:txBody>
          <a:bodyPr/>
          <a:lstStyle/>
          <a:p>
            <a:pPr algn="just"/>
            <a:r>
              <a:rPr lang="pl-PL" sz="2400" dirty="0"/>
              <a:t>Zażalenie przysługuje na zasadach ogólnych </a:t>
            </a:r>
          </a:p>
          <a:p>
            <a:pPr lvl="1" algn="just"/>
            <a:r>
              <a:rPr lang="pl-PL" sz="1600" dirty="0"/>
              <a:t>Termin – 7 dni od daty doręczenia postanowienia </a:t>
            </a:r>
          </a:p>
          <a:p>
            <a:pPr lvl="1" algn="just"/>
            <a:r>
              <a:rPr lang="pl-PL" sz="1600" dirty="0"/>
              <a:t>konsekwencje jego wniesienia i możliwości uwzględnienia przez sąd (art. 462 i 463)</a:t>
            </a:r>
          </a:p>
          <a:p>
            <a:pPr lvl="1" algn="just"/>
            <a:r>
              <a:rPr lang="pl-PL" sz="1600" dirty="0"/>
              <a:t>tryb rozpoznania art. 464</a:t>
            </a:r>
          </a:p>
          <a:p>
            <a:pPr lvl="1" algn="just"/>
            <a:r>
              <a:rPr lang="pl-PL" sz="1600" dirty="0"/>
              <a:t>warunki formalne i tryb wnoszenia środka odwoławczego, zagadnienia zakresu kontroli, problem podstaw i rodzajów decyzji podejmowanych przez sąd drugiej instancji – art. 425 – 443</a:t>
            </a:r>
          </a:p>
          <a:p>
            <a:pPr algn="just"/>
            <a:r>
              <a:rPr lang="pl-PL" sz="2000" dirty="0"/>
              <a:t>Jakie postanowienia mogą być przedmiotem zaskarżenia w drodze zażalenia? </a:t>
            </a:r>
          </a:p>
          <a:p>
            <a:pPr marL="128016" lvl="1" indent="0" algn="just">
              <a:buNone/>
            </a:pPr>
            <a:r>
              <a:rPr lang="pl-PL" sz="1600" dirty="0"/>
              <a:t>Te, które z uwagi na treść rozstrzygnięcia wywierają bezpośredni, w momencie jego wydania, wpływ na stosowanie środka zapobiegawczego lub na czas jego trwania. Zażalenie przysługuje zatem na postanowienie o:</a:t>
            </a:r>
          </a:p>
          <a:p>
            <a:pPr lvl="1" algn="just"/>
            <a:r>
              <a:rPr lang="pl-PL" sz="1600" dirty="0"/>
              <a:t>Zastosowaniu; przez zastosowanie tymczasowego aresztowania należy rozumieć także jego przedłużenie oraz ponowne stosowanie po uprzednim uchyleniu.</a:t>
            </a:r>
          </a:p>
          <a:p>
            <a:pPr lvl="1" algn="just"/>
            <a:r>
              <a:rPr lang="pl-PL" sz="1600" dirty="0"/>
              <a:t>przedłużeniu stosowania tymczasowego aresztowania, </a:t>
            </a:r>
          </a:p>
          <a:p>
            <a:pPr lvl="1" algn="just"/>
            <a:r>
              <a:rPr lang="pl-PL" sz="1600" dirty="0"/>
              <a:t>odmowie zastosowania lub przedłużenia stosowania tymczasowego aresztowania, </a:t>
            </a:r>
          </a:p>
          <a:p>
            <a:pPr lvl="1" algn="just"/>
            <a:r>
              <a:rPr lang="pl-PL" sz="1600" dirty="0"/>
              <a:t>zmiany na łagodniejszy środek lub uchylenia tymczasowego aresztowania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7773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359" y="0"/>
            <a:ext cx="8690212" cy="1499616"/>
          </a:xfrm>
        </p:spPr>
        <p:txBody>
          <a:bodyPr>
            <a:normAutofit/>
          </a:bodyPr>
          <a:lstStyle/>
          <a:p>
            <a:r>
              <a:rPr lang="pl-PL" sz="4400" dirty="0"/>
              <a:t>Tymczasowe aresztowanie – zaskarżalność postanowień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256305" y="1592783"/>
            <a:ext cx="3766373" cy="822960"/>
          </a:xfrm>
        </p:spPr>
        <p:txBody>
          <a:bodyPr/>
          <a:lstStyle/>
          <a:p>
            <a:r>
              <a:rPr lang="pl-PL" b="1" dirty="0"/>
              <a:t>Sąd, który wydał postanowienie w I instancji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71651" y="2388358"/>
            <a:ext cx="4483289" cy="412162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Sąd rejonowy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Sąd okręgowy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Sąd apelacyjny (jeżeli przedłuża okresy stosowania tymczasowego aresztowania ponad terminy wskazane w art. 263 § 4)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Sąd Najwyższy 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321092" y="1592783"/>
            <a:ext cx="3566160" cy="822960"/>
          </a:xfrm>
        </p:spPr>
        <p:txBody>
          <a:bodyPr/>
          <a:lstStyle/>
          <a:p>
            <a:pPr algn="ctr"/>
            <a:r>
              <a:rPr lang="pl-PL" b="1" dirty="0"/>
              <a:t>Sąd, który rozpoznaje zażalenie 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810836" y="2380935"/>
            <a:ext cx="4117359" cy="429282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/>
              <a:t>Sąd okręgowy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Sąd apelacyjny 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Sąd apelacyjny w składzie 3 sędziów (art. 263 § 5)  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Inny równorzędny skład SN </a:t>
            </a:r>
          </a:p>
          <a:p>
            <a:pPr marL="0" indent="0">
              <a:buNone/>
            </a:pPr>
            <a:r>
              <a:rPr lang="pl-PL" dirty="0"/>
              <a:t>Postanowienie SN (7) z dnia 20 października 2009 r., I KZP 1/09</a:t>
            </a:r>
          </a:p>
          <a:p>
            <a:pPr marL="173736" lvl="1" indent="0">
              <a:buNone/>
            </a:pPr>
            <a:r>
              <a:rPr lang="pl-PL" dirty="0"/>
              <a:t>Dopuszczalne jest zażalenie na postanowienie Sądu Najwyższego, wydane na podstawie art. 538 § 2 k.p.k.; rozpoznaje je równorzędny skład Sądu Najwyższego.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endParaRPr lang="pl-PL" dirty="0"/>
          </a:p>
        </p:txBody>
      </p:sp>
      <p:sp>
        <p:nvSpPr>
          <p:cNvPr id="9" name="Strzałka w prawo 8"/>
          <p:cNvSpPr/>
          <p:nvPr/>
        </p:nvSpPr>
        <p:spPr>
          <a:xfrm>
            <a:off x="3858905" y="2395184"/>
            <a:ext cx="818866" cy="232011"/>
          </a:xfrm>
          <a:prstGeom prst="rightArrow">
            <a:avLst>
              <a:gd name="adj1" fmla="val 18470"/>
              <a:gd name="adj2" fmla="val 5945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3858904" y="2902426"/>
            <a:ext cx="818866" cy="232011"/>
          </a:xfrm>
          <a:prstGeom prst="rightArrow">
            <a:avLst>
              <a:gd name="adj1" fmla="val 18470"/>
              <a:gd name="adj2" fmla="val 5945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prawo 10"/>
          <p:cNvSpPr/>
          <p:nvPr/>
        </p:nvSpPr>
        <p:spPr>
          <a:xfrm rot="19648016">
            <a:off x="4125036" y="3823500"/>
            <a:ext cx="818866" cy="232011"/>
          </a:xfrm>
          <a:prstGeom prst="rightArrow">
            <a:avLst>
              <a:gd name="adj1" fmla="val 18470"/>
              <a:gd name="adj2" fmla="val 5945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3858905" y="4540157"/>
            <a:ext cx="818866" cy="232011"/>
          </a:xfrm>
          <a:prstGeom prst="rightArrow">
            <a:avLst>
              <a:gd name="adj1" fmla="val 18470"/>
              <a:gd name="adj2" fmla="val 5945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6502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-243408"/>
            <a:ext cx="9396536" cy="1296144"/>
          </a:xfrm>
        </p:spPr>
        <p:txBody>
          <a:bodyPr>
            <a:noAutofit/>
          </a:bodyPr>
          <a:lstStyle/>
          <a:p>
            <a:r>
              <a:rPr lang="pl-PL" sz="2000" b="1" dirty="0"/>
              <a:t>Zaskarżalność postanowienia o tymczasowym aresztowaniu wydanego na skutek wniesienia zażalenia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764704"/>
            <a:ext cx="8964488" cy="5184576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426 § 2 Od postanowienia o zastosowaniu tymczasowego aresztowania </a:t>
            </a:r>
            <a:r>
              <a:rPr lang="pl-PL" sz="2000" b="1" dirty="0"/>
              <a:t>wydanego na skutek zażalenia</a:t>
            </a:r>
            <a:r>
              <a:rPr lang="pl-PL" sz="2000" dirty="0"/>
              <a:t>, a także od wydanego </a:t>
            </a:r>
            <a:r>
              <a:rPr lang="pl-PL" sz="2000" b="1" dirty="0"/>
              <a:t>w toku postępowania odwoławczego</a:t>
            </a:r>
            <a:r>
              <a:rPr lang="pl-PL" sz="2000" dirty="0"/>
              <a:t> postanowienia o przeprowadzeniu obserwacji, o zastosowaniu środka zapobiegawczego lub nałożeniu kary porządkowej przysługuje </a:t>
            </a:r>
            <a:r>
              <a:rPr lang="pl-PL" sz="2000" b="1" dirty="0"/>
              <a:t>zażalenie do innego równorzędnego składu sądu odwoławczego.</a:t>
            </a:r>
          </a:p>
          <a:p>
            <a:pPr algn="just"/>
            <a:r>
              <a:rPr lang="pl-PL" sz="2000" dirty="0"/>
              <a:t>Zaskarżalność </a:t>
            </a:r>
            <a:r>
              <a:rPr lang="pl-PL" sz="2000" b="1" dirty="0"/>
              <a:t>postanowień sądu odwoławczego </a:t>
            </a:r>
            <a:r>
              <a:rPr lang="pl-PL" sz="2000" dirty="0"/>
              <a:t>o zastosowaniu tymczasowego aresztowania na skutek zażalenia będzie dotyczyć następujących sytuacji procesowych: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000" dirty="0"/>
              <a:t>w postępowaniu przygotowawczym, gdy sąd nie uwzględnił wniosku prokuratora o zastosowanie lub przedłużenie tymczasowego aresztowania;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pl-PL" sz="2000" dirty="0"/>
              <a:t>w postępowaniu sądowym, gdy sąd pierwszej instancji uchylił tymczasowe aresztowanie albo nie uwzględnił wniosku o zastosowanie tymczasowego aresztowania lub nie przedłużył stosowania tego środka zapobiegawczego</a:t>
            </a:r>
          </a:p>
        </p:txBody>
      </p:sp>
    </p:spTree>
    <p:extLst>
      <p:ext uri="{BB962C8B-B14F-4D97-AF65-F5344CB8AC3E}">
        <p14:creationId xmlns:p14="http://schemas.microsoft.com/office/powerpoint/2010/main" val="16189886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Warunkowe tymczasowe aresztowanie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art. 257 § 2 </a:t>
            </a:r>
          </a:p>
          <a:p>
            <a:pPr algn="just"/>
            <a:r>
              <a:rPr lang="pl-PL" dirty="0"/>
              <a:t>Stosując tymczasowe aresztowanie, sąd może zastrzec, że środek ten ulegnie zmianie z chwilą złożenia, nie później niż w wyznaczonym terminie, określonego poręczenia majątkowego; na uzasadniony wniosek oskarżonego lub jego obrońcy, złożony najpóźniej w ostatnim dniu wyznaczonego terminu, sąd może przedłużyć termin złożenia poręczenia.</a:t>
            </a:r>
          </a:p>
          <a:p>
            <a:pPr algn="just"/>
            <a:r>
              <a:rPr lang="pl-PL" dirty="0"/>
              <a:t>Sąd orzeka o zastosowaniu tymczasowego aresztowania, ale jednocześnie daje oskarżonemu szansę w postaci zastosowania nie izolacyjnego środka zapobiegawczego, jeżeli w wyznaczonym przez sąd okresie wpłaci przez niego określoną sumę poręczenia majątkowego. </a:t>
            </a:r>
          </a:p>
          <a:p>
            <a:pPr algn="just"/>
            <a:r>
              <a:rPr lang="pl-PL" dirty="0"/>
              <a:t>Jeżeli poręczenie nie zostanie wpłacone – areszt zmienia się w bezwarunkowy.  </a:t>
            </a:r>
          </a:p>
        </p:txBody>
      </p:sp>
    </p:spTree>
    <p:extLst>
      <p:ext uri="{BB962C8B-B14F-4D97-AF65-F5344CB8AC3E}">
        <p14:creationId xmlns:p14="http://schemas.microsoft.com/office/powerpoint/2010/main" val="26607503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E1EAF7-5F83-D3D5-AC9D-4D53E7EA8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Warunkowe tymczasowe aresztowanie – sprzeciw prokuratora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E48651-C07F-6CBE-B2F3-AC2519D66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dirty="0"/>
          </a:p>
          <a:p>
            <a:pPr algn="just"/>
            <a:r>
              <a:rPr lang="pl-PL" i="1" dirty="0"/>
              <a:t>Jeżeli prokurator oświadczy, najpóźniej na posiedzeniu po ogłoszeniu postanowienia wydanego na podstawie § 2, że sprzeciwia się zmianie środka zapobiegawczego, postanowienie to, w zakresie dotyczącym zmiany tymczasowego aresztowania na poręczenie majątkowe, </a:t>
            </a:r>
            <a:r>
              <a:rPr lang="pl-PL" b="1" i="1" dirty="0"/>
              <a:t>staje się wykonalne z dniem uprawomocnienia.</a:t>
            </a:r>
          </a:p>
          <a:p>
            <a:pPr algn="just"/>
            <a:r>
              <a:rPr lang="pl-PL" dirty="0"/>
              <a:t>Zasadą jest natychmiastowa wykonalność postanowień.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229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Zatrzymanie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215884" cy="46268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/>
              <a:t>Zatrzymanie jest to krótkotrwałe pozbawienie wolności celem zastosowania środka zapobiegawczego </a:t>
            </a:r>
            <a:r>
              <a:rPr lang="pl-PL" sz="2400" i="1" dirty="0"/>
              <a:t>sensu stricto, </a:t>
            </a:r>
            <a:r>
              <a:rPr lang="pl-PL" sz="2400" dirty="0"/>
              <a:t>przymusowego doprowadzenia osoby podejrzanej albo oskarżonego do organu procesowego lub przeprowadzenia postępowania przyspieszonego.</a:t>
            </a:r>
          </a:p>
          <a:p>
            <a:pPr marL="0" indent="0" algn="just">
              <a:buNone/>
            </a:pPr>
            <a:r>
              <a:rPr lang="pl-PL" sz="2400" dirty="0"/>
              <a:t>Odrębny i samodzielny środek przymusu procesowego, chociaż ściśle związany ze środkami zapobiegawczymi, Wskazuje się, że zatrzymanie jest środkiem zapobiegawczym </a:t>
            </a:r>
            <a:r>
              <a:rPr lang="pl-PL" sz="2400" i="1" dirty="0"/>
              <a:t>sensu largo. </a:t>
            </a:r>
          </a:p>
          <a:p>
            <a:pPr marL="0" indent="0" algn="just">
              <a:buNone/>
            </a:pPr>
            <a:r>
              <a:rPr lang="pl-PL" sz="2400" dirty="0"/>
              <a:t>Rodzaje zatrzymania uregulowane w k.p.k.:</a:t>
            </a:r>
          </a:p>
          <a:p>
            <a:pPr marL="0" indent="0" algn="just">
              <a:buNone/>
            </a:pPr>
            <a:r>
              <a:rPr lang="pl-PL" sz="2400" dirty="0"/>
              <a:t>1. Ujęcie obywatelskie (art. 243) – </a:t>
            </a:r>
            <a:r>
              <a:rPr lang="pl-PL" sz="2400" b="1" u="sng" dirty="0"/>
              <a:t>nie jest to zatrzymanie </a:t>
            </a:r>
            <a:r>
              <a:rPr lang="pl-PL" sz="2400" b="1" i="1" u="sng" dirty="0"/>
              <a:t>sensu </a:t>
            </a:r>
            <a:r>
              <a:rPr lang="pl-PL" sz="2400" b="1" i="1" u="sng" dirty="0" err="1"/>
              <a:t>strico</a:t>
            </a:r>
            <a:endParaRPr lang="pl-PL" sz="2400" dirty="0"/>
          </a:p>
          <a:p>
            <a:pPr marL="0" indent="0" algn="just">
              <a:buNone/>
            </a:pPr>
            <a:r>
              <a:rPr lang="pl-PL" sz="2400" dirty="0"/>
              <a:t>2. Zatrzymanie właściwe (art. 244)</a:t>
            </a:r>
          </a:p>
          <a:p>
            <a:pPr marL="0" indent="0" algn="just">
              <a:buNone/>
            </a:pPr>
            <a:r>
              <a:rPr lang="pl-PL" sz="2400" dirty="0"/>
              <a:t>3. Zatrzymanie prokuratorskie (art. 247)</a:t>
            </a:r>
          </a:p>
          <a:p>
            <a:pPr marL="0" indent="0" algn="just">
              <a:buNone/>
            </a:pPr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8701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zatrzymania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5172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l-PL" sz="3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44068" lvl="1" indent="-342900" algn="just">
              <a:buFont typeface="+mj-lt"/>
              <a:buAutoNum type="arabicPeriod"/>
            </a:pPr>
            <a:r>
              <a:rPr lang="pl-PL" sz="3400" dirty="0">
                <a:latin typeface="Times New Roman" pitchFamily="18" charset="0"/>
                <a:cs typeface="Times New Roman" pitchFamily="18" charset="0"/>
              </a:rPr>
              <a:t>Ujęcie obywatelskie (art. 243 k.p.k.)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3400" dirty="0">
                <a:latin typeface="Times New Roman" pitchFamily="18" charset="0"/>
                <a:cs typeface="Times New Roman" pitchFamily="18" charset="0"/>
              </a:rPr>
              <a:t>Zatrzymanie właściwe (art. 244 k.p.k.)</a:t>
            </a:r>
          </a:p>
          <a:p>
            <a:pPr marL="544068" lvl="1" indent="-342900" algn="just">
              <a:buFont typeface="+mj-lt"/>
              <a:buAutoNum type="arabicPeriod"/>
            </a:pPr>
            <a:r>
              <a:rPr lang="pl-PL" sz="3400" dirty="0">
                <a:latin typeface="Times New Roman" pitchFamily="18" charset="0"/>
                <a:cs typeface="Times New Roman" pitchFamily="18" charset="0"/>
              </a:rPr>
              <a:t>Zatrzymanie prokuratorskie (art. 247 k.p.k.)</a:t>
            </a:r>
          </a:p>
          <a:p>
            <a:pPr marL="0" indent="0">
              <a:buNone/>
            </a:pP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94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323850" y="129289"/>
            <a:ext cx="8352607" cy="1427505"/>
          </a:xfrm>
        </p:spPr>
        <p:txBody>
          <a:bodyPr>
            <a:normAutofit fontScale="90000"/>
          </a:bodyPr>
          <a:lstStyle/>
          <a:p>
            <a:r>
              <a:rPr lang="pl-PL" dirty="0"/>
              <a:t>Konstytucyjne zasady stosowania zatrzymania </a:t>
            </a:r>
          </a:p>
        </p:txBody>
      </p:sp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149189" y="1628800"/>
            <a:ext cx="8994812" cy="44124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Art. 41 Konstytucji </a:t>
            </a:r>
          </a:p>
          <a:p>
            <a:pPr algn="just"/>
            <a:r>
              <a:rPr lang="pl-PL" dirty="0"/>
              <a:t>1. Każdemu zapewnia się nietykalność osobistą i wolność osobistą. </a:t>
            </a:r>
            <a:r>
              <a:rPr lang="pl-PL" b="1" dirty="0"/>
              <a:t>Pozbawienie lub ograniczenie wolności może nastąpić tylko na zasadach i w trybie określonych w ustawie. </a:t>
            </a:r>
          </a:p>
          <a:p>
            <a:pPr algn="just"/>
            <a:r>
              <a:rPr lang="pl-PL" dirty="0"/>
              <a:t>2. Każdy pozbawiony wolności </a:t>
            </a:r>
            <a:r>
              <a:rPr lang="pl-PL" b="1" dirty="0"/>
              <a:t>nie na podstawie wyroku sądowego ma prawo odwołania się do sądu w celu niezwłocznego ustalenia legalności tego pozbawienia</a:t>
            </a:r>
            <a:r>
              <a:rPr lang="pl-PL" dirty="0"/>
              <a:t>. O pozbawieniu wolności powiadamia się niezwłocznie rodzinę lub osobę wskazaną przez pozbawionego wolności.</a:t>
            </a:r>
          </a:p>
          <a:p>
            <a:pPr algn="just"/>
            <a:r>
              <a:rPr lang="pl-PL" dirty="0"/>
              <a:t>3. Każdy zatrzymany powinien być </a:t>
            </a:r>
            <a:r>
              <a:rPr lang="pl-PL" b="1" dirty="0"/>
              <a:t>niezwłocznie i w sposób zrozumiały dla niego poinformowany o przyczynach zatrzymania</a:t>
            </a:r>
            <a:r>
              <a:rPr lang="pl-PL" dirty="0"/>
              <a:t>. Powinien on być </a:t>
            </a:r>
            <a:r>
              <a:rPr lang="pl-PL" b="1" u="sng" dirty="0"/>
              <a:t>w ciągu 48 godzin od chwili zatrzymania </a:t>
            </a:r>
            <a:r>
              <a:rPr lang="pl-PL" b="1" dirty="0"/>
              <a:t>przekazany do dyspozycji sądu</a:t>
            </a:r>
            <a:r>
              <a:rPr lang="pl-PL" dirty="0"/>
              <a:t>. Zatrzymanego należy zwolnić, jeżeli w ciągu 24 godzin od przekazania do dyspozycji sądu nie zostanie mu doręczone postanowienie sądu o tymczasowym aresztowaniu wraz z przedstawionymi zarzutami.</a:t>
            </a:r>
          </a:p>
          <a:p>
            <a:pPr algn="just"/>
            <a:r>
              <a:rPr lang="pl-PL" dirty="0"/>
              <a:t>4. Każdy pozbawiony wolności powinien być traktowany </a:t>
            </a:r>
            <a:r>
              <a:rPr lang="pl-PL" b="1" dirty="0"/>
              <a:t>w sposób humanitarny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5. Każdy bezprawnie pozbawiony wolności ma </a:t>
            </a:r>
            <a:r>
              <a:rPr lang="pl-PL" b="1" dirty="0"/>
              <a:t>prawo do odszkodowania</a:t>
            </a:r>
            <a:r>
              <a:rPr lang="pl-PL" dirty="0"/>
              <a:t>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16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-1116632" y="0"/>
            <a:ext cx="11544300" cy="1450757"/>
          </a:xfrm>
        </p:spPr>
        <p:txBody>
          <a:bodyPr/>
          <a:lstStyle/>
          <a:p>
            <a:r>
              <a:rPr lang="pl-PL" dirty="0"/>
              <a:t>Ujęcie obywatelskie – art. 243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257175" y="1124746"/>
            <a:ext cx="8670801" cy="5314155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§ 1. Każdy ma prawo ująć osobę </a:t>
            </a:r>
            <a:r>
              <a:rPr lang="pl-PL" b="1" dirty="0"/>
              <a:t>na gorącym uczynku przestępstwa lub w pościgu podjętym bezpośrednio po popełnieniu przestępstwa</a:t>
            </a:r>
            <a:r>
              <a:rPr lang="pl-PL" dirty="0"/>
              <a:t>, jeżeli zachodzi </a:t>
            </a:r>
            <a:r>
              <a:rPr lang="pl-PL" b="1" dirty="0"/>
              <a:t>obawa ukrycia się tej osoby lub nie można ustalić jej tożsamości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§ 2. Osobę ujętą należy niezwłocznie oddać w ręce Policji.</a:t>
            </a:r>
          </a:p>
          <a:p>
            <a:pPr algn="just"/>
            <a:r>
              <a:rPr lang="pl-PL" dirty="0"/>
              <a:t>- ujęcie obywatelskie to rodzaj zatrzymania procesowego. Ma charakter subsydiarny względem zatrzymania z art. 244 czy 247, ponieważ dokonuje się go niejako w zastępstwie organów ścigania. </a:t>
            </a:r>
          </a:p>
          <a:p>
            <a:pPr algn="just"/>
            <a:r>
              <a:rPr lang="pl-PL" dirty="0"/>
              <a:t>Osobę ujętą należy </a:t>
            </a:r>
            <a:r>
              <a:rPr lang="pl-PL" b="1" dirty="0"/>
              <a:t>niezwłocznie przekazać Policji</a:t>
            </a:r>
            <a:r>
              <a:rPr lang="pl-PL" dirty="0"/>
              <a:t>. Niezwłocznie, czyli tak szybko jak to jest możliwe w odniesieniu do okoliczności konkretnej sprawy. </a:t>
            </a:r>
          </a:p>
          <a:p>
            <a:pPr algn="just"/>
            <a:r>
              <a:rPr lang="pl-PL" dirty="0"/>
              <a:t>„Niezwłoczne przekazanie Policji” to czas niezbędny do zawiadomienia policji i jej przybycia, ewentualnie czas potrzebny na samodzielne doprowadzenie na komisariat policji lub do najbliższego patrolu osoby ujętej, gdyby nie istniała obiektywna możliwość zawiadomienia policji o dokonanym ujęciu osoby na gorącym uczynku przestępstwa lub w pościgu (np. brak telefonu). </a:t>
            </a:r>
          </a:p>
          <a:p>
            <a:pPr algn="just"/>
            <a:r>
              <a:rPr lang="pl-PL" dirty="0"/>
              <a:t>Przetrzymywanie osoby zatrzymanej dłużej, niż jest to niezbędne do przekazania policji, może stanowić przestępstwo pozbawienia wolności, o którym mowa w art. 189 k.k.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18948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4222</TotalTime>
  <Words>7391</Words>
  <Application>Microsoft Office PowerPoint</Application>
  <PresentationFormat>Pokaz na ekranie (4:3)</PresentationFormat>
  <Paragraphs>403</Paragraphs>
  <Slides>57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62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Pojęcie i cechy środków przymusu </vt:lpstr>
      <vt:lpstr>Katalog środków przymusu w kpk (dział VI)</vt:lpstr>
      <vt:lpstr>Inne regulacje „przymusowe”</vt:lpstr>
      <vt:lpstr>Warunki stosowania środków przymusu procesowego </vt:lpstr>
      <vt:lpstr>Zatrzymanie</vt:lpstr>
      <vt:lpstr>Rodzaje zatrzymania</vt:lpstr>
      <vt:lpstr>Konstytucyjne zasady stosowania zatrzymania </vt:lpstr>
      <vt:lpstr>Ujęcie obywatelskie – art. 243</vt:lpstr>
      <vt:lpstr>Zatrzymanie właściwe – art. 244 k.p.k.</vt:lpstr>
      <vt:lpstr>Prezentacja programu PowerPoint</vt:lpstr>
      <vt:lpstr>Przesłanki zatrzymania – art. 244</vt:lpstr>
      <vt:lpstr>Czas trwania</vt:lpstr>
      <vt:lpstr>Zatrzymanie prokuratorskie – art. 247 k.p.k.</vt:lpstr>
      <vt:lpstr>Zażalenie na zatrzymanie</vt:lpstr>
      <vt:lpstr>Prezentacja programu PowerPoint</vt:lpstr>
      <vt:lpstr>Kogo nie można zatrzymać?</vt:lpstr>
      <vt:lpstr>ŚRODKI ZAPOBIEGAWCZE</vt:lpstr>
      <vt:lpstr>Katalog środków zapobiegawczych</vt:lpstr>
      <vt:lpstr>Pojęcie środków zapobiegawczych </vt:lpstr>
      <vt:lpstr>Cele stosowania środków zapobiegawczych</vt:lpstr>
      <vt:lpstr>Funkcje Środków zapobiegawczych</vt:lpstr>
      <vt:lpstr>Stosowanie środków zapobiegawczych </vt:lpstr>
      <vt:lpstr>Stosowanie środków zapobiegawczych </vt:lpstr>
      <vt:lpstr>Przesłanki szczególne </vt:lpstr>
      <vt:lpstr>Stosowanie środków zapobiegawczych cd. </vt:lpstr>
      <vt:lpstr>Dyrektywy Stosowania środków zapobiegawczych </vt:lpstr>
      <vt:lpstr>Dyrektywy stosowania środków zapobiegawczych </vt:lpstr>
      <vt:lpstr>Dyrektywy stosowania środków zapobiegawczych </vt:lpstr>
      <vt:lpstr>Dyrektywy stosowania środków zapobiegawczych </vt:lpstr>
      <vt:lpstr>Stosowanie środków zapobiegawczych – wymogi formalne </vt:lpstr>
      <vt:lpstr>Nowelizacja</vt:lpstr>
      <vt:lpstr>Stosowanie środków zapobiegawczych – wymogi formalne</vt:lpstr>
      <vt:lpstr>Organy, które stosują środki zapobiegawcze </vt:lpstr>
      <vt:lpstr>Czas stosowania środków zapobiegawczych  </vt:lpstr>
      <vt:lpstr>Wniosek o zmianę lub uchylenie środka zapobiegawczego </vt:lpstr>
      <vt:lpstr>Prezentacja programu PowerPoint</vt:lpstr>
      <vt:lpstr>Tymczasowe aresztowanie – pojęcie</vt:lpstr>
      <vt:lpstr>art. 258 § 2 </vt:lpstr>
      <vt:lpstr>Wyrok SA w Krakowie z 5.05.2016 r. II AKz 151/16 </vt:lpstr>
      <vt:lpstr>W ORZECZNICTWIE DOMINUJE JEDNAK STANOWISKO ODMIENNE</vt:lpstr>
      <vt:lpstr>Uchwała SN 7 sędziów z dnia 19.01.2012 r., I KZP 18/11</vt:lpstr>
      <vt:lpstr>Cele stosowania i podstawa dowodowa orzeczenia o tymczasowym aresztowaniu</vt:lpstr>
      <vt:lpstr>Zasady stosowania tymczasowego aresztowania </vt:lpstr>
      <vt:lpstr>Tymczasowe aresztowanie – organ stosujący</vt:lpstr>
      <vt:lpstr>Zakazy stosowania tymczasowego aresztowania</vt:lpstr>
      <vt:lpstr>Tymczasowe aresztowanie – czas trwania </vt:lpstr>
      <vt:lpstr>Tymczasowe aresztowanie – czas trwania </vt:lpstr>
      <vt:lpstr>Tymczasowe aresztowanie – czas trwania </vt:lpstr>
      <vt:lpstr>Posiedzenie aresztowe  </vt:lpstr>
      <vt:lpstr>Tymczasowe aresztowanie – tryb stosowania</vt:lpstr>
      <vt:lpstr>Tymczasowe aresztowanie – zaskarżalność postanowień</vt:lpstr>
      <vt:lpstr>Tymczasowe aresztowanie – zaskarżalność postanowień</vt:lpstr>
      <vt:lpstr>Tymczasowe aresztowanie – zaskarżalność postanowień</vt:lpstr>
      <vt:lpstr>Zaskarżalność postanowienia o tymczasowym aresztowaniu wydanego na skutek wniesienia zażalenia </vt:lpstr>
      <vt:lpstr>Warunkowe tymczasowe aresztowanie </vt:lpstr>
      <vt:lpstr>Warunkowe tymczasowe aresztowanie – sprzeciw prokuratora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dc:creator>Blazej</dc:creator>
  <cp:lastModifiedBy>Karol Jarząbek</cp:lastModifiedBy>
  <cp:revision>40</cp:revision>
  <dcterms:created xsi:type="dcterms:W3CDTF">2017-04-04T15:55:38Z</dcterms:created>
  <dcterms:modified xsi:type="dcterms:W3CDTF">2024-04-12T20:41:36Z</dcterms:modified>
</cp:coreProperties>
</file>