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8"/>
  </p:notesMasterIdLst>
  <p:sldIdLst>
    <p:sldId id="496" r:id="rId2"/>
    <p:sldId id="266" r:id="rId3"/>
    <p:sldId id="267" r:id="rId4"/>
    <p:sldId id="268" r:id="rId5"/>
    <p:sldId id="272" r:id="rId6"/>
    <p:sldId id="278" r:id="rId7"/>
    <p:sldId id="270" r:id="rId8"/>
    <p:sldId id="274" r:id="rId9"/>
    <p:sldId id="275" r:id="rId10"/>
    <p:sldId id="279" r:id="rId11"/>
    <p:sldId id="280" r:id="rId12"/>
    <p:sldId id="281" r:id="rId13"/>
    <p:sldId id="282" r:id="rId14"/>
    <p:sldId id="283" r:id="rId15"/>
    <p:sldId id="284" r:id="rId16"/>
    <p:sldId id="285" r:id="rId17"/>
    <p:sldId id="286" r:id="rId18"/>
    <p:sldId id="287" r:id="rId19"/>
    <p:sldId id="288" r:id="rId20"/>
    <p:sldId id="296" r:id="rId21"/>
    <p:sldId id="499" r:id="rId22"/>
    <p:sldId id="498" r:id="rId23"/>
    <p:sldId id="297" r:id="rId24"/>
    <p:sldId id="299" r:id="rId25"/>
    <p:sldId id="300" r:id="rId26"/>
    <p:sldId id="353" r:id="rId27"/>
    <p:sldId id="298" r:id="rId28"/>
    <p:sldId id="448" r:id="rId29"/>
    <p:sldId id="449" r:id="rId30"/>
    <p:sldId id="450" r:id="rId31"/>
    <p:sldId id="451" r:id="rId32"/>
    <p:sldId id="452" r:id="rId33"/>
    <p:sldId id="453" r:id="rId34"/>
    <p:sldId id="454" r:id="rId35"/>
    <p:sldId id="455" r:id="rId36"/>
    <p:sldId id="456" r:id="rId37"/>
    <p:sldId id="457" r:id="rId38"/>
    <p:sldId id="461" r:id="rId39"/>
    <p:sldId id="469" r:id="rId40"/>
    <p:sldId id="470" r:id="rId41"/>
    <p:sldId id="471" r:id="rId42"/>
    <p:sldId id="474" r:id="rId43"/>
    <p:sldId id="475" r:id="rId44"/>
    <p:sldId id="476" r:id="rId45"/>
    <p:sldId id="318" r:id="rId46"/>
    <p:sldId id="321" r:id="rId47"/>
    <p:sldId id="323" r:id="rId48"/>
    <p:sldId id="328" r:id="rId49"/>
    <p:sldId id="329" r:id="rId50"/>
    <p:sldId id="406" r:id="rId51"/>
    <p:sldId id="407" r:id="rId52"/>
    <p:sldId id="408" r:id="rId53"/>
    <p:sldId id="410" r:id="rId54"/>
    <p:sldId id="404" r:id="rId55"/>
    <p:sldId id="405" r:id="rId56"/>
    <p:sldId id="411" r:id="rId57"/>
    <p:sldId id="412" r:id="rId58"/>
    <p:sldId id="413" r:id="rId59"/>
    <p:sldId id="497" r:id="rId60"/>
    <p:sldId id="331" r:id="rId61"/>
    <p:sldId id="332" r:id="rId62"/>
    <p:sldId id="506" r:id="rId63"/>
    <p:sldId id="320" r:id="rId64"/>
    <p:sldId id="336" r:id="rId65"/>
    <p:sldId id="337" r:id="rId66"/>
    <p:sldId id="338" r:id="rId67"/>
    <p:sldId id="339" r:id="rId68"/>
    <p:sldId id="425" r:id="rId69"/>
    <p:sldId id="426" r:id="rId70"/>
    <p:sldId id="427" r:id="rId71"/>
    <p:sldId id="428" r:id="rId72"/>
    <p:sldId id="429" r:id="rId73"/>
    <p:sldId id="430" r:id="rId74"/>
    <p:sldId id="431" r:id="rId75"/>
    <p:sldId id="432" r:id="rId76"/>
    <p:sldId id="433" r:id="rId77"/>
    <p:sldId id="434" r:id="rId78"/>
    <p:sldId id="435" r:id="rId79"/>
    <p:sldId id="436" r:id="rId80"/>
    <p:sldId id="437" r:id="rId81"/>
    <p:sldId id="395" r:id="rId82"/>
    <p:sldId id="396" r:id="rId83"/>
    <p:sldId id="397" r:id="rId84"/>
    <p:sldId id="438" r:id="rId85"/>
    <p:sldId id="439" r:id="rId86"/>
    <p:sldId id="440" r:id="rId8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59" d="100"/>
          <a:sy n="59" d="100"/>
        </p:scale>
        <p:origin x="1476"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9CEA46-27F5-4831-BF70-2FDF73A68A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FC1FA0A-F4C5-4846-A59C-7F4A35205133}">
      <dgm:prSet phldrT="[Tekst]"/>
      <dgm:spPr/>
      <dgm:t>
        <a:bodyPr/>
        <a:lstStyle/>
        <a:p>
          <a:r>
            <a:rPr lang="pl-PL" dirty="0"/>
            <a:t>obrona obligatoryjna</a:t>
          </a:r>
        </a:p>
      </dgm:t>
    </dgm:pt>
    <dgm:pt modelId="{B53C6403-CB4F-4878-A6C6-BD7C073F8235}" type="parTrans" cxnId="{8D29CF08-10E4-47D6-BBA3-14FAADCB29F9}">
      <dgm:prSet/>
      <dgm:spPr/>
      <dgm:t>
        <a:bodyPr/>
        <a:lstStyle/>
        <a:p>
          <a:endParaRPr lang="pl-PL"/>
        </a:p>
      </dgm:t>
    </dgm:pt>
    <dgm:pt modelId="{73ED3CD0-0AD9-47C1-9F1D-7D7568FEF939}" type="sibTrans" cxnId="{8D29CF08-10E4-47D6-BBA3-14FAADCB29F9}">
      <dgm:prSet/>
      <dgm:spPr/>
      <dgm:t>
        <a:bodyPr/>
        <a:lstStyle/>
        <a:p>
          <a:endParaRPr lang="pl-PL"/>
        </a:p>
      </dgm:t>
    </dgm:pt>
    <dgm:pt modelId="{1A29EB63-98FF-4CB8-92A3-5A01035F9829}">
      <dgm:prSet phldrT="[Tekst]"/>
      <dgm:spPr/>
      <dgm:t>
        <a:bodyPr/>
        <a:lstStyle/>
        <a:p>
          <a:r>
            <a:rPr lang="pl-PL" dirty="0"/>
            <a:t>ze względów podmiotowych</a:t>
          </a:r>
        </a:p>
      </dgm:t>
    </dgm:pt>
    <dgm:pt modelId="{98F5C4F6-9DCA-4033-B4F6-CBD07C6F26EE}" type="parTrans" cxnId="{68FA02C8-6A79-45A3-9897-D54C18440960}">
      <dgm:prSet/>
      <dgm:spPr/>
      <dgm:t>
        <a:bodyPr/>
        <a:lstStyle/>
        <a:p>
          <a:endParaRPr lang="pl-PL"/>
        </a:p>
      </dgm:t>
    </dgm:pt>
    <dgm:pt modelId="{F02E1A81-722D-4C80-B170-CB4349F043EC}" type="sibTrans" cxnId="{68FA02C8-6A79-45A3-9897-D54C18440960}">
      <dgm:prSet/>
      <dgm:spPr/>
      <dgm:t>
        <a:bodyPr/>
        <a:lstStyle/>
        <a:p>
          <a:endParaRPr lang="pl-PL"/>
        </a:p>
      </dgm:t>
    </dgm:pt>
    <dgm:pt modelId="{E9F6AD53-5EA0-4934-BAD4-045E1EF4346E}">
      <dgm:prSet phldrT="[Tekst]"/>
      <dgm:spPr/>
      <dgm:t>
        <a:bodyPr/>
        <a:lstStyle/>
        <a:p>
          <a:r>
            <a:rPr lang="pl-PL" dirty="0"/>
            <a:t>ze względów przedmiotowych </a:t>
          </a:r>
        </a:p>
      </dgm:t>
    </dgm:pt>
    <dgm:pt modelId="{9E199805-0595-4C6D-B73D-1589B782766C}" type="parTrans" cxnId="{C4F2645C-80C6-41C9-AC64-3C8899495162}">
      <dgm:prSet/>
      <dgm:spPr/>
      <dgm:t>
        <a:bodyPr/>
        <a:lstStyle/>
        <a:p>
          <a:endParaRPr lang="pl-PL"/>
        </a:p>
      </dgm:t>
    </dgm:pt>
    <dgm:pt modelId="{3827956F-CAB9-40CA-B02E-E9F7E69E43F6}" type="sibTrans" cxnId="{C4F2645C-80C6-41C9-AC64-3C8899495162}">
      <dgm:prSet/>
      <dgm:spPr/>
      <dgm:t>
        <a:bodyPr/>
        <a:lstStyle/>
        <a:p>
          <a:endParaRPr lang="pl-PL"/>
        </a:p>
      </dgm:t>
    </dgm:pt>
    <dgm:pt modelId="{B20D205C-D9EC-4D4A-B096-474791F9A3FD}" type="pres">
      <dgm:prSet presAssocID="{7C9CEA46-27F5-4831-BF70-2FDF73A68A88}" presName="hierChild1" presStyleCnt="0">
        <dgm:presLayoutVars>
          <dgm:chPref val="1"/>
          <dgm:dir/>
          <dgm:animOne val="branch"/>
          <dgm:animLvl val="lvl"/>
          <dgm:resizeHandles/>
        </dgm:presLayoutVars>
      </dgm:prSet>
      <dgm:spPr/>
    </dgm:pt>
    <dgm:pt modelId="{7B47CBB5-3AE5-4300-AC2C-B4AB4006C6D6}" type="pres">
      <dgm:prSet presAssocID="{8FC1FA0A-F4C5-4846-A59C-7F4A35205133}" presName="hierRoot1" presStyleCnt="0"/>
      <dgm:spPr/>
    </dgm:pt>
    <dgm:pt modelId="{277CB5F6-68D7-4183-8EED-397D16BFF4E0}" type="pres">
      <dgm:prSet presAssocID="{8FC1FA0A-F4C5-4846-A59C-7F4A35205133}" presName="composite" presStyleCnt="0"/>
      <dgm:spPr/>
    </dgm:pt>
    <dgm:pt modelId="{35D568D3-FC3C-4A25-9DC7-902626877E45}" type="pres">
      <dgm:prSet presAssocID="{8FC1FA0A-F4C5-4846-A59C-7F4A35205133}" presName="background" presStyleLbl="node0" presStyleIdx="0" presStyleCnt="1"/>
      <dgm:spPr/>
    </dgm:pt>
    <dgm:pt modelId="{5A449D1D-AE48-45F3-B6DE-CBFA04EBAD0D}" type="pres">
      <dgm:prSet presAssocID="{8FC1FA0A-F4C5-4846-A59C-7F4A35205133}" presName="text" presStyleLbl="fgAcc0" presStyleIdx="0" presStyleCnt="1" custLinFactNeighborX="-5556" custLinFactNeighborY="-2597">
        <dgm:presLayoutVars>
          <dgm:chPref val="3"/>
        </dgm:presLayoutVars>
      </dgm:prSet>
      <dgm:spPr/>
    </dgm:pt>
    <dgm:pt modelId="{A0198ADB-63B5-4953-A571-E5B3AF1CE15D}" type="pres">
      <dgm:prSet presAssocID="{8FC1FA0A-F4C5-4846-A59C-7F4A35205133}" presName="hierChild2" presStyleCnt="0"/>
      <dgm:spPr/>
    </dgm:pt>
    <dgm:pt modelId="{83D49FEB-0960-4CF0-8F38-8397E86DC2E5}" type="pres">
      <dgm:prSet presAssocID="{98F5C4F6-9DCA-4033-B4F6-CBD07C6F26EE}" presName="Name10" presStyleLbl="parChTrans1D2" presStyleIdx="0" presStyleCnt="2"/>
      <dgm:spPr/>
    </dgm:pt>
    <dgm:pt modelId="{44D3C1BC-3CD1-42BD-9551-9877C7552139}" type="pres">
      <dgm:prSet presAssocID="{1A29EB63-98FF-4CB8-92A3-5A01035F9829}" presName="hierRoot2" presStyleCnt="0"/>
      <dgm:spPr/>
    </dgm:pt>
    <dgm:pt modelId="{5183E682-8F70-49D7-B104-359C9E470BAA}" type="pres">
      <dgm:prSet presAssocID="{1A29EB63-98FF-4CB8-92A3-5A01035F9829}" presName="composite2" presStyleCnt="0"/>
      <dgm:spPr/>
    </dgm:pt>
    <dgm:pt modelId="{C85DC752-A770-4E91-9B41-BF9C2879C4C4}" type="pres">
      <dgm:prSet presAssocID="{1A29EB63-98FF-4CB8-92A3-5A01035F9829}" presName="background2" presStyleLbl="node2" presStyleIdx="0" presStyleCnt="2"/>
      <dgm:spPr/>
    </dgm:pt>
    <dgm:pt modelId="{24BF5698-E00F-4075-B8F7-8EEB34295ECE}" type="pres">
      <dgm:prSet presAssocID="{1A29EB63-98FF-4CB8-92A3-5A01035F9829}" presName="text2" presStyleLbl="fgAcc2" presStyleIdx="0" presStyleCnt="2" custLinFactNeighborX="-38119" custLinFactNeighborY="2001">
        <dgm:presLayoutVars>
          <dgm:chPref val="3"/>
        </dgm:presLayoutVars>
      </dgm:prSet>
      <dgm:spPr/>
    </dgm:pt>
    <dgm:pt modelId="{B4A248BE-35C0-4273-A3DE-58AF8681B699}" type="pres">
      <dgm:prSet presAssocID="{1A29EB63-98FF-4CB8-92A3-5A01035F9829}" presName="hierChild3" presStyleCnt="0"/>
      <dgm:spPr/>
    </dgm:pt>
    <dgm:pt modelId="{68C08D3C-2657-4ED9-ABEE-C2449C546A75}" type="pres">
      <dgm:prSet presAssocID="{9E199805-0595-4C6D-B73D-1589B782766C}" presName="Name10" presStyleLbl="parChTrans1D2" presStyleIdx="1" presStyleCnt="2"/>
      <dgm:spPr/>
    </dgm:pt>
    <dgm:pt modelId="{AB674334-D715-4998-BBE7-2B8EA914CF15}" type="pres">
      <dgm:prSet presAssocID="{E9F6AD53-5EA0-4934-BAD4-045E1EF4346E}" presName="hierRoot2" presStyleCnt="0"/>
      <dgm:spPr/>
    </dgm:pt>
    <dgm:pt modelId="{C94C0972-7CAF-448E-A6DD-A2CE315A8B16}" type="pres">
      <dgm:prSet presAssocID="{E9F6AD53-5EA0-4934-BAD4-045E1EF4346E}" presName="composite2" presStyleCnt="0"/>
      <dgm:spPr/>
    </dgm:pt>
    <dgm:pt modelId="{7E91BE73-58BE-4F12-9E2C-24EC7B72559D}" type="pres">
      <dgm:prSet presAssocID="{E9F6AD53-5EA0-4934-BAD4-045E1EF4346E}" presName="background2" presStyleLbl="node2" presStyleIdx="1" presStyleCnt="2"/>
      <dgm:spPr/>
    </dgm:pt>
    <dgm:pt modelId="{078A5542-84B5-4E57-A9AE-A31B8A722CB9}" type="pres">
      <dgm:prSet presAssocID="{E9F6AD53-5EA0-4934-BAD4-045E1EF4346E}" presName="text2" presStyleLbl="fgAcc2" presStyleIdx="1" presStyleCnt="2" custLinFactNeighborX="28398" custLinFactNeighborY="5190">
        <dgm:presLayoutVars>
          <dgm:chPref val="3"/>
        </dgm:presLayoutVars>
      </dgm:prSet>
      <dgm:spPr/>
    </dgm:pt>
    <dgm:pt modelId="{9C0518BC-ACBC-4556-990E-8AF5F1A14CFA}" type="pres">
      <dgm:prSet presAssocID="{E9F6AD53-5EA0-4934-BAD4-045E1EF4346E}" presName="hierChild3" presStyleCnt="0"/>
      <dgm:spPr/>
    </dgm:pt>
  </dgm:ptLst>
  <dgm:cxnLst>
    <dgm:cxn modelId="{91FC9804-5B6B-496F-8650-EFDE4DFD1739}" type="presOf" srcId="{7C9CEA46-27F5-4831-BF70-2FDF73A68A88}" destId="{B20D205C-D9EC-4D4A-B096-474791F9A3FD}" srcOrd="0" destOrd="0" presId="urn:microsoft.com/office/officeart/2005/8/layout/hierarchy1"/>
    <dgm:cxn modelId="{8D29CF08-10E4-47D6-BBA3-14FAADCB29F9}" srcId="{7C9CEA46-27F5-4831-BF70-2FDF73A68A88}" destId="{8FC1FA0A-F4C5-4846-A59C-7F4A35205133}" srcOrd="0" destOrd="0" parTransId="{B53C6403-CB4F-4878-A6C6-BD7C073F8235}" sibTransId="{73ED3CD0-0AD9-47C1-9F1D-7D7568FEF939}"/>
    <dgm:cxn modelId="{C0FF510A-5954-4A29-A0F1-27541AA82415}" type="presOf" srcId="{E9F6AD53-5EA0-4934-BAD4-045E1EF4346E}" destId="{078A5542-84B5-4E57-A9AE-A31B8A722CB9}" srcOrd="0" destOrd="0" presId="urn:microsoft.com/office/officeart/2005/8/layout/hierarchy1"/>
    <dgm:cxn modelId="{C4F2645C-80C6-41C9-AC64-3C8899495162}" srcId="{8FC1FA0A-F4C5-4846-A59C-7F4A35205133}" destId="{E9F6AD53-5EA0-4934-BAD4-045E1EF4346E}" srcOrd="1" destOrd="0" parTransId="{9E199805-0595-4C6D-B73D-1589B782766C}" sibTransId="{3827956F-CAB9-40CA-B02E-E9F7E69E43F6}"/>
    <dgm:cxn modelId="{CDAB2F6C-5C7C-46BD-9D64-7248D2146D6F}" type="presOf" srcId="{98F5C4F6-9DCA-4033-B4F6-CBD07C6F26EE}" destId="{83D49FEB-0960-4CF0-8F38-8397E86DC2E5}" srcOrd="0" destOrd="0" presId="urn:microsoft.com/office/officeart/2005/8/layout/hierarchy1"/>
    <dgm:cxn modelId="{F1ACB7B8-B641-4970-8D52-8594695BB298}" type="presOf" srcId="{9E199805-0595-4C6D-B73D-1589B782766C}" destId="{68C08D3C-2657-4ED9-ABEE-C2449C546A75}" srcOrd="0" destOrd="0" presId="urn:microsoft.com/office/officeart/2005/8/layout/hierarchy1"/>
    <dgm:cxn modelId="{68FA02C8-6A79-45A3-9897-D54C18440960}" srcId="{8FC1FA0A-F4C5-4846-A59C-7F4A35205133}" destId="{1A29EB63-98FF-4CB8-92A3-5A01035F9829}" srcOrd="0" destOrd="0" parTransId="{98F5C4F6-9DCA-4033-B4F6-CBD07C6F26EE}" sibTransId="{F02E1A81-722D-4C80-B170-CB4349F043EC}"/>
    <dgm:cxn modelId="{6DC555CC-780F-4595-8893-1CE85D6DD990}" type="presOf" srcId="{8FC1FA0A-F4C5-4846-A59C-7F4A35205133}" destId="{5A449D1D-AE48-45F3-B6DE-CBFA04EBAD0D}" srcOrd="0" destOrd="0" presId="urn:microsoft.com/office/officeart/2005/8/layout/hierarchy1"/>
    <dgm:cxn modelId="{4E6801DF-B6EC-49B3-928F-7FCA8F6E5D26}" type="presOf" srcId="{1A29EB63-98FF-4CB8-92A3-5A01035F9829}" destId="{24BF5698-E00F-4075-B8F7-8EEB34295ECE}" srcOrd="0" destOrd="0" presId="urn:microsoft.com/office/officeart/2005/8/layout/hierarchy1"/>
    <dgm:cxn modelId="{84468F37-9751-4787-9405-4AB74D3E2DDE}" type="presParOf" srcId="{B20D205C-D9EC-4D4A-B096-474791F9A3FD}" destId="{7B47CBB5-3AE5-4300-AC2C-B4AB4006C6D6}" srcOrd="0" destOrd="0" presId="urn:microsoft.com/office/officeart/2005/8/layout/hierarchy1"/>
    <dgm:cxn modelId="{0FD74B3D-C5B4-477E-BF8C-0C517F01E41F}" type="presParOf" srcId="{7B47CBB5-3AE5-4300-AC2C-B4AB4006C6D6}" destId="{277CB5F6-68D7-4183-8EED-397D16BFF4E0}" srcOrd="0" destOrd="0" presId="urn:microsoft.com/office/officeart/2005/8/layout/hierarchy1"/>
    <dgm:cxn modelId="{6F662670-A3D3-4D06-81AD-616063F6A9F0}" type="presParOf" srcId="{277CB5F6-68D7-4183-8EED-397D16BFF4E0}" destId="{35D568D3-FC3C-4A25-9DC7-902626877E45}" srcOrd="0" destOrd="0" presId="urn:microsoft.com/office/officeart/2005/8/layout/hierarchy1"/>
    <dgm:cxn modelId="{8307FEDD-A5F5-4047-BB81-69E089CA3EEC}" type="presParOf" srcId="{277CB5F6-68D7-4183-8EED-397D16BFF4E0}" destId="{5A449D1D-AE48-45F3-B6DE-CBFA04EBAD0D}" srcOrd="1" destOrd="0" presId="urn:microsoft.com/office/officeart/2005/8/layout/hierarchy1"/>
    <dgm:cxn modelId="{841C481E-2039-4ACA-B079-B5DFD07DF092}" type="presParOf" srcId="{7B47CBB5-3AE5-4300-AC2C-B4AB4006C6D6}" destId="{A0198ADB-63B5-4953-A571-E5B3AF1CE15D}" srcOrd="1" destOrd="0" presId="urn:microsoft.com/office/officeart/2005/8/layout/hierarchy1"/>
    <dgm:cxn modelId="{0357D837-1A95-4B11-A233-8A927A9AE33F}" type="presParOf" srcId="{A0198ADB-63B5-4953-A571-E5B3AF1CE15D}" destId="{83D49FEB-0960-4CF0-8F38-8397E86DC2E5}" srcOrd="0" destOrd="0" presId="urn:microsoft.com/office/officeart/2005/8/layout/hierarchy1"/>
    <dgm:cxn modelId="{B4E4382E-AA7D-48D9-8D61-20CE38EBB9F1}" type="presParOf" srcId="{A0198ADB-63B5-4953-A571-E5B3AF1CE15D}" destId="{44D3C1BC-3CD1-42BD-9551-9877C7552139}" srcOrd="1" destOrd="0" presId="urn:microsoft.com/office/officeart/2005/8/layout/hierarchy1"/>
    <dgm:cxn modelId="{C30D0981-E51C-4680-80EF-54F57937A966}" type="presParOf" srcId="{44D3C1BC-3CD1-42BD-9551-9877C7552139}" destId="{5183E682-8F70-49D7-B104-359C9E470BAA}" srcOrd="0" destOrd="0" presId="urn:microsoft.com/office/officeart/2005/8/layout/hierarchy1"/>
    <dgm:cxn modelId="{F8A8821E-5EEA-4FD6-A6A0-0D911603971F}" type="presParOf" srcId="{5183E682-8F70-49D7-B104-359C9E470BAA}" destId="{C85DC752-A770-4E91-9B41-BF9C2879C4C4}" srcOrd="0" destOrd="0" presId="urn:microsoft.com/office/officeart/2005/8/layout/hierarchy1"/>
    <dgm:cxn modelId="{D02B6543-D4EF-46BA-B3ED-AD596B282060}" type="presParOf" srcId="{5183E682-8F70-49D7-B104-359C9E470BAA}" destId="{24BF5698-E00F-4075-B8F7-8EEB34295ECE}" srcOrd="1" destOrd="0" presId="urn:microsoft.com/office/officeart/2005/8/layout/hierarchy1"/>
    <dgm:cxn modelId="{F0FCFF78-2E4C-4174-B70D-511465AAB960}" type="presParOf" srcId="{44D3C1BC-3CD1-42BD-9551-9877C7552139}" destId="{B4A248BE-35C0-4273-A3DE-58AF8681B699}" srcOrd="1" destOrd="0" presId="urn:microsoft.com/office/officeart/2005/8/layout/hierarchy1"/>
    <dgm:cxn modelId="{A59BBAEC-23E5-4938-801B-0E511E883A71}" type="presParOf" srcId="{A0198ADB-63B5-4953-A571-E5B3AF1CE15D}" destId="{68C08D3C-2657-4ED9-ABEE-C2449C546A75}" srcOrd="2" destOrd="0" presId="urn:microsoft.com/office/officeart/2005/8/layout/hierarchy1"/>
    <dgm:cxn modelId="{E5982D89-7A76-4344-A318-6288FAA6567B}" type="presParOf" srcId="{A0198ADB-63B5-4953-A571-E5B3AF1CE15D}" destId="{AB674334-D715-4998-BBE7-2B8EA914CF15}" srcOrd="3" destOrd="0" presId="urn:microsoft.com/office/officeart/2005/8/layout/hierarchy1"/>
    <dgm:cxn modelId="{D77CCB6F-DB39-452D-BEBE-69139995F60A}" type="presParOf" srcId="{AB674334-D715-4998-BBE7-2B8EA914CF15}" destId="{C94C0972-7CAF-448E-A6DD-A2CE315A8B16}" srcOrd="0" destOrd="0" presId="urn:microsoft.com/office/officeart/2005/8/layout/hierarchy1"/>
    <dgm:cxn modelId="{FE223420-1C80-40CA-85FD-CE513C1E153A}" type="presParOf" srcId="{C94C0972-7CAF-448E-A6DD-A2CE315A8B16}" destId="{7E91BE73-58BE-4F12-9E2C-24EC7B72559D}" srcOrd="0" destOrd="0" presId="urn:microsoft.com/office/officeart/2005/8/layout/hierarchy1"/>
    <dgm:cxn modelId="{F880601E-840F-4778-BA6F-3CCB9D87B3AA}" type="presParOf" srcId="{C94C0972-7CAF-448E-A6DD-A2CE315A8B16}" destId="{078A5542-84B5-4E57-A9AE-A31B8A722CB9}" srcOrd="1" destOrd="0" presId="urn:microsoft.com/office/officeart/2005/8/layout/hierarchy1"/>
    <dgm:cxn modelId="{7A5C0EBC-D6D9-488C-B594-623C3D5ED2C5}" type="presParOf" srcId="{AB674334-D715-4998-BBE7-2B8EA914CF15}" destId="{9C0518BC-ACBC-4556-990E-8AF5F1A14C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398445" y="1808"/>
          <a:ext cx="1517202" cy="910321"/>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425107" y="28470"/>
        <a:ext cx="1463878" cy="856997"/>
      </dsp:txXfrm>
    </dsp:sp>
    <dsp:sp modelId="{12B0C2F2-7203-40A8-AA80-0167776EF853}">
      <dsp:nvSpPr>
        <dsp:cNvPr id="0" name=""/>
        <dsp:cNvSpPr/>
      </dsp:nvSpPr>
      <dsp:spPr>
        <a:xfrm>
          <a:off x="2049162"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049162" y="344089"/>
        <a:ext cx="225152" cy="225760"/>
      </dsp:txXfrm>
    </dsp:sp>
    <dsp:sp modelId="{667A18F0-28B6-4F39-85F2-078B3CF0DA8E}">
      <dsp:nvSpPr>
        <dsp:cNvPr id="0" name=""/>
        <dsp:cNvSpPr/>
      </dsp:nvSpPr>
      <dsp:spPr>
        <a:xfrm>
          <a:off x="2522529" y="1808"/>
          <a:ext cx="1517202" cy="910321"/>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49191" y="28470"/>
        <a:ext cx="1463878" cy="856997"/>
      </dsp:txXfrm>
    </dsp:sp>
    <dsp:sp modelId="{3AE15342-6706-4AA1-994A-F8D00DAE747A}">
      <dsp:nvSpPr>
        <dsp:cNvPr id="0" name=""/>
        <dsp:cNvSpPr/>
      </dsp:nvSpPr>
      <dsp:spPr>
        <a:xfrm>
          <a:off x="4173246"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4173246" y="344089"/>
        <a:ext cx="225152" cy="225760"/>
      </dsp:txXfrm>
    </dsp:sp>
    <dsp:sp modelId="{BC8F3C63-1A0E-46B4-B049-0B257B6E0D01}">
      <dsp:nvSpPr>
        <dsp:cNvPr id="0" name=""/>
        <dsp:cNvSpPr/>
      </dsp:nvSpPr>
      <dsp:spPr>
        <a:xfrm>
          <a:off x="4646613" y="1808"/>
          <a:ext cx="1517202" cy="910321"/>
        </a:xfrm>
        <a:prstGeom prst="roundRect">
          <a:avLst>
            <a:gd name="adj" fmla="val 10000"/>
          </a:avLst>
        </a:prstGeom>
        <a:solidFill>
          <a:srgbClr val="70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673275" y="28470"/>
        <a:ext cx="1463878" cy="856997"/>
      </dsp:txXfrm>
    </dsp:sp>
    <dsp:sp modelId="{EFB233CA-F895-4115-BD95-3AF54E46B574}">
      <dsp:nvSpPr>
        <dsp:cNvPr id="0" name=""/>
        <dsp:cNvSpPr/>
      </dsp:nvSpPr>
      <dsp:spPr>
        <a:xfrm rot="5400000">
          <a:off x="5244391" y="1018334"/>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5292334" y="1045644"/>
        <a:ext cx="225760" cy="225152"/>
      </dsp:txXfrm>
    </dsp:sp>
    <dsp:sp modelId="{277381E6-693C-4ECC-BC1C-124FA789387A}">
      <dsp:nvSpPr>
        <dsp:cNvPr id="0" name=""/>
        <dsp:cNvSpPr/>
      </dsp:nvSpPr>
      <dsp:spPr>
        <a:xfrm>
          <a:off x="4646613" y="1519011"/>
          <a:ext cx="1517202" cy="91032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kontynuacja postępowania przygotowawczego i ponowne </a:t>
          </a:r>
          <a:r>
            <a:rPr lang="pl-PL" sz="1000" b="1" kern="1200" dirty="0"/>
            <a:t>umorzenie / odmowa wszczęcia</a:t>
          </a:r>
        </a:p>
      </dsp:txBody>
      <dsp:txXfrm>
        <a:off x="4673275" y="1545673"/>
        <a:ext cx="1463878" cy="856997"/>
      </dsp:txXfrm>
    </dsp:sp>
    <dsp:sp modelId="{6BB6F9A4-78AB-4EBE-AB00-4EE3769CB9F8}">
      <dsp:nvSpPr>
        <dsp:cNvPr id="0" name=""/>
        <dsp:cNvSpPr/>
      </dsp:nvSpPr>
      <dsp:spPr>
        <a:xfrm rot="10800000">
          <a:off x="4191452"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287946" y="1861291"/>
        <a:ext cx="225152" cy="225760"/>
      </dsp:txXfrm>
    </dsp:sp>
    <dsp:sp modelId="{509ED4F6-5A7D-4AF9-A54C-14134616A805}">
      <dsp:nvSpPr>
        <dsp:cNvPr id="0" name=""/>
        <dsp:cNvSpPr/>
      </dsp:nvSpPr>
      <dsp:spPr>
        <a:xfrm>
          <a:off x="2522529" y="1519011"/>
          <a:ext cx="1517202" cy="910321"/>
        </a:xfrm>
        <a:prstGeom prst="roundRect">
          <a:avLst>
            <a:gd name="adj" fmla="val 10000"/>
          </a:avLst>
        </a:prstGeom>
        <a:solidFill>
          <a:srgbClr val="3864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549191" y="1545673"/>
        <a:ext cx="1463878" cy="856997"/>
      </dsp:txXfrm>
    </dsp:sp>
    <dsp:sp modelId="{ABDCC1F7-B861-49FA-B703-8C09BD4E1D13}">
      <dsp:nvSpPr>
        <dsp:cNvPr id="0" name=""/>
        <dsp:cNvSpPr/>
      </dsp:nvSpPr>
      <dsp:spPr>
        <a:xfrm rot="10800000">
          <a:off x="2067368"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163862" y="1861291"/>
        <a:ext cx="225152" cy="225760"/>
      </dsp:txXfrm>
    </dsp:sp>
    <dsp:sp modelId="{0120BDCD-17D5-493E-914A-02C82D87EDBC}">
      <dsp:nvSpPr>
        <dsp:cNvPr id="0" name=""/>
        <dsp:cNvSpPr/>
      </dsp:nvSpPr>
      <dsp:spPr>
        <a:xfrm>
          <a:off x="398445" y="1519011"/>
          <a:ext cx="1517202" cy="910321"/>
        </a:xfrm>
        <a:prstGeom prst="roundRect">
          <a:avLst>
            <a:gd name="adj" fmla="val 10000"/>
          </a:avLst>
        </a:prstGeom>
        <a:solidFill>
          <a:srgbClr val="3259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utrzymanie zaskarżonego postanowienia w mocy przez prokuratora nadrzędnego</a:t>
          </a:r>
        </a:p>
      </dsp:txBody>
      <dsp:txXfrm>
        <a:off x="425107" y="1545673"/>
        <a:ext cx="1463878" cy="856997"/>
      </dsp:txXfrm>
    </dsp:sp>
    <dsp:sp modelId="{33419E12-CE4C-430A-A27B-06594154AF5B}">
      <dsp:nvSpPr>
        <dsp:cNvPr id="0" name=""/>
        <dsp:cNvSpPr/>
      </dsp:nvSpPr>
      <dsp:spPr>
        <a:xfrm rot="5400000">
          <a:off x="996223" y="25355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1044166" y="2562846"/>
        <a:ext cx="225760" cy="225152"/>
      </dsp:txXfrm>
    </dsp:sp>
    <dsp:sp modelId="{98FF956E-A2E6-4167-B535-2564228675EA}">
      <dsp:nvSpPr>
        <dsp:cNvPr id="0" name=""/>
        <dsp:cNvSpPr/>
      </dsp:nvSpPr>
      <dsp:spPr>
        <a:xfrm>
          <a:off x="398445" y="3036213"/>
          <a:ext cx="1517202" cy="910321"/>
        </a:xfrm>
        <a:prstGeom prst="roundRect">
          <a:avLst>
            <a:gd name="adj" fmla="val 10000"/>
          </a:avLst>
        </a:prstGeom>
        <a:solidFill>
          <a:srgbClr val="213B6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b="0" kern="1200" dirty="0"/>
            <a:t>pokrzywdzony nabywa prawo do wniesienia subsydiarnego AO</a:t>
          </a:r>
        </a:p>
      </dsp:txBody>
      <dsp:txXfrm>
        <a:off x="425107" y="3062875"/>
        <a:ext cx="1463878" cy="8569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08D3C-2657-4ED9-ABEE-C2449C546A75}">
      <dsp:nvSpPr>
        <dsp:cNvPr id="0" name=""/>
        <dsp:cNvSpPr/>
      </dsp:nvSpPr>
      <dsp:spPr>
        <a:xfrm>
          <a:off x="2675385" y="1391831"/>
          <a:ext cx="1800509" cy="691748"/>
        </a:xfrm>
        <a:custGeom>
          <a:avLst/>
          <a:gdLst/>
          <a:ahLst/>
          <a:cxnLst/>
          <a:rect l="0" t="0" r="0" b="0"/>
          <a:pathLst>
            <a:path>
              <a:moveTo>
                <a:pt x="0" y="0"/>
              </a:moveTo>
              <a:lnTo>
                <a:pt x="0" y="483336"/>
              </a:lnTo>
              <a:lnTo>
                <a:pt x="1800509" y="483336"/>
              </a:lnTo>
              <a:lnTo>
                <a:pt x="1800509"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D49FEB-0960-4CF0-8F38-8397E86DC2E5}">
      <dsp:nvSpPr>
        <dsp:cNvPr id="0" name=""/>
        <dsp:cNvSpPr/>
      </dsp:nvSpPr>
      <dsp:spPr>
        <a:xfrm>
          <a:off x="874895" y="1391831"/>
          <a:ext cx="1800489" cy="691748"/>
        </a:xfrm>
        <a:custGeom>
          <a:avLst/>
          <a:gdLst/>
          <a:ahLst/>
          <a:cxnLst/>
          <a:rect l="0" t="0" r="0" b="0"/>
          <a:pathLst>
            <a:path>
              <a:moveTo>
                <a:pt x="1800489" y="0"/>
              </a:moveTo>
              <a:lnTo>
                <a:pt x="1800489" y="483336"/>
              </a:lnTo>
              <a:lnTo>
                <a:pt x="0" y="483336"/>
              </a:lnTo>
              <a:lnTo>
                <a:pt x="0"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D568D3-FC3C-4A25-9DC7-902626877E45}">
      <dsp:nvSpPr>
        <dsp:cNvPr id="0" name=""/>
        <dsp:cNvSpPr/>
      </dsp:nvSpPr>
      <dsp:spPr>
        <a:xfrm>
          <a:off x="1550519" y="-36748"/>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449D1D-AE48-45F3-B6DE-CBFA04EBAD0D}">
      <dsp:nvSpPr>
        <dsp:cNvPr id="0" name=""/>
        <dsp:cNvSpPr/>
      </dsp:nvSpPr>
      <dsp:spPr>
        <a:xfrm>
          <a:off x="1800489" y="200723"/>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obrona obligatoryjna</a:t>
          </a:r>
        </a:p>
      </dsp:txBody>
      <dsp:txXfrm>
        <a:off x="1842331" y="242565"/>
        <a:ext cx="2166048" cy="1344895"/>
      </dsp:txXfrm>
    </dsp:sp>
    <dsp:sp modelId="{C85DC752-A770-4E91-9B41-BF9C2879C4C4}">
      <dsp:nvSpPr>
        <dsp:cNvPr id="0" name=""/>
        <dsp:cNvSpPr/>
      </dsp:nvSpPr>
      <dsp:spPr>
        <a:xfrm>
          <a:off x="-249970"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BF5698-E00F-4075-B8F7-8EEB34295ECE}">
      <dsp:nvSpPr>
        <dsp:cNvPr id="0" name=""/>
        <dsp:cNvSpPr/>
      </dsp:nvSpPr>
      <dsp:spPr>
        <a:xfrm>
          <a:off x="0"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podmiotowych</a:t>
          </a:r>
        </a:p>
      </dsp:txBody>
      <dsp:txXfrm>
        <a:off x="41842" y="2362894"/>
        <a:ext cx="2166048" cy="1344895"/>
      </dsp:txXfrm>
    </dsp:sp>
    <dsp:sp modelId="{7E91BE73-58BE-4F12-9E2C-24EC7B72559D}">
      <dsp:nvSpPr>
        <dsp:cNvPr id="0" name=""/>
        <dsp:cNvSpPr/>
      </dsp:nvSpPr>
      <dsp:spPr>
        <a:xfrm>
          <a:off x="3351029"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A5542-84B5-4E57-A9AE-A31B8A722CB9}">
      <dsp:nvSpPr>
        <dsp:cNvPr id="0" name=""/>
        <dsp:cNvSpPr/>
      </dsp:nvSpPr>
      <dsp:spPr>
        <a:xfrm>
          <a:off x="3600999"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przedmiotowych </a:t>
          </a:r>
        </a:p>
      </dsp:txBody>
      <dsp:txXfrm>
        <a:off x="3642841" y="2362894"/>
        <a:ext cx="2166048" cy="1344895"/>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12.04.2024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12.04.2024</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12.04.2024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12.04.2024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12.04.2024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12.04.2024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12.04.2024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12.04.2024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12.04.2024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12.04.2024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12.04.2024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12.04.2024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12.04.2024</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3" Type="http://schemas.openxmlformats.org/officeDocument/2006/relationships/hyperlink" Target="https://sip.lex.pl/#/document/16798683?unitId=art(165)par(3)&amp;cm=DOCUMENT" TargetMode="External"/><Relationship Id="rId18" Type="http://schemas.openxmlformats.org/officeDocument/2006/relationships/hyperlink" Target="https://sip.lex.pl/#/document/16798683?unitId=art(185)par(2)&amp;cm=DOCUMENT" TargetMode="External"/><Relationship Id="rId26" Type="http://schemas.openxmlformats.org/officeDocument/2006/relationships/hyperlink" Target="https://sip.lex.pl/#/document/16798683?unitId=art(269)&amp;cm=DOCUMENT" TargetMode="External"/><Relationship Id="rId21" Type="http://schemas.openxmlformats.org/officeDocument/2006/relationships/hyperlink" Target="https://sip.lex.pl/#/document/16798683?unitId=art(211(a))&amp;cm=DOCUMENT" TargetMode="External"/><Relationship Id="rId34" Type="http://schemas.openxmlformats.org/officeDocument/2006/relationships/hyperlink" Target="https://sip.lex.pl/#/document/16798683?unitId=art(286)par(1)&amp;cm=DOCUMENT" TargetMode="External"/><Relationship Id="rId7" Type="http://schemas.openxmlformats.org/officeDocument/2006/relationships/hyperlink" Target="https://sip.lex.pl/#/document/16798683?unitId=art(150)par(1)&amp;cm=DOCUMENT" TargetMode="External"/><Relationship Id="rId12" Type="http://schemas.openxmlformats.org/officeDocument/2006/relationships/hyperlink" Target="https://sip.lex.pl/#/document/16798683?unitId=art(165)par(1)&amp;cm=DOCUMENT" TargetMode="External"/><Relationship Id="rId17" Type="http://schemas.openxmlformats.org/officeDocument/2006/relationships/hyperlink" Target="https://sip.lex.pl/#/document/16798683?unitId=art(173)par(4)&amp;cm=DOCUMENT" TargetMode="External"/><Relationship Id="rId25" Type="http://schemas.openxmlformats.org/officeDocument/2006/relationships/hyperlink" Target="https://sip.lex.pl/#/document/16798683?unitId=art(265)par(2)&amp;cm=DOCUMENT" TargetMode="External"/><Relationship Id="rId33" Type="http://schemas.openxmlformats.org/officeDocument/2006/relationships/hyperlink" Target="https://sip.lex.pl/#/document/16798683?unitId=art(284)par(2)&amp;cm=DOCUMENT" TargetMode="External"/><Relationship Id="rId2" Type="http://schemas.openxmlformats.org/officeDocument/2006/relationships/hyperlink" Target="https://sip.lex.pl/#/document/16798683?unitId=art(140)&amp;cm=DOCUMENT" TargetMode="External"/><Relationship Id="rId16" Type="http://schemas.openxmlformats.org/officeDocument/2006/relationships/hyperlink" Target="https://sip.lex.pl/#/document/16798683?unitId=art(173)par(3)&amp;cm=DOCUMENT" TargetMode="External"/><Relationship Id="rId20" Type="http://schemas.openxmlformats.org/officeDocument/2006/relationships/hyperlink" Target="https://sip.lex.pl/#/document/16798683?unitId=art(210)par(2)&amp;cm=DOCUMENT" TargetMode="External"/><Relationship Id="rId29" Type="http://schemas.openxmlformats.org/officeDocument/2006/relationships/hyperlink" Target="https://sip.lex.pl/#/document/16798683?unitId=art(278)par(3(a))&amp;cm=DOCUMENT" TargetMode="External"/><Relationship Id="rId1" Type="http://schemas.openxmlformats.org/officeDocument/2006/relationships/slideLayout" Target="../slideLayouts/slideLayout2.xml"/><Relationship Id="rId6" Type="http://schemas.openxmlformats.org/officeDocument/2006/relationships/hyperlink" Target="https://sip.lex.pl/#/document/16798683?unitId=art(149)&amp;cm=DOCUMENT" TargetMode="External"/><Relationship Id="rId11" Type="http://schemas.openxmlformats.org/officeDocument/2006/relationships/hyperlink" Target="https://sip.lex.pl/#/document/16798683?unitId=art(163)par(4)&amp;cm=DOCUMENT" TargetMode="External"/><Relationship Id="rId24" Type="http://schemas.openxmlformats.org/officeDocument/2006/relationships/hyperlink" Target="https://sip.lex.pl/#/document/16798683?unitId=art(265)par(1)&amp;cm=DOCUMENT" TargetMode="External"/><Relationship Id="rId32" Type="http://schemas.openxmlformats.org/officeDocument/2006/relationships/hyperlink" Target="https://sip.lex.pl/#/document/16798683?unitId=art(284)par(1)&amp;cm=DOCUMENT" TargetMode="External"/><Relationship Id="rId37" Type="http://schemas.openxmlformats.org/officeDocument/2006/relationships/hyperlink" Target="https://sip.lex.pl/#/document/16798683?unitId=art(299)&amp;cm=DOCUMENT" TargetMode="External"/><Relationship Id="rId5" Type="http://schemas.openxmlformats.org/officeDocument/2006/relationships/hyperlink" Target="https://sip.lex.pl/#/document/16798683?unitId=art(148(a))&amp;cm=DOCUMENT" TargetMode="External"/><Relationship Id="rId15" Type="http://schemas.openxmlformats.org/officeDocument/2006/relationships/hyperlink" Target="https://sip.lex.pl/#/document/16798683?unitId=art(166)par(1)&amp;cm=DOCUMENT" TargetMode="External"/><Relationship Id="rId23" Type="http://schemas.openxmlformats.org/officeDocument/2006/relationships/hyperlink" Target="https://sip.lex.pl/#/document/16798683?unitId=art(258)par(1)&amp;cm=DOCUMENT" TargetMode="External"/><Relationship Id="rId28" Type="http://schemas.openxmlformats.org/officeDocument/2006/relationships/hyperlink" Target="https://sip.lex.pl/#/document/16798683?unitId=art(278)par(2)&amp;cm=DOCUMENT" TargetMode="External"/><Relationship Id="rId36" Type="http://schemas.openxmlformats.org/officeDocument/2006/relationships/hyperlink" Target="https://sip.lex.pl/#/document/16798683?unitId=art(296)par(3)&amp;cm=DOCUMENT" TargetMode="External"/><Relationship Id="rId10" Type="http://schemas.openxmlformats.org/officeDocument/2006/relationships/hyperlink" Target="https://sip.lex.pl/#/document/16798683?unitId=art(163)par(3)&amp;cm=DOCUMENT" TargetMode="External"/><Relationship Id="rId19" Type="http://schemas.openxmlformats.org/officeDocument/2006/relationships/hyperlink" Target="https://sip.lex.pl/#/document/16798683?unitId=art(189(a))par(2)&amp;cm=DOCUMENT" TargetMode="External"/><Relationship Id="rId31" Type="http://schemas.openxmlformats.org/officeDocument/2006/relationships/hyperlink" Target="https://sip.lex.pl/#/document/16798683?unitId=art(294)par(2)&amp;cm=DOCUMENT" TargetMode="External"/><Relationship Id="rId4" Type="http://schemas.openxmlformats.org/officeDocument/2006/relationships/hyperlink" Target="https://sip.lex.pl/#/document/16798683?unitId=art(148)par(5)&amp;cm=DOCUMENT" TargetMode="External"/><Relationship Id="rId9" Type="http://schemas.openxmlformats.org/officeDocument/2006/relationships/hyperlink" Target="https://sip.lex.pl/#/document/16798683?unitId=art(158)par(3)&amp;cm=DOCUMENT" TargetMode="External"/><Relationship Id="rId14" Type="http://schemas.openxmlformats.org/officeDocument/2006/relationships/hyperlink" Target="https://sip.lex.pl/#/document/16798683?unitId=art(165)par(4)&amp;cm=DOCUMENT" TargetMode="External"/><Relationship Id="rId22" Type="http://schemas.openxmlformats.org/officeDocument/2006/relationships/hyperlink" Target="https://sip.lex.pl/#/document/16798683?unitId=art(252)par(3)&amp;cm=DOCUMENT" TargetMode="External"/><Relationship Id="rId27" Type="http://schemas.openxmlformats.org/officeDocument/2006/relationships/hyperlink" Target="https://sip.lex.pl/#/document/16798683?unitId=art(278)par(1)&amp;cm=DOCUMENT" TargetMode="External"/><Relationship Id="rId30" Type="http://schemas.openxmlformats.org/officeDocument/2006/relationships/hyperlink" Target="https://sip.lex.pl/#/document/16798683?unitId=art(294)par(1)&amp;cm=DOCUMENT" TargetMode="External"/><Relationship Id="rId35" Type="http://schemas.openxmlformats.org/officeDocument/2006/relationships/hyperlink" Target="https://sip.lex.pl/#/document/16798683?unitId=art(287)par(1)&amp;cm=DOCUMENT" TargetMode="External"/><Relationship Id="rId8" Type="http://schemas.openxmlformats.org/officeDocument/2006/relationships/hyperlink" Target="https://sip.lex.pl/#/document/16798683?unitId=art(151)&amp;cm=DOCUMENT" TargetMode="External"/><Relationship Id="rId3" Type="http://schemas.openxmlformats.org/officeDocument/2006/relationships/hyperlink" Target="https://sip.lex.pl/#/document/16798683?unitId=art(148)par(4)&amp;cm=DOCUME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dr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Font typeface="Wingdings 2"/>
              <a:buNone/>
            </a:pPr>
            <a:r>
              <a:rPr lang="pl-PL" dirty="0"/>
              <a:t>2) o występki określone w rozdziałach XVI i XVII oraz w </a:t>
            </a:r>
            <a:r>
              <a:rPr lang="pl-PL" dirty="0">
                <a:hlinkClick r:id="rId2">
                  <a:extLst>
                    <a:ext uri="{A12FA001-AC4F-418D-AE19-62706E023703}">
                      <ahyp:hlinkClr xmlns:ahyp="http://schemas.microsoft.com/office/drawing/2018/hyperlinkcolor" val="tx"/>
                    </a:ext>
                  </a:extLst>
                </a:hlinkClick>
              </a:rPr>
              <a:t>art. 140-142</a:t>
            </a:r>
            <a:r>
              <a:rPr lang="pl-PL" dirty="0"/>
              <a:t>, </a:t>
            </a:r>
            <a:r>
              <a:rPr lang="pl-PL" dirty="0">
                <a:hlinkClick r:id="rId3">
                  <a:extLst>
                    <a:ext uri="{A12FA001-AC4F-418D-AE19-62706E023703}">
                      <ahyp:hlinkClr xmlns:ahyp="http://schemas.microsoft.com/office/drawing/2018/hyperlinkcolor" val="tx"/>
                    </a:ext>
                  </a:extLst>
                </a:hlinkClick>
              </a:rPr>
              <a:t>art. 148 § 4</a:t>
            </a:r>
            <a:r>
              <a:rPr lang="pl-PL" dirty="0"/>
              <a:t> i </a:t>
            </a:r>
            <a:r>
              <a:rPr lang="pl-PL" dirty="0">
                <a:hlinkClick r:id="rId4">
                  <a:extLst>
                    <a:ext uri="{A12FA001-AC4F-418D-AE19-62706E023703}">
                      <ahyp:hlinkClr xmlns:ahyp="http://schemas.microsoft.com/office/drawing/2018/hyperlinkcolor" val="tx"/>
                    </a:ext>
                  </a:extLst>
                </a:hlinkClick>
              </a:rPr>
              <a:t>5</a:t>
            </a:r>
            <a:r>
              <a:rPr lang="pl-PL" dirty="0"/>
              <a:t>, </a:t>
            </a:r>
            <a:r>
              <a:rPr lang="pl-PL" dirty="0">
                <a:hlinkClick r:id="rId5">
                  <a:extLst>
                    <a:ext uri="{A12FA001-AC4F-418D-AE19-62706E023703}">
                      <ahyp:hlinkClr xmlns:ahyp="http://schemas.microsoft.com/office/drawing/2018/hyperlinkcolor" val="tx"/>
                    </a:ext>
                  </a:extLst>
                </a:hlinkClick>
              </a:rPr>
              <a:t>art. 148a</a:t>
            </a:r>
            <a:r>
              <a:rPr lang="pl-PL" dirty="0"/>
              <a:t>, </a:t>
            </a:r>
            <a:r>
              <a:rPr lang="pl-PL" dirty="0">
                <a:hlinkClick r:id="rId6">
                  <a:extLst>
                    <a:ext uri="{A12FA001-AC4F-418D-AE19-62706E023703}">
                      <ahyp:hlinkClr xmlns:ahyp="http://schemas.microsoft.com/office/drawing/2018/hyperlinkcolor" val="tx"/>
                    </a:ext>
                  </a:extLst>
                </a:hlinkClick>
              </a:rPr>
              <a:t>art. 149</a:t>
            </a:r>
            <a:r>
              <a:rPr lang="pl-PL" dirty="0"/>
              <a:t>, </a:t>
            </a:r>
            <a:r>
              <a:rPr lang="pl-PL" dirty="0">
                <a:hlinkClick r:id="rId7">
                  <a:extLst>
                    <a:ext uri="{A12FA001-AC4F-418D-AE19-62706E023703}">
                      <ahyp:hlinkClr xmlns:ahyp="http://schemas.microsoft.com/office/drawing/2018/hyperlinkcolor" val="tx"/>
                    </a:ext>
                  </a:extLst>
                </a:hlinkClick>
              </a:rPr>
              <a:t>art. 150 § 1</a:t>
            </a:r>
            <a:r>
              <a:rPr lang="pl-PL" dirty="0"/>
              <a:t>, </a:t>
            </a:r>
            <a:r>
              <a:rPr lang="pl-PL" dirty="0">
                <a:hlinkClick r:id="rId8">
                  <a:extLst>
                    <a:ext uri="{A12FA001-AC4F-418D-AE19-62706E023703}">
                      <ahyp:hlinkClr xmlns:ahyp="http://schemas.microsoft.com/office/drawing/2018/hyperlinkcolor" val="tx"/>
                    </a:ext>
                  </a:extLst>
                </a:hlinkClick>
              </a:rPr>
              <a:t>art. 151-154</a:t>
            </a:r>
            <a:r>
              <a:rPr lang="pl-PL" dirty="0"/>
              <a:t>, </a:t>
            </a:r>
            <a:r>
              <a:rPr lang="pl-PL" dirty="0">
                <a:hlinkClick r:id="rId9">
                  <a:extLst>
                    <a:ext uri="{A12FA001-AC4F-418D-AE19-62706E023703}">
                      <ahyp:hlinkClr xmlns:ahyp="http://schemas.microsoft.com/office/drawing/2018/hyperlinkcolor" val="tx"/>
                    </a:ext>
                  </a:extLst>
                </a:hlinkClick>
              </a:rPr>
              <a:t>art. 158 § 3</a:t>
            </a:r>
            <a:r>
              <a:rPr lang="pl-PL" dirty="0"/>
              <a:t>, </a:t>
            </a:r>
            <a:r>
              <a:rPr lang="pl-PL" dirty="0">
                <a:hlinkClick r:id="rId10">
                  <a:extLst>
                    <a:ext uri="{A12FA001-AC4F-418D-AE19-62706E023703}">
                      <ahyp:hlinkClr xmlns:ahyp="http://schemas.microsoft.com/office/drawing/2018/hyperlinkcolor" val="tx"/>
                    </a:ext>
                  </a:extLst>
                </a:hlinkClick>
              </a:rPr>
              <a:t>art. 163 § 3</a:t>
            </a:r>
            <a:r>
              <a:rPr lang="pl-PL" dirty="0"/>
              <a:t> i </a:t>
            </a:r>
            <a:r>
              <a:rPr lang="pl-PL" dirty="0">
                <a:hlinkClick r:id="rId11">
                  <a:extLst>
                    <a:ext uri="{A12FA001-AC4F-418D-AE19-62706E023703}">
                      <ahyp:hlinkClr xmlns:ahyp="http://schemas.microsoft.com/office/drawing/2018/hyperlinkcolor" val="tx"/>
                    </a:ext>
                  </a:extLst>
                </a:hlinkClick>
              </a:rPr>
              <a:t>4</a:t>
            </a:r>
            <a:r>
              <a:rPr lang="pl-PL" dirty="0"/>
              <a:t>, </a:t>
            </a:r>
            <a:r>
              <a:rPr lang="pl-PL" dirty="0">
                <a:hlinkClick r:id="rId12">
                  <a:extLst>
                    <a:ext uri="{A12FA001-AC4F-418D-AE19-62706E023703}">
                      <ahyp:hlinkClr xmlns:ahyp="http://schemas.microsoft.com/office/drawing/2018/hyperlinkcolor" val="tx"/>
                    </a:ext>
                  </a:extLst>
                </a:hlinkClick>
              </a:rPr>
              <a:t>art. 165 § 1</a:t>
            </a:r>
            <a:r>
              <a:rPr lang="pl-PL" dirty="0"/>
              <a:t>, </a:t>
            </a:r>
            <a:r>
              <a:rPr lang="pl-PL" dirty="0">
                <a:hlinkClick r:id="rId13">
                  <a:extLst>
                    <a:ext uri="{A12FA001-AC4F-418D-AE19-62706E023703}">
                      <ahyp:hlinkClr xmlns:ahyp="http://schemas.microsoft.com/office/drawing/2018/hyperlinkcolor" val="tx"/>
                    </a:ext>
                  </a:extLst>
                </a:hlinkClick>
              </a:rPr>
              <a:t>3</a:t>
            </a:r>
            <a:r>
              <a:rPr lang="pl-PL" dirty="0"/>
              <a:t> i </a:t>
            </a:r>
            <a:r>
              <a:rPr lang="pl-PL" dirty="0">
                <a:hlinkClick r:id="rId14">
                  <a:extLst>
                    <a:ext uri="{A12FA001-AC4F-418D-AE19-62706E023703}">
                      <ahyp:hlinkClr xmlns:ahyp="http://schemas.microsoft.com/office/drawing/2018/hyperlinkcolor" val="tx"/>
                    </a:ext>
                  </a:extLst>
                </a:hlinkClick>
              </a:rPr>
              <a:t>4</a:t>
            </a:r>
            <a:r>
              <a:rPr lang="pl-PL" dirty="0"/>
              <a:t>, </a:t>
            </a:r>
            <a:r>
              <a:rPr lang="pl-PL" dirty="0">
                <a:hlinkClick r:id="rId15">
                  <a:extLst>
                    <a:ext uri="{A12FA001-AC4F-418D-AE19-62706E023703}">
                      <ahyp:hlinkClr xmlns:ahyp="http://schemas.microsoft.com/office/drawing/2018/hyperlinkcolor" val="tx"/>
                    </a:ext>
                  </a:extLst>
                </a:hlinkClick>
              </a:rPr>
              <a:t>art. 166 § 1</a:t>
            </a:r>
            <a:r>
              <a:rPr lang="pl-PL" dirty="0"/>
              <a:t>, </a:t>
            </a:r>
            <a:r>
              <a:rPr lang="pl-PL" dirty="0">
                <a:hlinkClick r:id="rId16">
                  <a:extLst>
                    <a:ext uri="{A12FA001-AC4F-418D-AE19-62706E023703}">
                      <ahyp:hlinkClr xmlns:ahyp="http://schemas.microsoft.com/office/drawing/2018/hyperlinkcolor" val="tx"/>
                    </a:ext>
                  </a:extLst>
                </a:hlinkClick>
              </a:rPr>
              <a:t>art. 173 § 3</a:t>
            </a:r>
            <a:r>
              <a:rPr lang="pl-PL" dirty="0"/>
              <a:t> i </a:t>
            </a:r>
            <a:r>
              <a:rPr lang="pl-PL" dirty="0">
                <a:hlinkClick r:id="rId17">
                  <a:extLst>
                    <a:ext uri="{A12FA001-AC4F-418D-AE19-62706E023703}">
                      <ahyp:hlinkClr xmlns:ahyp="http://schemas.microsoft.com/office/drawing/2018/hyperlinkcolor" val="tx"/>
                    </a:ext>
                  </a:extLst>
                </a:hlinkClick>
              </a:rPr>
              <a:t>4</a:t>
            </a:r>
            <a:r>
              <a:rPr lang="pl-PL" dirty="0"/>
              <a:t>, </a:t>
            </a:r>
            <a:r>
              <a:rPr lang="pl-PL" dirty="0">
                <a:hlinkClick r:id="rId18">
                  <a:extLst>
                    <a:ext uri="{A12FA001-AC4F-418D-AE19-62706E023703}">
                      <ahyp:hlinkClr xmlns:ahyp="http://schemas.microsoft.com/office/drawing/2018/hyperlinkcolor" val="tx"/>
                    </a:ext>
                  </a:extLst>
                </a:hlinkClick>
              </a:rPr>
              <a:t>art. 185 § 2</a:t>
            </a:r>
            <a:r>
              <a:rPr lang="pl-PL" dirty="0"/>
              <a:t>, </a:t>
            </a:r>
            <a:r>
              <a:rPr lang="pl-PL" dirty="0">
                <a:hlinkClick r:id="rId19">
                  <a:extLst>
                    <a:ext uri="{A12FA001-AC4F-418D-AE19-62706E023703}">
                      <ahyp:hlinkClr xmlns:ahyp="http://schemas.microsoft.com/office/drawing/2018/hyperlinkcolor" val="tx"/>
                    </a:ext>
                  </a:extLst>
                </a:hlinkClick>
              </a:rPr>
              <a:t>art. 189a § 2</a:t>
            </a:r>
            <a:r>
              <a:rPr lang="pl-PL" dirty="0"/>
              <a:t>, </a:t>
            </a:r>
            <a:r>
              <a:rPr lang="pl-PL" dirty="0">
                <a:hlinkClick r:id="rId20">
                  <a:extLst>
                    <a:ext uri="{A12FA001-AC4F-418D-AE19-62706E023703}">
                      <ahyp:hlinkClr xmlns:ahyp="http://schemas.microsoft.com/office/drawing/2018/hyperlinkcolor" val="tx"/>
                    </a:ext>
                  </a:extLst>
                </a:hlinkClick>
              </a:rPr>
              <a:t>art. 210 § 2</a:t>
            </a:r>
            <a:r>
              <a:rPr lang="pl-PL" dirty="0"/>
              <a:t>, </a:t>
            </a:r>
            <a:r>
              <a:rPr lang="pl-PL" dirty="0">
                <a:hlinkClick r:id="rId21">
                  <a:extLst>
                    <a:ext uri="{A12FA001-AC4F-418D-AE19-62706E023703}">
                      <ahyp:hlinkClr xmlns:ahyp="http://schemas.microsoft.com/office/drawing/2018/hyperlinkcolor" val="tx"/>
                    </a:ext>
                  </a:extLst>
                </a:hlinkClick>
              </a:rPr>
              <a:t>art. 211a</a:t>
            </a:r>
            <a:r>
              <a:rPr lang="pl-PL" dirty="0"/>
              <a:t>, </a:t>
            </a:r>
            <a:r>
              <a:rPr lang="pl-PL" dirty="0">
                <a:hlinkClick r:id="rId22">
                  <a:extLst>
                    <a:ext uri="{A12FA001-AC4F-418D-AE19-62706E023703}">
                      <ahyp:hlinkClr xmlns:ahyp="http://schemas.microsoft.com/office/drawing/2018/hyperlinkcolor" val="tx"/>
                    </a:ext>
                  </a:extLst>
                </a:hlinkClick>
              </a:rPr>
              <a:t>art. 252 § 3</a:t>
            </a:r>
            <a:r>
              <a:rPr lang="pl-PL" dirty="0"/>
              <a:t>, </a:t>
            </a:r>
            <a:r>
              <a:rPr lang="pl-PL" dirty="0">
                <a:hlinkClick r:id="rId23">
                  <a:extLst>
                    <a:ext uri="{A12FA001-AC4F-418D-AE19-62706E023703}">
                      <ahyp:hlinkClr xmlns:ahyp="http://schemas.microsoft.com/office/drawing/2018/hyperlinkcolor" val="tx"/>
                    </a:ext>
                  </a:extLst>
                </a:hlinkClick>
              </a:rPr>
              <a:t>art. 258 § 1-3</a:t>
            </a:r>
            <a:r>
              <a:rPr lang="pl-PL" dirty="0"/>
              <a:t>, </a:t>
            </a:r>
            <a:r>
              <a:rPr lang="pl-PL" dirty="0">
                <a:hlinkClick r:id="rId24">
                  <a:extLst>
                    <a:ext uri="{A12FA001-AC4F-418D-AE19-62706E023703}">
                      <ahyp:hlinkClr xmlns:ahyp="http://schemas.microsoft.com/office/drawing/2018/hyperlinkcolor" val="tx"/>
                    </a:ext>
                  </a:extLst>
                </a:hlinkClick>
              </a:rPr>
              <a:t>art. 265 § 1</a:t>
            </a:r>
            <a:r>
              <a:rPr lang="pl-PL" dirty="0"/>
              <a:t> i </a:t>
            </a:r>
            <a:r>
              <a:rPr lang="pl-PL" dirty="0">
                <a:hlinkClick r:id="rId25">
                  <a:extLst>
                    <a:ext uri="{A12FA001-AC4F-418D-AE19-62706E023703}">
                      <ahyp:hlinkClr xmlns:ahyp="http://schemas.microsoft.com/office/drawing/2018/hyperlinkcolor" val="tx"/>
                    </a:ext>
                  </a:extLst>
                </a:hlinkClick>
              </a:rPr>
              <a:t>2</a:t>
            </a:r>
            <a:r>
              <a:rPr lang="pl-PL" dirty="0"/>
              <a:t>, </a:t>
            </a:r>
            <a:r>
              <a:rPr lang="pl-PL" dirty="0">
                <a:hlinkClick r:id="rId26">
                  <a:extLst>
                    <a:ext uri="{A12FA001-AC4F-418D-AE19-62706E023703}">
                      <ahyp:hlinkClr xmlns:ahyp="http://schemas.microsoft.com/office/drawing/2018/hyperlinkcolor" val="tx"/>
                    </a:ext>
                  </a:extLst>
                </a:hlinkClick>
              </a:rPr>
              <a:t>art. 269</a:t>
            </a:r>
            <a:r>
              <a:rPr lang="pl-PL" b="1" dirty="0"/>
              <a:t>, </a:t>
            </a:r>
            <a:r>
              <a:rPr lang="pl-PL" b="1" dirty="0">
                <a:hlinkClick r:id="rId27">
                  <a:extLst>
                    <a:ext uri="{A12FA001-AC4F-418D-AE19-62706E023703}">
                      <ahyp:hlinkClr xmlns:ahyp="http://schemas.microsoft.com/office/drawing/2018/hyperlinkcolor" val="tx"/>
                    </a:ext>
                  </a:extLst>
                </a:hlinkClick>
              </a:rPr>
              <a:t>art. 278 § 1</a:t>
            </a:r>
            <a:r>
              <a:rPr lang="pl-PL" b="1" dirty="0"/>
              <a:t>, </a:t>
            </a:r>
            <a:r>
              <a:rPr lang="pl-PL" b="1" dirty="0">
                <a:hlinkClick r:id="rId28">
                  <a:extLst>
                    <a:ext uri="{A12FA001-AC4F-418D-AE19-62706E023703}">
                      <ahyp:hlinkClr xmlns:ahyp="http://schemas.microsoft.com/office/drawing/2018/hyperlinkcolor" val="tx"/>
                    </a:ext>
                  </a:extLst>
                </a:hlinkClick>
              </a:rPr>
              <a:t>2</a:t>
            </a:r>
            <a:r>
              <a:rPr lang="pl-PL" b="1" dirty="0"/>
              <a:t> i </a:t>
            </a:r>
            <a:r>
              <a:rPr lang="pl-PL" b="1" dirty="0">
                <a:hlinkClick r:id="rId29">
                  <a:extLst>
                    <a:ext uri="{A12FA001-AC4F-418D-AE19-62706E023703}">
                      <ahyp:hlinkClr xmlns:ahyp="http://schemas.microsoft.com/office/drawing/2018/hyperlinkcolor" val="tx"/>
                    </a:ext>
                  </a:extLst>
                </a:hlinkClick>
              </a:rPr>
              <a:t>3a</a:t>
            </a:r>
            <a:r>
              <a:rPr lang="pl-PL" b="1" dirty="0"/>
              <a:t> </a:t>
            </a:r>
            <a:r>
              <a:rPr lang="pl-PL" dirty="0"/>
              <a:t>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2">
                  <a:extLst>
                    <a:ext uri="{A12FA001-AC4F-418D-AE19-62706E023703}">
                      <ahyp:hlinkClr xmlns:ahyp="http://schemas.microsoft.com/office/drawing/2018/hyperlinkcolor" val="tx"/>
                    </a:ext>
                  </a:extLst>
                </a:hlinkClick>
              </a:rPr>
              <a:t>art. 284 § 1</a:t>
            </a:r>
            <a:r>
              <a:rPr lang="pl-PL" dirty="0"/>
              <a:t> i </a:t>
            </a:r>
            <a:r>
              <a:rPr lang="pl-PL" dirty="0">
                <a:hlinkClick r:id="rId33">
                  <a:extLst>
                    <a:ext uri="{A12FA001-AC4F-418D-AE19-62706E023703}">
                      <ahyp:hlinkClr xmlns:ahyp="http://schemas.microsoft.com/office/drawing/2018/hyperlinkcolor" val="tx"/>
                    </a:ext>
                  </a:extLst>
                </a:hlinkClick>
              </a:rPr>
              <a:t>2</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4">
                  <a:extLst>
                    <a:ext uri="{A12FA001-AC4F-418D-AE19-62706E023703}">
                      <ahyp:hlinkClr xmlns:ahyp="http://schemas.microsoft.com/office/drawing/2018/hyperlinkcolor" val="tx"/>
                    </a:ext>
                  </a:extLst>
                </a:hlinkClick>
              </a:rPr>
              <a:t>art. 286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5">
                  <a:extLst>
                    <a:ext uri="{A12FA001-AC4F-418D-AE19-62706E023703}">
                      <ahyp:hlinkClr xmlns:ahyp="http://schemas.microsoft.com/office/drawing/2018/hyperlinkcolor" val="tx"/>
                    </a:ext>
                  </a:extLst>
                </a:hlinkClick>
              </a:rPr>
              <a:t>art. 287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6">
                  <a:extLst>
                    <a:ext uri="{A12FA001-AC4F-418D-AE19-62706E023703}">
                      <ahyp:hlinkClr xmlns:ahyp="http://schemas.microsoft.com/office/drawing/2018/hyperlinkcolor" val="tx"/>
                    </a:ext>
                  </a:extLst>
                </a:hlinkClick>
              </a:rPr>
              <a:t>art. 296 § 3</a:t>
            </a:r>
            <a:r>
              <a:rPr lang="pl-PL" dirty="0"/>
              <a:t> oraz </a:t>
            </a:r>
            <a:r>
              <a:rPr lang="pl-PL" dirty="0">
                <a:hlinkClick r:id="rId37">
                  <a:extLst>
                    <a:ext uri="{A12FA001-AC4F-418D-AE19-62706E023703}">
                      <ahyp:hlinkClr xmlns:ahyp="http://schemas.microsoft.com/office/drawing/2018/hyperlinkcolor" val="tx"/>
                    </a:ext>
                  </a:extLst>
                </a:hlinkClick>
              </a:rPr>
              <a:t>art. 299</a:t>
            </a:r>
            <a:r>
              <a:rPr lang="pl-PL" dirty="0"/>
              <a:t>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60 § 4 k.p.k., 81,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 ale także organy uprawnione na podstawie rozporządzenia wydanego na podstawie art. 325d k.p.k.</a:t>
            </a:r>
          </a:p>
          <a:p>
            <a:pPr algn="just"/>
            <a:endParaRPr lang="pl-PL" dirty="0"/>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lgn="just">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9093283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lgn="just">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12991321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99456250"/>
              </p:ext>
            </p:extLst>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6478630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4EFF2-142A-BE0B-3830-C32AA77FAF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0BCDD5-5CEC-156B-61D5-EEC5437E4F4A}"/>
              </a:ext>
            </a:extLst>
          </p:cNvPr>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2EDB30D4-4DCC-E4CC-32F0-E17397758CD4}"/>
              </a:ext>
            </a:extLst>
          </p:cNvPr>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1338662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BFE7E-DA63-6621-C607-21C53A575F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66FD3E-2E5E-1D30-6BD9-FF1F55684BE2}"/>
              </a:ext>
            </a:extLst>
          </p:cNvPr>
          <p:cNvSpPr>
            <a:spLocks noGrp="1"/>
          </p:cNvSpPr>
          <p:nvPr>
            <p:ph type="title"/>
          </p:nvPr>
        </p:nvSpPr>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115B9FCB-BD43-8970-FEB4-1F0F20556E86}"/>
              </a:ext>
            </a:extLst>
          </p:cNvPr>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10701065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pPr algn="just"/>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15257021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(uwaga! Nowelizacja od 01.10.2023 r.) - </a:t>
            </a:r>
            <a:r>
              <a:rPr lang="pl-PL" dirty="0"/>
              <a:t>pokrzywdzony kierujący do sądu subsydiarny akt oskarżenia w sytuacji, gdy dwukrotnie wydano decyzję o zaniechaniu ścigania (odmówiono wszczęcia postępowania lub umorzono postępowanie),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22237595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98986"/>
            <a:ext cx="7886700" cy="1521004"/>
          </a:xfrm>
        </p:spPr>
        <p:txBody>
          <a:bodyPr>
            <a:normAutofit fontScale="90000"/>
          </a:bodyPr>
          <a:lstStyle/>
          <a:p>
            <a:pPr algn="ctr"/>
            <a:r>
              <a:rPr lang="pl-PL" dirty="0"/>
              <a:t>Oskarżyciel posiłkowy subsydiarny </a:t>
            </a:r>
          </a:p>
        </p:txBody>
      </p:sp>
      <p:sp>
        <p:nvSpPr>
          <p:cNvPr id="3" name="Symbol zastępczy zawartości 2"/>
          <p:cNvSpPr>
            <a:spLocks noGrp="1"/>
          </p:cNvSpPr>
          <p:nvPr>
            <p:ph idx="1"/>
          </p:nvPr>
        </p:nvSpPr>
        <p:spPr>
          <a:xfrm>
            <a:off x="571768" y="1871278"/>
            <a:ext cx="7713251" cy="4127234"/>
          </a:xfrm>
        </p:spPr>
        <p:txBody>
          <a:bodyPr>
            <a:normAutofit lnSpcReduction="10000"/>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5002700" y="591340"/>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nvGraphicFramePr>
        <p:xfrm>
          <a:off x="266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3386406"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6903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2788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4666786"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6903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70707" y="5227748"/>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6050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19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1900" b="1" dirty="0">
                <a:latin typeface="Times New Roman" panose="02020603050405020304" pitchFamily="18" charset="0"/>
                <a:cs typeface="Times New Roman" panose="02020603050405020304" pitchFamily="18" charset="0"/>
              </a:rPr>
              <a:t>max. 3 obrońców</a:t>
            </a:r>
            <a:r>
              <a:rPr lang="pl-PL" sz="1900" dirty="0">
                <a:latin typeface="Times New Roman" panose="02020603050405020304" pitchFamily="18" charset="0"/>
                <a:cs typeface="Times New Roman" panose="02020603050405020304" pitchFamily="18" charset="0"/>
              </a:rPr>
              <a:t>. Natomiast jeden obrońca może bronić dowolnej liczby oskarżonych </a:t>
            </a:r>
            <a:r>
              <a:rPr lang="pl-PL" sz="1900" b="1" dirty="0">
                <a:latin typeface="Times New Roman" panose="02020603050405020304" pitchFamily="18" charset="0"/>
                <a:cs typeface="Times New Roman" panose="02020603050405020304" pitchFamily="18" charset="0"/>
              </a:rPr>
              <a:t>o ile interesy tych oskarżonych nie są sprzeczne (art. 85 § 1</a:t>
            </a:r>
            <a:r>
              <a:rPr lang="pl-PL" sz="1900" dirty="0">
                <a:latin typeface="Times New Roman" panose="02020603050405020304" pitchFamily="18" charset="0"/>
                <a:cs typeface="Times New Roman" panose="02020603050405020304" pitchFamily="18" charset="0"/>
              </a:rPr>
              <a:t>)</a:t>
            </a:r>
          </a:p>
          <a:p>
            <a:pPr lvl="1" algn="just"/>
            <a:r>
              <a:rPr lang="pl-PL" sz="1900" dirty="0">
                <a:latin typeface="Times New Roman" panose="02020603050405020304" pitchFamily="18" charset="0"/>
                <a:cs typeface="Times New Roman" panose="02020603050405020304" pitchFamily="18" charset="0"/>
              </a:rPr>
              <a:t>Wyrok SA w Warszawie z dnia 18 września 2012 r., II </a:t>
            </a:r>
            <a:r>
              <a:rPr lang="pl-PL" sz="1900" dirty="0" err="1">
                <a:latin typeface="Times New Roman" panose="02020603050405020304" pitchFamily="18" charset="0"/>
                <a:cs typeface="Times New Roman" panose="02020603050405020304" pitchFamily="18" charset="0"/>
              </a:rPr>
              <a:t>AKa</a:t>
            </a:r>
            <a:r>
              <a:rPr lang="pl-PL" sz="1900" dirty="0">
                <a:latin typeface="Times New Roman" panose="02020603050405020304" pitchFamily="18" charset="0"/>
                <a:cs typeface="Times New Roman" panose="02020603050405020304" pitchFamily="18" charset="0"/>
              </a:rPr>
              <a:t> 191/12 </a:t>
            </a:r>
            <a:r>
              <a:rPr lang="pl-PL" sz="1900" dirty="0">
                <a:latin typeface="Times New Roman" panose="02020603050405020304" pitchFamily="18" charset="0"/>
                <a:cs typeface="Times New Roman" panose="02020603050405020304" pitchFamily="18" charset="0"/>
                <a:sym typeface="Wingdings" panose="05000000000000000000" pitchFamily="2" charset="2"/>
              </a:rPr>
              <a:t> </a:t>
            </a:r>
            <a:r>
              <a:rPr lang="pl-PL" sz="1900" dirty="0">
                <a:latin typeface="Times New Roman" panose="02020603050405020304" pitchFamily="18" charset="0"/>
                <a:cs typeface="Times New Roman" panose="02020603050405020304" pitchFamily="18" charset="0"/>
              </a:rPr>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algn="just"/>
            <a:r>
              <a:rPr lang="pl-PL" sz="19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130278" cy="5564693"/>
          </a:xfrm>
        </p:spPr>
        <p:txBody>
          <a:bodyPr>
            <a:normAutofit fontScale="92500" lnSpcReduction="10000"/>
          </a:bodyPr>
          <a:lstStyle/>
          <a:p>
            <a:pPr algn="just"/>
            <a:r>
              <a:rPr lang="pl-PL" dirty="0">
                <a:latin typeface="Times New Roman" pitchFamily="18" charset="0"/>
                <a:cs typeface="Times New Roman" pitchFamily="18" charset="0"/>
              </a:rPr>
              <a:t>Obrońca </a:t>
            </a:r>
            <a:r>
              <a:rPr lang="pl-PL" b="1" dirty="0">
                <a:latin typeface="Times New Roman" pitchFamily="18" charset="0"/>
                <a:cs typeface="Times New Roman" pitchFamily="18" charset="0"/>
              </a:rPr>
              <a:t>z wyboru </a:t>
            </a:r>
            <a:r>
              <a:rPr lang="pl-PL" dirty="0">
                <a:latin typeface="Times New Roman" pitchFamily="18" charset="0"/>
                <a:cs typeface="Times New Roman" pitchFamily="18" charset="0"/>
              </a:rPr>
              <a:t>/ </a:t>
            </a:r>
            <a:r>
              <a:rPr lang="pl-PL" b="1" dirty="0">
                <a:latin typeface="Times New Roman" pitchFamily="18" charset="0"/>
                <a:cs typeface="Times New Roman" pitchFamily="18" charset="0"/>
              </a:rPr>
              <a:t>z urzędu</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Oskarżony ustanawia obrońcę na podstawie </a:t>
            </a:r>
            <a:r>
              <a:rPr lang="pl-PL" b="1" dirty="0">
                <a:latin typeface="Times New Roman" pitchFamily="18" charset="0"/>
                <a:cs typeface="Times New Roman" pitchFamily="18" charset="0"/>
              </a:rPr>
              <a:t>upoważnienia do obrony,</a:t>
            </a:r>
          </a:p>
          <a:p>
            <a:pPr algn="just"/>
            <a:r>
              <a:rPr lang="pl-PL" dirty="0">
                <a:latin typeface="Times New Roman" pitchFamily="18" charset="0"/>
                <a:cs typeface="Times New Roman" pitchFamily="18" charset="0"/>
              </a:rPr>
              <a:t>Obrońcę z urzędu prezes sądy lub referendarz sądowy wyznacza z listy obrońców; przyznanie obrońcy z urzędu wymaga wykazania, że oskarżony nie jest w stanie ponieść kosztów działania pełnomocnika bez uszczerbku dla niezbędnego utrzymania siebie i rodziny (tzw. prawo ubogich),</a:t>
            </a:r>
          </a:p>
          <a:p>
            <a:pPr algn="just"/>
            <a:r>
              <a:rPr lang="pl-PL" dirty="0">
                <a:latin typeface="Times New Roman" pitchFamily="18" charset="0"/>
                <a:cs typeface="Times New Roman" pitchFamily="18" charset="0"/>
              </a:rPr>
              <a:t>Uwaga! Zob. art. 616 § 2 pkt 2, art. 618 § 1 pkt 11 i art. 627 k.p.k.,</a:t>
            </a:r>
          </a:p>
          <a:p>
            <a:pPr algn="just"/>
            <a:r>
              <a:rPr lang="pl-PL" dirty="0">
                <a:latin typeface="Times New Roman" pitchFamily="18" charset="0"/>
                <a:cs typeface="Times New Roman" pitchFamily="18" charset="0"/>
              </a:rPr>
              <a:t>Obowiązek podejmowania czynności procesowych aż do prawomocnego zakończenia postępowania, obowiązek sporządzenia apelacji, gdy domaga się tego oskarżony,</a:t>
            </a:r>
          </a:p>
          <a:p>
            <a:pPr algn="just"/>
            <a:r>
              <a:rPr lang="pl-PL" dirty="0">
                <a:latin typeface="Times New Roman" pitchFamily="18" charset="0"/>
                <a:cs typeface="Times New Roman" pitchFamily="18" charset="0"/>
              </a:rPr>
              <a:t>Możliwość udzielenia </a:t>
            </a:r>
            <a:r>
              <a:rPr lang="pl-PL" b="1" dirty="0">
                <a:latin typeface="Times New Roman" pitchFamily="18" charset="0"/>
                <a:cs typeface="Times New Roman" pitchFamily="18" charset="0"/>
              </a:rPr>
              <a:t>substytucji</a:t>
            </a:r>
          </a:p>
        </p:txBody>
      </p:sp>
    </p:spTree>
    <p:extLst>
      <p:ext uri="{BB962C8B-B14F-4D97-AF65-F5344CB8AC3E}">
        <p14:creationId xmlns:p14="http://schemas.microsoft.com/office/powerpoint/2010/main" val="38476997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1787" y="-171400"/>
            <a:ext cx="8182213" cy="836144"/>
          </a:xfrm>
        </p:spPr>
        <p:txBody>
          <a:bodyPr>
            <a:normAutofit/>
          </a:bodyPr>
          <a:lstStyle/>
          <a:p>
            <a:pPr algn="ctr"/>
            <a:r>
              <a:rPr lang="pl-PL" sz="2800" b="1" dirty="0">
                <a:solidFill>
                  <a:srgbClr val="FF0000"/>
                </a:solidFill>
              </a:rPr>
              <a:t>Inne okoliczności utrudniające obronę</a:t>
            </a:r>
          </a:p>
        </p:txBody>
      </p:sp>
      <p:sp>
        <p:nvSpPr>
          <p:cNvPr id="3" name="Symbol zastępczy zawartości 2"/>
          <p:cNvSpPr>
            <a:spLocks noGrp="1"/>
          </p:cNvSpPr>
          <p:nvPr>
            <p:ph idx="1"/>
          </p:nvPr>
        </p:nvSpPr>
        <p:spPr>
          <a:xfrm>
            <a:off x="179512" y="548680"/>
            <a:ext cx="8964488" cy="4467641"/>
          </a:xfrm>
        </p:spPr>
        <p:txBody>
          <a:bodyPr>
            <a:noAutofit/>
          </a:bodyPr>
          <a:lstStyle/>
          <a:p>
            <a:pPr marL="0" indent="0" algn="ctr">
              <a:buNone/>
            </a:pPr>
            <a:r>
              <a:rPr lang="pl-PL" sz="2400" dirty="0">
                <a:latin typeface="Times New Roman" panose="02020603050405020304" pitchFamily="18" charset="0"/>
                <a:cs typeface="Times New Roman" panose="02020603050405020304" pitchFamily="18" charset="0"/>
              </a:rPr>
              <a:t>Postanowienie SN z 25.06.2014 r., II KK 124/14 </a:t>
            </a:r>
          </a:p>
          <a:p>
            <a:pPr algn="just"/>
            <a:r>
              <a:rPr lang="pl-PL" sz="2400" dirty="0">
                <a:latin typeface="Times New Roman" panose="02020603050405020304" pitchFamily="18" charset="0"/>
                <a:cs typeface="Times New Roman" panose="02020603050405020304" pitchFamily="18" charset="0"/>
              </a:rPr>
              <a:t>1. Fakt, iż sprawa jest skomplikowana pod względem faktycznym lub nawet pod względem prawnym, sam przez się nie może zadecydować o przyjęciu przez organ procesowy istnienia przesłanki obrony obligatoryjnej, określonej w art. 79 § 2 k.p.k.</a:t>
            </a:r>
          </a:p>
          <a:p>
            <a:pPr algn="just"/>
            <a:r>
              <a:rPr lang="pl-PL" sz="2400" dirty="0">
                <a:latin typeface="Times New Roman" panose="02020603050405020304" pitchFamily="18" charset="0"/>
                <a:cs typeface="Times New Roman" panose="02020603050405020304" pitchFamily="18" charset="0"/>
              </a:rPr>
              <a:t>2. Decyzja, czy zachodzi przesłanka obrony obligatoryjnej, określona w art. 79 § 2 k.p.k., należy do organu procesowego i powinna być podejmowana w oparciu o kryteria zobiektywizowane, tym niemniej ma ona charakter ocenny, a jednym z istotnych elementów służących do dokonania właściwej oceny jest stanowisko oskarżonego co do możliwości skutecznego prowadzenia obrony osobistej.</a:t>
            </a:r>
          </a:p>
          <a:p>
            <a:pPr algn="just"/>
            <a:r>
              <a:rPr lang="pl-PL" sz="2400" dirty="0">
                <a:latin typeface="Times New Roman" panose="02020603050405020304" pitchFamily="18" charset="0"/>
                <a:cs typeface="Times New Roman" panose="02020603050405020304" pitchFamily="18" charset="0"/>
              </a:rPr>
              <a:t>Chodzi o właściwości osobiste oskarżonego, które nie uniemożliwiają, ale w znaczący sposób utrudniają realizację prawa do obrony materialnej bezpośrednio przez samego oskarżonego, np.: wiek, stan zdrowia, stan psychiczny, nieporadność.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19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42236" y="-6460"/>
            <a:ext cx="7290054" cy="1499616"/>
          </a:xfrm>
        </p:spPr>
        <p:txBody>
          <a:bodyPr/>
          <a:lstStyle/>
          <a:p>
            <a:r>
              <a:rPr lang="pl-PL" dirty="0"/>
              <a:t>Obrona obligatoryjna </a:t>
            </a:r>
          </a:p>
        </p:txBody>
      </p:sp>
      <p:sp>
        <p:nvSpPr>
          <p:cNvPr id="5" name="Symbol zastępczy zawartości 2"/>
          <p:cNvSpPr>
            <a:spLocks noGrp="1"/>
          </p:cNvSpPr>
          <p:nvPr>
            <p:ph idx="1"/>
          </p:nvPr>
        </p:nvSpPr>
        <p:spPr>
          <a:xfrm>
            <a:off x="381731" y="1622530"/>
            <a:ext cx="2796635" cy="4861983"/>
          </a:xfrm>
        </p:spPr>
        <p:txBody>
          <a:bodyPr>
            <a:normAutofit fontScale="70000" lnSpcReduction="20000"/>
          </a:bodyPr>
          <a:lstStyle/>
          <a:p>
            <a:pPr algn="just"/>
            <a:r>
              <a:rPr lang="pl-PL" dirty="0"/>
              <a:t>Od reguły, że oskarżony samodzielnie decyduje, czy chce bronić się samodzielnie czy korzystać z pomocy obrońcy, </a:t>
            </a:r>
            <a:r>
              <a:rPr lang="pl-PL" dirty="0" err="1"/>
              <a:t>kpk</a:t>
            </a:r>
            <a:r>
              <a:rPr lang="pl-PL" dirty="0"/>
              <a:t> wprowadza wyjątek w postaci obrony obligatoryjnej. W sytuacjach wskazanych w art. 79 i 80 oskarżony </a:t>
            </a:r>
            <a:r>
              <a:rPr lang="pl-PL" b="1" dirty="0"/>
              <a:t>musi</a:t>
            </a:r>
            <a:r>
              <a:rPr lang="pl-PL" dirty="0"/>
              <a:t> mieć obrońcę</a:t>
            </a:r>
            <a:r>
              <a:rPr lang="pl-PL" u="sng" dirty="0"/>
              <a:t>. Jeżeli nie ma obrońcy z wyboru, prezes lub referendarz sądowy sądu właściwego do rozpoznania sprawy wyznacza mu obrońcę z urzędu.</a:t>
            </a:r>
          </a:p>
        </p:txBody>
      </p:sp>
      <p:graphicFrame>
        <p:nvGraphicFramePr>
          <p:cNvPr id="6" name="Diagram 5"/>
          <p:cNvGraphicFramePr/>
          <p:nvPr>
            <p:extLst>
              <p:ext uri="{D42A27DB-BD31-4B8C-83A1-F6EECF244321}">
                <p14:modId xmlns:p14="http://schemas.microsoft.com/office/powerpoint/2010/main" val="362772011"/>
              </p:ext>
            </p:extLst>
          </p:nvPr>
        </p:nvGraphicFramePr>
        <p:xfrm>
          <a:off x="3520763" y="1455311"/>
          <a:ext cx="5850732" cy="3749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a:off x="3913669" y="5204943"/>
            <a:ext cx="1953816" cy="1477328"/>
          </a:xfrm>
          <a:prstGeom prst="rect">
            <a:avLst/>
          </a:prstGeom>
          <a:noFill/>
        </p:spPr>
        <p:txBody>
          <a:bodyPr wrap="square" rtlCol="0">
            <a:spAutoFit/>
          </a:bodyPr>
          <a:lstStyle/>
          <a:p>
            <a:r>
              <a:rPr lang="pl-PL" dirty="0"/>
              <a:t>okoliczności dotyczące oskarżonego wskazane w art. 79 § 1 i 2 </a:t>
            </a:r>
          </a:p>
        </p:txBody>
      </p:sp>
      <p:sp>
        <p:nvSpPr>
          <p:cNvPr id="8" name="pole tekstowe 7"/>
          <p:cNvSpPr txBox="1"/>
          <p:nvPr/>
        </p:nvSpPr>
        <p:spPr>
          <a:xfrm>
            <a:off x="6914044" y="5331987"/>
            <a:ext cx="1871663" cy="1200329"/>
          </a:xfrm>
          <a:prstGeom prst="rect">
            <a:avLst/>
          </a:prstGeom>
          <a:noFill/>
        </p:spPr>
        <p:txBody>
          <a:bodyPr wrap="square" rtlCol="0">
            <a:spAutoFit/>
          </a:bodyPr>
          <a:lstStyle/>
          <a:p>
            <a:r>
              <a:rPr lang="pl-PL" dirty="0"/>
              <a:t>waga zarzutów, jakie ciążą na oskarżonym – art. 80</a:t>
            </a:r>
          </a:p>
        </p:txBody>
      </p:sp>
    </p:spTree>
    <p:extLst>
      <p:ext uri="{BB962C8B-B14F-4D97-AF65-F5344CB8AC3E}">
        <p14:creationId xmlns:p14="http://schemas.microsoft.com/office/powerpoint/2010/main" val="22831217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507288" cy="634082"/>
          </a:xfrm>
        </p:spPr>
        <p:txBody>
          <a:bodyPr>
            <a:normAutofit/>
          </a:bodyPr>
          <a:lstStyle/>
          <a:p>
            <a:pPr algn="ctr"/>
            <a:r>
              <a:rPr lang="pl-PL" sz="2800" b="1" dirty="0"/>
              <a:t>PRZEDSTAWICIEL USTAWOWY</a:t>
            </a:r>
          </a:p>
        </p:txBody>
      </p:sp>
      <p:sp>
        <p:nvSpPr>
          <p:cNvPr id="3" name="Symbol zastępczy zawartości 2"/>
          <p:cNvSpPr>
            <a:spLocks noGrp="1"/>
          </p:cNvSpPr>
          <p:nvPr>
            <p:ph idx="1"/>
          </p:nvPr>
        </p:nvSpPr>
        <p:spPr>
          <a:xfrm>
            <a:off x="323528" y="620688"/>
            <a:ext cx="8280920" cy="4894992"/>
          </a:xfrm>
        </p:spPr>
        <p:txBody>
          <a:bodyPr>
            <a:noAutofit/>
          </a:bodyPr>
          <a:lstStyle/>
          <a:p>
            <a:pPr algn="just"/>
            <a:r>
              <a:rPr lang="pl-PL" sz="2200" dirty="0">
                <a:latin typeface="Times New Roman" panose="02020603050405020304" pitchFamily="18" charset="0"/>
                <a:cs typeface="Times New Roman" panose="02020603050405020304" pitchFamily="18" charset="0"/>
              </a:rPr>
              <a:t>1. osoby reprezentujące z mocy ustawy pokrzywdzonych małoletnich albo ubezwłasnowolnionych całkowicie lub częściowo</a:t>
            </a:r>
          </a:p>
          <a:p>
            <a:pPr lvl="1" algn="just"/>
            <a:r>
              <a:rPr lang="pl-PL" sz="2200" dirty="0">
                <a:latin typeface="Times New Roman" panose="02020603050405020304" pitchFamily="18" charset="0"/>
                <a:cs typeface="Times New Roman" panose="02020603050405020304" pitchFamily="18" charset="0"/>
              </a:rPr>
              <a:t>przedstawicielami ustawowymi są: </a:t>
            </a:r>
          </a:p>
          <a:p>
            <a:pPr lvl="1" algn="just"/>
            <a:r>
              <a:rPr lang="pl-PL" sz="2200" dirty="0">
                <a:latin typeface="Times New Roman" panose="02020603050405020304" pitchFamily="18" charset="0"/>
                <a:cs typeface="Times New Roman" panose="02020603050405020304" pitchFamily="18" charset="0"/>
              </a:rPr>
              <a:t>rodzicie (art. 98 § 1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a:t>
            </a:r>
          </a:p>
          <a:p>
            <a:pPr lvl="1" algn="just"/>
            <a:r>
              <a:rPr lang="pl-PL" sz="2200" dirty="0">
                <a:latin typeface="Times New Roman" panose="02020603050405020304" pitchFamily="18" charset="0"/>
                <a:cs typeface="Times New Roman" panose="02020603050405020304" pitchFamily="18" charset="0"/>
              </a:rPr>
              <a:t>opiekun faktyczny (art. 51 § 2 k.p.k.)</a:t>
            </a:r>
          </a:p>
          <a:p>
            <a:pPr lvl="1" algn="just"/>
            <a:r>
              <a:rPr lang="pl-PL" sz="2200" dirty="0">
                <a:latin typeface="Times New Roman" panose="02020603050405020304" pitchFamily="18" charset="0"/>
                <a:cs typeface="Times New Roman" panose="02020603050405020304" pitchFamily="18" charset="0"/>
              </a:rPr>
              <a:t>opiekun prawny wyznaczony przez sąd opiekuńczy zgodnie z art. 145 i następne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 </a:t>
            </a:r>
          </a:p>
          <a:p>
            <a:pPr algn="just"/>
            <a:r>
              <a:rPr lang="pl-PL" sz="2200" dirty="0">
                <a:latin typeface="Times New Roman" panose="02020603050405020304" pitchFamily="18" charset="0"/>
                <a:cs typeface="Times New Roman" panose="02020603050405020304" pitchFamily="18" charset="0"/>
              </a:rPr>
              <a:t>2. Osoba pod której pieczą pozostaje pokrzywdzony, który jest osobą nieporadną w szczególności ze względu na wiek lub stan zdrowia. </a:t>
            </a:r>
          </a:p>
          <a:p>
            <a:pPr algn="just"/>
            <a:r>
              <a:rPr lang="pl-PL" sz="2200" dirty="0">
                <a:latin typeface="Times New Roman" panose="02020603050405020304" pitchFamily="18" charset="0"/>
                <a:cs typeface="Times New Roman" panose="02020603050405020304" pitchFamily="18" charset="0"/>
              </a:rPr>
              <a:t>3. Osoby reprezentujące z mocy ustawy oskarżonego nieletniego lub ubezwłasnowolnionego (art. 76 k.p.k.)</a:t>
            </a:r>
          </a:p>
          <a:p>
            <a:pPr marL="459486" lvl="1" algn="just"/>
            <a:r>
              <a:rPr lang="pl-PL" sz="2200" dirty="0">
                <a:latin typeface="Times New Roman" panose="02020603050405020304" pitchFamily="18" charset="0"/>
                <a:cs typeface="Times New Roman" panose="02020603050405020304" pitchFamily="18" charset="0"/>
              </a:rPr>
              <a:t>Jeżeli oskarżony jest nieletni lub ubezwłasnowolniony, jego przedstawiciel ustawowy lub osoba, pod której pieczą oskarżony pozostaje, może podejmować na jego korzyść wszelkie czynności procesowe, a przede wszystkim wnosić środki zaskarżenia, składać wnioski oraz ustanowić obrońcę.</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77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6446</TotalTime>
  <Words>6634</Words>
  <Application>Microsoft Office PowerPoint</Application>
  <PresentationFormat>Pokaz na ekranie (4:3)</PresentationFormat>
  <Paragraphs>532</Paragraphs>
  <Slides>86</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86</vt:i4>
      </vt:variant>
    </vt:vector>
  </HeadingPairs>
  <TitlesOfParts>
    <vt:vector size="94" baseType="lpstr">
      <vt:lpstr>Arial</vt:lpstr>
      <vt:lpstr>Calibri</vt:lpstr>
      <vt:lpstr>Constantia</vt:lpstr>
      <vt:lpstr>Times New Roman</vt:lpstr>
      <vt:lpstr>Wingdings</vt:lpstr>
      <vt:lpstr>Wingdings 2</vt:lpstr>
      <vt:lpstr>Wingdings 3</vt:lpstr>
      <vt:lpstr>Flow</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Wyłączenie sędziego</vt:lpstr>
      <vt:lpstr>Iudex suspectus</vt:lpstr>
      <vt:lpstr>Wyłączenie sędziego</vt:lpstr>
      <vt:lpstr>Zasada niezawisłości sędziowskiej</vt:lpstr>
      <vt:lpstr>Inne gwarancje procesowe niezawisłości</vt:lpstr>
      <vt:lpstr>Ławnicy i referendarze</vt:lpstr>
      <vt:lpstr>Udział w składzie orzekającym</vt:lpstr>
      <vt:lpstr>Skład sądu</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Policja, ABW, CBA, inne uprawnione służby</vt:lpstr>
      <vt:lpstr>Policja</vt:lpstr>
      <vt:lpstr>Policja</vt:lpstr>
      <vt:lpstr>Organy postępowania przygotowawczego</vt:lpstr>
      <vt:lpstr>Organy postępowania przygotowawczego</vt:lpstr>
      <vt:lpstr>Organy postępowania przygotowawczego</vt:lpstr>
      <vt:lpstr>Strony procesowe</vt:lpstr>
      <vt:lpstr>Strony procesowe</vt:lpstr>
      <vt:lpstr>Strony procesowe</vt:lpstr>
      <vt:lpstr>Strony procesowe</vt:lpstr>
      <vt:lpstr>Strony procesowe</vt:lpstr>
      <vt:lpstr>Prezentacja programu PowerPoint</vt:lpstr>
      <vt:lpstr>Podejrzany</vt:lpstr>
      <vt:lpstr>Osoba podejrzana</vt:lpstr>
      <vt:lpstr>Prezentacja programu PowerPoint</vt:lpstr>
      <vt:lpstr>Obowiązki oskarżonego</vt:lpstr>
      <vt:lpstr>Obowiązki oskarżonego</vt:lpstr>
      <vt:lpstr>Pokrzywdzony</vt:lpstr>
      <vt:lpstr>Pokrzywdzony</vt:lpstr>
      <vt:lpstr>Pokrzywdzony</vt:lpstr>
      <vt:lpstr>Reprezentacja dziecka przez rodzica</vt:lpstr>
      <vt:lpstr>Oskarżyciel posiłkowy</vt:lpstr>
      <vt:lpstr>Oskarżyciel posiłkowy</vt:lpstr>
      <vt:lpstr>Oskarżyciel posiłkowy subsydiarny </vt:lpstr>
      <vt:lpstr>Prezentacja programu PowerPoint</vt:lpstr>
      <vt:lpstr>Oskarżyciel prywatny</vt:lpstr>
      <vt:lpstr>Tryb prywatnoskargowy</vt:lpstr>
      <vt:lpstr>Prezentacja programu PowerPoint</vt:lpstr>
      <vt:lpstr>Tryb prywatnoskargowy</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Prezentacja programu PowerPoint</vt:lpstr>
      <vt:lpstr>OBROŃCA Z WYBORU</vt:lpstr>
      <vt:lpstr>OBROŃCA Z URZĘDU</vt:lpstr>
      <vt:lpstr>OBRONA OBLIGATORYJNA</vt:lpstr>
      <vt:lpstr>Inne okoliczności utrudniające obronę</vt:lpstr>
      <vt:lpstr>Obrona obligatoryjna </vt:lpstr>
      <vt:lpstr>Zasada prawa do obrony</vt:lpstr>
      <vt:lpstr>Zasada prawa do obrony</vt:lpstr>
      <vt:lpstr>Zasada prawa do obrony</vt:lpstr>
      <vt:lpstr>PEŁNOMOCNIK</vt:lpstr>
      <vt:lpstr>OBROŃCA A PEŁNOMOCNIK</vt:lpstr>
      <vt:lpstr>PRZEDSTAWICIEL USTAWOWY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153</cp:revision>
  <dcterms:created xsi:type="dcterms:W3CDTF">2017-10-26T08:53:43Z</dcterms:created>
  <dcterms:modified xsi:type="dcterms:W3CDTF">2024-04-12T20:51:44Z</dcterms:modified>
</cp:coreProperties>
</file>