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handoutMasterIdLst>
    <p:handoutMasterId r:id="rId50"/>
  </p:handoutMasterIdLst>
  <p:sldIdLst>
    <p:sldId id="257" r:id="rId2"/>
    <p:sldId id="319" r:id="rId3"/>
    <p:sldId id="338" r:id="rId4"/>
    <p:sldId id="320" r:id="rId5"/>
    <p:sldId id="365" r:id="rId6"/>
    <p:sldId id="299" r:id="rId7"/>
    <p:sldId id="318" r:id="rId8"/>
    <p:sldId id="366" r:id="rId9"/>
    <p:sldId id="370" r:id="rId10"/>
    <p:sldId id="371" r:id="rId11"/>
    <p:sldId id="313" r:id="rId12"/>
    <p:sldId id="373" r:id="rId13"/>
    <p:sldId id="367" r:id="rId14"/>
    <p:sldId id="334" r:id="rId15"/>
    <p:sldId id="336" r:id="rId16"/>
    <p:sldId id="335" r:id="rId17"/>
    <p:sldId id="342" r:id="rId18"/>
    <p:sldId id="343" r:id="rId19"/>
    <p:sldId id="310" r:id="rId20"/>
    <p:sldId id="311" r:id="rId21"/>
    <p:sldId id="333" r:id="rId22"/>
    <p:sldId id="376" r:id="rId23"/>
    <p:sldId id="312" r:id="rId24"/>
    <p:sldId id="357" r:id="rId25"/>
    <p:sldId id="358" r:id="rId26"/>
    <p:sldId id="359" r:id="rId27"/>
    <p:sldId id="360" r:id="rId28"/>
    <p:sldId id="374" r:id="rId29"/>
    <p:sldId id="361" r:id="rId30"/>
    <p:sldId id="332" r:id="rId31"/>
    <p:sldId id="265" r:id="rId32"/>
    <p:sldId id="298" r:id="rId33"/>
    <p:sldId id="330" r:id="rId34"/>
    <p:sldId id="331" r:id="rId35"/>
    <p:sldId id="326" r:id="rId36"/>
    <p:sldId id="328" r:id="rId37"/>
    <p:sldId id="329" r:id="rId38"/>
    <p:sldId id="348" r:id="rId39"/>
    <p:sldId id="349" r:id="rId40"/>
    <p:sldId id="350" r:id="rId41"/>
    <p:sldId id="375" r:id="rId42"/>
    <p:sldId id="351" r:id="rId43"/>
    <p:sldId id="352" r:id="rId44"/>
    <p:sldId id="353" r:id="rId45"/>
    <p:sldId id="354" r:id="rId46"/>
    <p:sldId id="355" r:id="rId47"/>
    <p:sldId id="362" r:id="rId48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61DB0-AA12-43D4-B869-7BE73D0A2315}" type="datetimeFigureOut">
              <a:rPr lang="pl-PL" smtClean="0"/>
              <a:pPr/>
              <a:t>2023-12-27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9FE10-67DA-417B-854D-C607F3E767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5988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2023-12-27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2023-12-27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960440"/>
          </a:xfrm>
        </p:spPr>
        <p:txBody>
          <a:bodyPr>
            <a:normAutofit fontScale="90000"/>
          </a:bodyPr>
          <a:lstStyle/>
          <a:p>
            <a:r>
              <a:rPr lang="pl-PL" sz="6700" b="1" dirty="0" smtClean="0"/>
              <a:t>Ponowne wykorzystywanie informacji sektora publicznego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 fontScale="92500" lnSpcReduction="20000"/>
          </a:bodyPr>
          <a:lstStyle/>
          <a:p>
            <a:pPr algn="just"/>
            <a:r>
              <a:rPr lang="pl-PL" dirty="0" smtClean="0"/>
              <a:t>Podstawa: ustawa </a:t>
            </a:r>
            <a:r>
              <a:rPr lang="pl-PL" dirty="0"/>
              <a:t>z dnia 11 sierpnia 2021 r. o otwartych danych i ponownym wykorzystywaniu informacji sektora </a:t>
            </a:r>
            <a:r>
              <a:rPr lang="pl-PL" dirty="0" smtClean="0"/>
              <a:t>publicznego (Dz. U. z </a:t>
            </a:r>
            <a:r>
              <a:rPr lang="pl-PL" dirty="0" smtClean="0"/>
              <a:t>2023 </a:t>
            </a:r>
            <a:r>
              <a:rPr lang="pl-PL" dirty="0" smtClean="0"/>
              <a:t>r., poz. </a:t>
            </a:r>
            <a:r>
              <a:rPr lang="pl-PL" dirty="0" smtClean="0"/>
              <a:t>1524) </a:t>
            </a:r>
            <a:r>
              <a:rPr lang="pl-PL" dirty="0" smtClean="0"/>
              <a:t>uprzednio:  ustawa z dnia 25 lutego 2016 r. o ponownym wykorzystywaniu informacji sektora publicznego (Dz. U. z 2019 r., poz. 1446)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Termin na załatwienia wniosku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Rozpoznanie wniosku następuje </a:t>
            </a:r>
            <a:r>
              <a:rPr lang="pl-PL" b="1" dirty="0" smtClean="0"/>
              <a:t>niezwłocznie (od kilku godzin do kilku dni)</a:t>
            </a:r>
            <a:r>
              <a:rPr lang="pl-PL" dirty="0" smtClean="0"/>
              <a:t>, nie później jednak niż w terminie 14 dni od dnia otrzymania wniosku;</a:t>
            </a:r>
          </a:p>
          <a:p>
            <a:pPr algn="just"/>
            <a:r>
              <a:rPr lang="pl-PL" b="1" dirty="0" smtClean="0"/>
              <a:t>Przedłużenie terminu </a:t>
            </a:r>
            <a:r>
              <a:rPr lang="pl-PL" dirty="0" smtClean="0"/>
              <a:t>– takie same warunki jak na gruncie </a:t>
            </a:r>
            <a:r>
              <a:rPr lang="pl-PL" dirty="0" err="1" smtClean="0"/>
              <a:t>udip</a:t>
            </a:r>
            <a:r>
              <a:rPr lang="pl-PL" dirty="0" smtClean="0"/>
              <a:t> – musi być informacja o opóźnieniu w ciągu 14 dni, wskazanie przyczyn opóźnienia i nowego terminu. Przedłużenie załatwienia wniosku nie może przekraczać 2 miesięcy od dnia pierwotnego przedłożenia wniosku.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7004174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Informacja sektora publicznego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 smtClean="0"/>
              <a:t>Informacja sektora publicznego nie jest tożsama informacji publicznej, choć w pewnej części ich zakresy się zazębiają. To informacja, która posiada </a:t>
            </a:r>
            <a:r>
              <a:rPr lang="pl-PL" sz="2400" b="1" dirty="0" smtClean="0"/>
              <a:t>wartość gospodarczą;</a:t>
            </a:r>
          </a:p>
          <a:p>
            <a:pPr marL="0" indent="0" algn="just">
              <a:buNone/>
            </a:pPr>
            <a:r>
              <a:rPr lang="pl-PL" sz="2400" dirty="0" smtClean="0"/>
              <a:t>Przez informację sektora publicznego</a:t>
            </a:r>
            <a:r>
              <a:rPr lang="pl-PL" sz="2400" dirty="0"/>
              <a:t> </a:t>
            </a:r>
            <a:r>
              <a:rPr lang="pl-PL" sz="2400" dirty="0" smtClean="0"/>
              <a:t>należy rozumieć każdą treść lub jej część, niezależnie od sposobu utrwalenia, w szczególności w postaci papierowej, elektronicznej, dźwiękowej, wizualnej lub audiowizualnej, </a:t>
            </a:r>
            <a:r>
              <a:rPr lang="pl-PL" sz="2400" b="1" dirty="0" smtClean="0"/>
              <a:t>będącą w posiadaniu podmiotów zobowiązanych (art. 2 pkt. 8)</a:t>
            </a:r>
          </a:p>
          <a:p>
            <a:pPr marL="0" indent="0" algn="just">
              <a:buNone/>
            </a:pPr>
            <a:r>
              <a:rPr lang="pl-PL" sz="2400" b="1" dirty="0" smtClean="0"/>
              <a:t>Definiowanie ISP nie uległo zmianie pomimo zmiany ustawodawstwa.</a:t>
            </a:r>
          </a:p>
          <a:p>
            <a:pPr marL="0" indent="0" algn="just">
              <a:buNone/>
            </a:pPr>
            <a:r>
              <a:rPr lang="pl-PL" sz="2400" b="1" dirty="0"/>
              <a:t>Udostępnienie lub przekazanie w celu ponownego wykorzystywania nie jest uzależnione od wykazania interesu prawnego lub faktycznego (art. 4 ust. 2).</a:t>
            </a:r>
            <a:endParaRPr lang="pl-PL" sz="2400" b="1" dirty="0" smtClean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0415623"/>
      </p:ext>
    </p:extLst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Informacja sektora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Informacja </a:t>
            </a:r>
            <a:r>
              <a:rPr lang="pl-PL" dirty="0"/>
              <a:t>sektora publicznego to każda treść, którą ma instytucja publiczna. Może mieć postać:</a:t>
            </a:r>
          </a:p>
          <a:p>
            <a:pPr marL="137160" indent="0">
              <a:buNone/>
            </a:pPr>
            <a:r>
              <a:rPr lang="pl-PL" u="sng" dirty="0" smtClean="0"/>
              <a:t>papierową</a:t>
            </a:r>
            <a:r>
              <a:rPr lang="pl-PL" dirty="0"/>
              <a:t> – na przykład dokument z archiwum, protokół z posiedzenia, komunikat prasowy, informacja o wystawie, rejestry umów publicznych, plany zamówień publicznych,</a:t>
            </a:r>
          </a:p>
          <a:p>
            <a:pPr marL="137160" indent="0">
              <a:buNone/>
            </a:pPr>
            <a:r>
              <a:rPr lang="pl-PL" u="sng" dirty="0" smtClean="0"/>
              <a:t>elektroniczną</a:t>
            </a:r>
            <a:r>
              <a:rPr lang="pl-PL" dirty="0"/>
              <a:t> – na przykład elektroniczny katalog biblioteki, dane statystyczne, archiwalia cyfrowe, dzieło sztuki w formie cyfrowej, dane teleadresowe,</a:t>
            </a:r>
          </a:p>
          <a:p>
            <a:pPr marL="137160" indent="0">
              <a:buNone/>
            </a:pPr>
            <a:r>
              <a:rPr lang="pl-PL" u="sng" dirty="0" smtClean="0"/>
              <a:t>dźwiękową</a:t>
            </a:r>
            <a:r>
              <a:rPr lang="pl-PL" dirty="0"/>
              <a:t> – na przykład utwór muzyczny w domenie publicznej – a więc taki, do którego prawa autorskie wygasły</a:t>
            </a:r>
            <a:r>
              <a:rPr lang="pl-PL" dirty="0" smtClean="0"/>
              <a:t>,</a:t>
            </a:r>
          </a:p>
          <a:p>
            <a:pPr marL="137160" indent="0">
              <a:buNone/>
            </a:pPr>
            <a:r>
              <a:rPr lang="pl-PL" u="sng" dirty="0" smtClean="0"/>
              <a:t>wizualną</a:t>
            </a:r>
            <a:r>
              <a:rPr lang="pl-PL" u="sng" dirty="0"/>
              <a:t> </a:t>
            </a:r>
            <a:r>
              <a:rPr lang="pl-PL" dirty="0"/>
              <a:t>– na przykład fotografia dzieła sztuki,</a:t>
            </a:r>
          </a:p>
          <a:p>
            <a:pPr marL="137160" indent="0">
              <a:buNone/>
            </a:pPr>
            <a:r>
              <a:rPr lang="pl-PL" u="sng" dirty="0" smtClean="0"/>
              <a:t>audiowizualną</a:t>
            </a:r>
            <a:r>
              <a:rPr lang="pl-PL" dirty="0"/>
              <a:t> – na przykład nagranie z sesji rady gminy, film archiwalny</a:t>
            </a:r>
            <a:r>
              <a:rPr lang="pl-PL" dirty="0" smtClean="0"/>
              <a:t>.</a:t>
            </a:r>
          </a:p>
          <a:p>
            <a:pPr marL="137160" indent="0">
              <a:buNone/>
            </a:pPr>
            <a:r>
              <a:rPr lang="pl-PL" u="sng" dirty="0" smtClean="0"/>
              <a:t>To informacje, które instytucje publiczne gromadzą i wykorzystują w pracy i dla swojej pracy.</a:t>
            </a:r>
            <a:endParaRPr lang="pl-PL" u="sng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1601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ISP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Informacja odnosząca się do faktów;</a:t>
            </a:r>
          </a:p>
          <a:p>
            <a:pPr algn="just"/>
            <a:r>
              <a:rPr lang="pl-PL" dirty="0" smtClean="0"/>
              <a:t>Musi posiadać określonego rodzaju nośnik, nie może występować tylko w pamięci danej osoby, danego podmiotu; </a:t>
            </a:r>
            <a:r>
              <a:rPr lang="pl-PL" b="1" dirty="0" smtClean="0"/>
              <a:t>Nie determinuje tego sam ustawodawca, ale wynika to z orzecznictwa oraz praktyki;</a:t>
            </a:r>
          </a:p>
        </p:txBody>
      </p:sp>
    </p:spTree>
    <p:extLst>
      <p:ext uri="{BB962C8B-B14F-4D97-AF65-F5344CB8AC3E}">
        <p14:creationId xmlns:p14="http://schemas.microsoft.com/office/powerpoint/2010/main" val="3071718718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Przez ponowne wykorzystywanie ISP należy rozumieć wykorzystywanie </a:t>
            </a:r>
            <a:r>
              <a:rPr lang="pl-PL" dirty="0"/>
              <a:t>przez użytkowników informacji sektora publicznego </a:t>
            </a:r>
            <a:r>
              <a:rPr lang="pl-PL" b="1" dirty="0"/>
              <a:t>w </a:t>
            </a:r>
            <a:r>
              <a:rPr lang="pl-PL" b="1" dirty="0" smtClean="0"/>
              <a:t>jakimkolwiek celu</a:t>
            </a:r>
            <a:r>
              <a:rPr lang="pl-PL" dirty="0"/>
              <a:t>, z wyjątkiem wymiany informacji sektora publicznego między podmiotami zobowiązanymi wyłącznie w </a:t>
            </a:r>
            <a:r>
              <a:rPr lang="pl-PL" dirty="0" smtClean="0"/>
              <a:t>celu realizacji </a:t>
            </a:r>
            <a:r>
              <a:rPr lang="pl-PL" dirty="0"/>
              <a:t>zadań </a:t>
            </a:r>
            <a:r>
              <a:rPr lang="pl-PL" dirty="0" smtClean="0"/>
              <a:t>publicznych (art. 2 pkt.12);</a:t>
            </a:r>
          </a:p>
          <a:p>
            <a:pPr marL="0" indent="0" algn="just">
              <a:buNone/>
            </a:pPr>
            <a:r>
              <a:rPr lang="pl-PL" b="1" dirty="0" smtClean="0"/>
              <a:t>Pod rządami uprzednio obowiązującego ustawodawstwa:</a:t>
            </a:r>
            <a:endParaRPr lang="pl-PL" b="1" dirty="0"/>
          </a:p>
          <a:p>
            <a:pPr marL="0" indent="0" algn="just">
              <a:buNone/>
            </a:pPr>
            <a:r>
              <a:rPr lang="pl-PL" dirty="0" smtClean="0"/>
              <a:t>Przez ponowne wykorzystywanie należy rozumieć wykorzystywanie danych przez osoby fizyczne, osoby prawne i  jednostki organizacyjne nieposiadające osobowości prawnej, zwane dalej użytkownikami informacji sektora publicznego, </a:t>
            </a:r>
            <a:r>
              <a:rPr lang="pl-PL" b="1" dirty="0" smtClean="0"/>
              <a:t>w celach komercyjnych lub niekomercyjnych innych niż pierwotny publiczny cel, dla którego informacja została wytworzona.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33359955"/>
      </p:ext>
    </p:extLst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Ponowne wykorzystywanie </a:t>
            </a:r>
            <a:r>
              <a:rPr lang="pl-PL" b="1" dirty="0" smtClean="0"/>
              <a:t>to używanie ISP w sposób dodatkowy poza samym poznaniem jej treści; to nie zawsze musi być działanie przynoszące dochód, ale musi polegać na podejmowaniu czynności wykraczających poza sferę zapoznawania się z zawartością informacji;</a:t>
            </a:r>
          </a:p>
          <a:p>
            <a:pPr algn="just"/>
            <a:r>
              <a:rPr lang="pl-PL" dirty="0" smtClean="0"/>
              <a:t>Ponowne wykorzystywanie </a:t>
            </a:r>
            <a:r>
              <a:rPr lang="pl-PL" b="1" dirty="0" smtClean="0"/>
              <a:t>to publiczne prawo podmiotowe o charakterze ekonomicznym,  użytkowym, które gwarantuje uzyskanie określonego rodzaju korzyści – cel szerszy niż przy powszechnym prawie do informacji.</a:t>
            </a:r>
          </a:p>
          <a:p>
            <a:pPr algn="just"/>
            <a:r>
              <a:rPr lang="pl-PL" b="1" dirty="0" smtClean="0"/>
              <a:t>To wykorzystywanie informacji, które instytucje wykorzystują w </a:t>
            </a:r>
            <a:r>
              <a:rPr lang="pl-PL" b="1" dirty="0"/>
              <a:t>swojej działalności publicznej (nie komercyjnej). Informacje, </a:t>
            </a:r>
            <a:r>
              <a:rPr lang="pl-PL" b="1" dirty="0" smtClean="0"/>
              <a:t>uzyskane od </a:t>
            </a:r>
            <a:r>
              <a:rPr lang="pl-PL" b="1" dirty="0"/>
              <a:t>instytucji publicznej, </a:t>
            </a:r>
            <a:r>
              <a:rPr lang="pl-PL" b="1" dirty="0" smtClean="0"/>
              <a:t>można </a:t>
            </a:r>
            <a:r>
              <a:rPr lang="pl-PL" b="1" dirty="0"/>
              <a:t>wykorzystać w dowolnym momencie, </a:t>
            </a:r>
            <a:r>
              <a:rPr lang="pl-PL" b="1" dirty="0" smtClean="0"/>
              <a:t>ale zgodnie </a:t>
            </a:r>
            <a:r>
              <a:rPr lang="pl-PL" b="1" dirty="0"/>
              <a:t>z warunkami ponownego wykorzystywania. O takich </a:t>
            </a:r>
            <a:r>
              <a:rPr lang="pl-PL" b="1" dirty="0" smtClean="0"/>
              <a:t>warunkach informuje sama instytucja</a:t>
            </a:r>
            <a:r>
              <a:rPr lang="pl-PL" b="1" dirty="0"/>
              <a:t>, która ma informację.</a:t>
            </a:r>
          </a:p>
        </p:txBody>
      </p:sp>
    </p:spTree>
    <p:extLst>
      <p:ext uri="{BB962C8B-B14F-4D97-AF65-F5344CB8AC3E}">
        <p14:creationId xmlns:p14="http://schemas.microsoft.com/office/powerpoint/2010/main" val="3076988217"/>
      </p:ext>
    </p:extLst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Ponownym wykorzystywaniem </a:t>
            </a:r>
            <a:r>
              <a:rPr lang="pl-PL" b="1" dirty="0" smtClean="0"/>
              <a:t>w rozumieniu ustawy</a:t>
            </a:r>
            <a:r>
              <a:rPr lang="pl-PL" dirty="0" smtClean="0"/>
              <a:t> nie jest udostępnianie lub przekazywanie informacji sektora publicznego </a:t>
            </a:r>
            <a:r>
              <a:rPr lang="pl-PL" b="1" dirty="0" smtClean="0"/>
              <a:t>przez podmiot wykonujący zadania publiczne innemu podmiotowi realizującemu zadania publiczne wyłącznie w celu realizacji takich zadań.</a:t>
            </a:r>
          </a:p>
          <a:p>
            <a:pPr marL="0" indent="0" algn="just">
              <a:buNone/>
            </a:pPr>
            <a:r>
              <a:rPr lang="pl-PL" dirty="0"/>
              <a:t>Jeżeli udostępnienie następuje w innym celu podmiot wykonujący zadania publiczne jest traktowany jak inny, </a:t>
            </a:r>
            <a:r>
              <a:rPr lang="pl-PL" b="1" dirty="0"/>
              <a:t>tzw. prywatny użytkownik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4334773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Na ponowne wykorzystywanie składają się dwa elementy:</a:t>
            </a:r>
          </a:p>
          <a:p>
            <a:pPr algn="just"/>
            <a:r>
              <a:rPr lang="pl-PL" u="sng" dirty="0" smtClean="0"/>
              <a:t>Zakres </a:t>
            </a:r>
            <a:r>
              <a:rPr lang="pl-PL" dirty="0" smtClean="0"/>
              <a:t>podmiotowy ponownego wykorzystywania – użytkownik, wnioskodawca i podmiot zobowiązany;</a:t>
            </a:r>
          </a:p>
          <a:p>
            <a:pPr algn="just"/>
            <a:r>
              <a:rPr lang="pl-PL" u="sng" dirty="0" smtClean="0"/>
              <a:t>Cel podejmowanych działań </a:t>
            </a:r>
            <a:r>
              <a:rPr lang="pl-PL" dirty="0" smtClean="0"/>
              <a:t>– jak wynika z definiowania jakikolwiek </a:t>
            </a:r>
            <a:r>
              <a:rPr lang="pl-PL" b="1" dirty="0" smtClean="0"/>
              <a:t>cel komercyjny lub niekomercyjny (ale inny niż realizacja zadań publicznych).</a:t>
            </a:r>
          </a:p>
        </p:txBody>
      </p:sp>
    </p:spTree>
    <p:extLst>
      <p:ext uri="{BB962C8B-B14F-4D97-AF65-F5344CB8AC3E}">
        <p14:creationId xmlns:p14="http://schemas.microsoft.com/office/powerpoint/2010/main" val="3501457046"/>
      </p:ext>
    </p:extLst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Wg. A. </a:t>
            </a:r>
            <a:r>
              <a:rPr lang="pl-PL" b="1" dirty="0" smtClean="0"/>
              <a:t>Piskorz - </a:t>
            </a:r>
            <a:r>
              <a:rPr lang="pl-PL" b="1" dirty="0"/>
              <a:t>Ryń </a:t>
            </a:r>
            <a:r>
              <a:rPr lang="pl-PL" dirty="0"/>
              <a:t>na ponowne wykorzystywanie składa się </a:t>
            </a:r>
            <a:r>
              <a:rPr lang="pl-PL" b="1" dirty="0"/>
              <a:t>5 </a:t>
            </a:r>
            <a:r>
              <a:rPr lang="pl-PL" b="1" dirty="0" smtClean="0"/>
              <a:t>elementów konstrukcyjnych</a:t>
            </a:r>
            <a:r>
              <a:rPr lang="pl-PL" dirty="0" smtClean="0"/>
              <a:t>: wykorzystywanie (działanie); podmioty uprawnione (użytkownicy, wnioskodawcy) którym informacja jest udostępniana (przekazywana), przedmiot udostępniania (ISP); podmioty zobowiązane, w których posiadaniu ISP się znajduje; cel wykorzystywania.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20912918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</a:t>
            </a:r>
            <a:r>
              <a:rPr lang="pl-PL" b="1" dirty="0" smtClean="0"/>
              <a:t>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algn="just"/>
            <a:r>
              <a:rPr lang="pl-PL" sz="1800" dirty="0" smtClean="0"/>
              <a:t>Chodzi o podmioty zobowiązane w przedmiocie udostępnienia i przekazania informacji sektora publicznego w celu ponownego jej wykorzystania; </a:t>
            </a:r>
          </a:p>
          <a:p>
            <a:pPr algn="just"/>
            <a:r>
              <a:rPr lang="pl-PL" sz="1800" dirty="0" smtClean="0"/>
              <a:t>Nie ma mowy o występowaniu tożsamości katalogów wyróżnionych na gruncie </a:t>
            </a:r>
            <a:r>
              <a:rPr lang="pl-PL" sz="1800" dirty="0" err="1" smtClean="0"/>
              <a:t>udip</a:t>
            </a:r>
            <a:r>
              <a:rPr lang="pl-PL" sz="1800" dirty="0" smtClean="0"/>
              <a:t> i </a:t>
            </a:r>
            <a:r>
              <a:rPr lang="pl-PL" sz="1800" dirty="0" err="1" smtClean="0"/>
              <a:t>u.o.d.i.pw.i.s.p</a:t>
            </a:r>
            <a:r>
              <a:rPr lang="pl-PL" sz="1800" dirty="0" smtClean="0"/>
              <a:t>.;</a:t>
            </a:r>
          </a:p>
          <a:p>
            <a:pPr algn="just"/>
            <a:r>
              <a:rPr lang="pl-PL" sz="1800" dirty="0" smtClean="0"/>
              <a:t>Na gruncie </a:t>
            </a:r>
            <a:r>
              <a:rPr lang="pl-PL" sz="1800" dirty="0" err="1" smtClean="0"/>
              <a:t>udip</a:t>
            </a:r>
            <a:r>
              <a:rPr lang="pl-PL" sz="1800" dirty="0" smtClean="0"/>
              <a:t> – katalog otwarty (art. 4 ust. 1 i ust. 2), na gruncie </a:t>
            </a:r>
            <a:r>
              <a:rPr lang="pl-PL" sz="1800" dirty="0" err="1" smtClean="0"/>
              <a:t>u.o.d.i.pw.i.s.p</a:t>
            </a:r>
            <a:r>
              <a:rPr lang="pl-PL" sz="1800" dirty="0" smtClean="0"/>
              <a:t> – katalog  zamknięty (art. 3) i stosowne jego wyłączenia (art. 4) zakończone szczególną klauzulą dotyczącą prowadzenia i zamieszczenia w BIP różnego rodzaju informacji głównie zaś informacji publicznej.</a:t>
            </a:r>
          </a:p>
          <a:p>
            <a:pPr algn="just"/>
            <a:r>
              <a:rPr lang="pl-PL" sz="1800" dirty="0" smtClean="0"/>
              <a:t>Można natomiast doszukiwać się tożsamości znaczeniowej poszczególnych grup podmiotów zobowiązanych.</a:t>
            </a:r>
          </a:p>
          <a:p>
            <a:pPr algn="just"/>
            <a:r>
              <a:rPr lang="pl-PL" sz="1800" dirty="0" smtClean="0"/>
              <a:t>Takimi instytucjami do których można wnioskować są. : urząd </a:t>
            </a:r>
            <a:r>
              <a:rPr lang="pl-PL" sz="1800" dirty="0"/>
              <a:t>gminy albo miasta, urząd wojewódzki, starostwo powiatowe, </a:t>
            </a:r>
            <a:r>
              <a:rPr lang="pl-PL" sz="1800" dirty="0" smtClean="0"/>
              <a:t>sąd, ministerstwa</a:t>
            </a:r>
            <a:r>
              <a:rPr lang="pl-PL" sz="1800" dirty="0"/>
              <a:t>, </a:t>
            </a:r>
            <a:r>
              <a:rPr lang="pl-PL" sz="1800" dirty="0" smtClean="0"/>
              <a:t>kuratoria, Zakład </a:t>
            </a:r>
            <a:r>
              <a:rPr lang="pl-PL" sz="1800" dirty="0"/>
              <a:t>Ubezpieczeń Społecznych, Narodowy Fundusz </a:t>
            </a:r>
            <a:r>
              <a:rPr lang="pl-PL" sz="1800" dirty="0" smtClean="0"/>
              <a:t>Zdrowia, biblioteki </a:t>
            </a:r>
            <a:r>
              <a:rPr lang="pl-PL" sz="1800" dirty="0"/>
              <a:t>publiczne i naukowe, muzea państwowe i </a:t>
            </a:r>
            <a:r>
              <a:rPr lang="pl-PL" sz="1800" dirty="0" smtClean="0"/>
              <a:t>samorządowe, archiwa </a:t>
            </a:r>
            <a:r>
              <a:rPr lang="pl-PL" sz="1800" dirty="0"/>
              <a:t>państwowe</a:t>
            </a:r>
            <a:r>
              <a:rPr lang="pl-PL" sz="1800" dirty="0" smtClean="0"/>
              <a:t>, </a:t>
            </a:r>
            <a:r>
              <a:rPr lang="pl-PL" sz="1800" dirty="0"/>
              <a:t>Główny Urząd Statystyczny, Instytut Meteorologii i Gospodarki Wodnej, Zarząd Transportu Miejskiego.</a:t>
            </a:r>
          </a:p>
          <a:p>
            <a:pPr algn="just"/>
            <a:endParaRPr lang="pl-PL" sz="1800" dirty="0" smtClean="0"/>
          </a:p>
          <a:p>
            <a:pPr algn="just"/>
            <a:endParaRPr lang="pl-PL" sz="1800" dirty="0"/>
          </a:p>
          <a:p>
            <a:pPr algn="just"/>
            <a:endParaRPr lang="pl-PL" sz="1800" dirty="0" smtClean="0"/>
          </a:p>
          <a:p>
            <a:pPr algn="just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U.o.d.i.p.w.i.s.p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l-PL" sz="3600" dirty="0" smtClean="0"/>
              <a:t>Ustawa matka dla zasad i trybu ponownego wykorzystywania ISP;</a:t>
            </a:r>
          </a:p>
          <a:p>
            <a:pPr algn="just"/>
            <a:r>
              <a:rPr lang="pl-PL" sz="3600" dirty="0" smtClean="0"/>
              <a:t>Cel ustawy: implementacja </a:t>
            </a:r>
            <a:r>
              <a:rPr lang="pl-PL" dirty="0" smtClean="0"/>
              <a:t>Dyrektywy </a:t>
            </a:r>
            <a:r>
              <a:rPr lang="pl-PL" dirty="0"/>
              <a:t>Parlamentu Europejskiego i Rady (UE) 2019/1024 z dnia 20 czerwca 2019 r. w sprawie otwartych danych i ponownego wykorzystywania informacji sektora </a:t>
            </a:r>
            <a:r>
              <a:rPr lang="pl-PL" dirty="0" smtClean="0"/>
              <a:t>publicznego (Dz. U. </a:t>
            </a:r>
            <a:r>
              <a:rPr lang="pl-PL" dirty="0"/>
              <a:t>UE L 172, 26.6.2019, </a:t>
            </a:r>
            <a:r>
              <a:rPr lang="pl-PL" dirty="0" smtClean="0"/>
              <a:t>s. 56–83), tak jak uprzednio obowiązująca ustawa implementowała dyrektywę 2003/98/WE </a:t>
            </a:r>
            <a:r>
              <a:rPr lang="pl-PL" dirty="0"/>
              <a:t>Parlamentu Europejskiego </a:t>
            </a:r>
            <a:r>
              <a:rPr lang="pl-PL" dirty="0" smtClean="0"/>
              <a:t>i Rady z dnia 17 listopada 2003 r</a:t>
            </a:r>
            <a:r>
              <a:rPr lang="pl-PL" dirty="0"/>
              <a:t>. </a:t>
            </a:r>
            <a:r>
              <a:rPr lang="pl-PL" dirty="0" smtClean="0"/>
              <a:t>w sprawie </a:t>
            </a:r>
            <a:r>
              <a:rPr lang="pl-PL" dirty="0"/>
              <a:t>ponownego </a:t>
            </a:r>
            <a:r>
              <a:rPr lang="pl-PL" dirty="0" smtClean="0"/>
              <a:t>wykorzystywania </a:t>
            </a:r>
            <a:r>
              <a:rPr lang="pl-PL" dirty="0"/>
              <a:t>informacji sektora publicznego (Dz. </a:t>
            </a:r>
            <a:r>
              <a:rPr lang="pl-PL" dirty="0" smtClean="0"/>
              <a:t>Urz</a:t>
            </a:r>
            <a:r>
              <a:rPr lang="pl-PL" dirty="0"/>
              <a:t>. UE L 345 </a:t>
            </a:r>
            <a:r>
              <a:rPr lang="pl-PL" dirty="0" smtClean="0"/>
              <a:t>z 31.12.2003</a:t>
            </a:r>
            <a:r>
              <a:rPr lang="pl-PL" dirty="0"/>
              <a:t>, </a:t>
            </a:r>
            <a:r>
              <a:rPr lang="pl-PL" dirty="0" smtClean="0"/>
              <a:t>s. </a:t>
            </a:r>
            <a:r>
              <a:rPr lang="pl-PL" dirty="0"/>
              <a:t>90) </a:t>
            </a:r>
            <a:r>
              <a:rPr lang="pl-PL" dirty="0" smtClean="0"/>
              <a:t>zmienionej </a:t>
            </a:r>
            <a:r>
              <a:rPr lang="pl-PL" dirty="0"/>
              <a:t>dyrektywą 2013/37/UE Parlamentu Europejskiego </a:t>
            </a:r>
            <a:r>
              <a:rPr lang="pl-PL" dirty="0" smtClean="0"/>
              <a:t>i Rady z dnia 26 czerwca 2013 r</a:t>
            </a:r>
            <a:r>
              <a:rPr lang="pl-PL" dirty="0"/>
              <a:t>. </a:t>
            </a:r>
            <a:r>
              <a:rPr lang="pl-PL" dirty="0" smtClean="0"/>
              <a:t>zmieniającą </a:t>
            </a:r>
            <a:r>
              <a:rPr lang="pl-PL" dirty="0"/>
              <a:t>dyrektywę 2003/98/WE </a:t>
            </a:r>
            <a:r>
              <a:rPr lang="pl-PL" dirty="0" smtClean="0"/>
              <a:t>w sprawie </a:t>
            </a:r>
            <a:r>
              <a:rPr lang="pl-PL" dirty="0"/>
              <a:t>ponownego wykorzystywania informacji sektora </a:t>
            </a:r>
            <a:r>
              <a:rPr lang="pl-PL" dirty="0" smtClean="0"/>
              <a:t>publicznego </a:t>
            </a:r>
            <a:r>
              <a:rPr lang="pl-PL" dirty="0"/>
              <a:t>(Dz. Urz. UE L 175/1</a:t>
            </a:r>
            <a:r>
              <a:rPr lang="pl-PL" dirty="0" smtClean="0"/>
              <a:t>)</a:t>
            </a:r>
            <a:endParaRPr lang="pl-PL" sz="3600" dirty="0" smtClean="0"/>
          </a:p>
          <a:p>
            <a:pPr algn="just"/>
            <a:r>
              <a:rPr lang="pl-PL" sz="3600" dirty="0" smtClean="0"/>
              <a:t>Ponowne wykorzystywanie jest znane polskiemu ustawodawcy od  29.12.2011 r.,  pojawiło się wraz z wejściem w życie nowelizacji do </a:t>
            </a:r>
            <a:r>
              <a:rPr lang="pl-PL" sz="3600" dirty="0" err="1" smtClean="0"/>
              <a:t>udip</a:t>
            </a:r>
            <a:r>
              <a:rPr lang="pl-PL" sz="3600" dirty="0" smtClean="0"/>
              <a:t>. z 2011 r. </a:t>
            </a:r>
          </a:p>
          <a:p>
            <a:pPr algn="just"/>
            <a:r>
              <a:rPr lang="pl-PL" sz="3600" dirty="0" smtClean="0"/>
              <a:t>Rozdział  2a </a:t>
            </a:r>
            <a:r>
              <a:rPr lang="pl-PL" sz="3600" dirty="0" err="1" smtClean="0"/>
              <a:t>udip</a:t>
            </a:r>
            <a:r>
              <a:rPr lang="pl-PL" sz="3600" dirty="0" smtClean="0"/>
              <a:t> był wówczas poświęcony  zasadom ponownego wykorzystywania  informacji publicznych - </a:t>
            </a:r>
            <a:r>
              <a:rPr lang="pl-PL" sz="3600" b="1" dirty="0" smtClean="0"/>
              <a:t>nie informacji sektora publicznego. </a:t>
            </a:r>
          </a:p>
          <a:p>
            <a:pPr algn="just"/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251028997"/>
      </p:ext>
    </p:extLst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Zasady </a:t>
            </a:r>
            <a:r>
              <a:rPr lang="pl-PL" b="1" dirty="0" smtClean="0"/>
              <a:t>udostępniania i przekazywania ISP z rozdziału 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Zasada równorzędności warunków ponownego wykorzystywania ISP (wykazująca podobieństwo względem zasady równości z </a:t>
            </a:r>
            <a:r>
              <a:rPr lang="pl-PL" dirty="0" err="1" smtClean="0"/>
              <a:t>udip</a:t>
            </a:r>
            <a:r>
              <a:rPr lang="pl-PL" dirty="0" smtClean="0"/>
              <a:t>);</a:t>
            </a:r>
          </a:p>
          <a:p>
            <a:pPr marL="0" indent="0" algn="just">
              <a:buNone/>
            </a:pPr>
            <a:r>
              <a:rPr lang="pl-PL" dirty="0" smtClean="0"/>
              <a:t>Zasada równorzędności warunków wobec podmiotów zobowiązanych;</a:t>
            </a:r>
          </a:p>
          <a:p>
            <a:pPr marL="0" indent="0" algn="just">
              <a:buNone/>
            </a:pPr>
            <a:r>
              <a:rPr lang="pl-PL" dirty="0" smtClean="0"/>
              <a:t>Zasada niewyłączności;</a:t>
            </a: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Klauzula wyłączności prawa do korzystania z ISP;</a:t>
            </a:r>
          </a:p>
          <a:p>
            <a:pPr marL="0" indent="0" algn="just">
              <a:buNone/>
            </a:pPr>
            <a:r>
              <a:rPr lang="pl-PL" dirty="0" smtClean="0"/>
              <a:t>Zasada udostępniania i przekazywania informacji jako otwartych danych;</a:t>
            </a:r>
          </a:p>
          <a:p>
            <a:pPr marL="0" indent="0" algn="just">
              <a:buNone/>
            </a:pPr>
            <a:r>
              <a:rPr lang="pl-PL" dirty="0" smtClean="0"/>
              <a:t>Zasada stosowania określonych formatów danych  i protokołów komunikacyjnych oraz szyfrujących;</a:t>
            </a:r>
          </a:p>
          <a:p>
            <a:pPr marL="0" indent="0" algn="just">
              <a:buNone/>
            </a:pPr>
            <a:r>
              <a:rPr lang="pl-PL" smtClean="0"/>
              <a:t>Zasada proporcjonalności;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Zasada bezwarunkowego wykorzystywania  ISP zamieszczonych w BIP lub w portalu danych;</a:t>
            </a:r>
          </a:p>
          <a:p>
            <a:pPr marL="0" indent="0" algn="just">
              <a:buNone/>
            </a:pPr>
            <a:r>
              <a:rPr lang="pl-PL" dirty="0" smtClean="0"/>
              <a:t>Zasada domniemania przyjęcia oferty  wobec ISP udostępnionych w BIP lub w portalu danych lub w inny sposób.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5902454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Zasady udostępniania i przekazywania ISP z rozdziału </a:t>
            </a:r>
            <a:r>
              <a:rPr lang="pl-PL" b="1" dirty="0" smtClean="0"/>
              <a:t>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Domniemanie bezwarunkowego udostępniania i przekazywania informacji ISP w celu ich ponownego wykorzystywania;</a:t>
            </a:r>
          </a:p>
          <a:p>
            <a:pPr algn="just"/>
            <a:r>
              <a:rPr lang="pl-PL" dirty="0" smtClean="0"/>
              <a:t>Zakres warunków ponownego wykorzystywania, określanych obligatoryjnie;</a:t>
            </a:r>
          </a:p>
          <a:p>
            <a:pPr algn="just"/>
            <a:r>
              <a:rPr lang="pl-PL" dirty="0" smtClean="0"/>
              <a:t>Zakres </a:t>
            </a:r>
            <a:r>
              <a:rPr lang="pl-PL" dirty="0"/>
              <a:t>warunków ponownego wykorzystywania, określanych </a:t>
            </a:r>
            <a:r>
              <a:rPr lang="pl-PL" dirty="0" smtClean="0"/>
              <a:t>fakultatywnie;</a:t>
            </a:r>
            <a:endParaRPr lang="pl-PL" dirty="0"/>
          </a:p>
          <a:p>
            <a:pPr algn="just"/>
            <a:r>
              <a:rPr lang="pl-PL" dirty="0" smtClean="0"/>
              <a:t>Zakres szczególnych warunków określanych przez muzea, archiwa, biblioteki;</a:t>
            </a:r>
          </a:p>
          <a:p>
            <a:pPr algn="just"/>
            <a:r>
              <a:rPr lang="pl-PL" dirty="0" smtClean="0"/>
              <a:t>Klauzula generalna uzasadnionego ograniczenia  warunków.</a:t>
            </a:r>
          </a:p>
        </p:txBody>
      </p:sp>
    </p:spTree>
    <p:extLst>
      <p:ext uri="{BB962C8B-B14F-4D97-AF65-F5344CB8AC3E}">
        <p14:creationId xmlns:p14="http://schemas.microsoft.com/office/powerpoint/2010/main" val="802866489"/>
      </p:ext>
    </p:extLst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Dodatkowa zasada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3600" u="sng" dirty="0" smtClean="0"/>
              <a:t>Zasada bezpłatności </a:t>
            </a:r>
            <a:r>
              <a:rPr lang="pl-PL" sz="3600" dirty="0" smtClean="0"/>
              <a:t>udostępniania i przekazywania ISP, która doznaje określonych wyjątków , tak jak to ma miejsce na gruncie </a:t>
            </a:r>
            <a:r>
              <a:rPr lang="pl-PL" sz="3600" dirty="0" err="1" smtClean="0"/>
              <a:t>udip</a:t>
            </a:r>
            <a:r>
              <a:rPr lang="pl-PL" sz="3600" dirty="0" smtClean="0"/>
              <a:t>. 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363922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Podmioty uprawnione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Każdy – użytkownik</a:t>
            </a:r>
            <a:r>
              <a:rPr lang="pl-PL" dirty="0" smtClean="0"/>
              <a:t> – osoba fizyczna (obywatel  polski, cudzoziemiec apatryda) (pełnoletnia, o pełnej zdolności do czynności prawnych), osoba prawna oraz ułomna osoba prawna. Ten kto pozyskuje ISP bezwnioskowo za pomocą BIP lub w portalu danych, bądź innego systemu teleinformatycznego.</a:t>
            </a:r>
          </a:p>
          <a:p>
            <a:pPr marL="0" indent="0" algn="just">
              <a:buNone/>
            </a:pPr>
            <a:r>
              <a:rPr lang="pl-PL" b="1" dirty="0" smtClean="0"/>
              <a:t>Wnioskodawca – </a:t>
            </a:r>
            <a:r>
              <a:rPr lang="pl-PL" dirty="0" smtClean="0"/>
              <a:t>podmiot występujący  z wnioskiem, wniosek musi określać imię, nazwisko, nazwę i adres, określenie pełnomocnika jeśli występuje.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341186"/>
      </p:ext>
    </p:extLst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Sposoby załatwienia </a:t>
            </a:r>
            <a:r>
              <a:rPr lang="pl-PL" b="1" u="sng" dirty="0" smtClean="0"/>
              <a:t>zwykłego wniosku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Przekazanie informacji </a:t>
            </a:r>
            <a:r>
              <a:rPr lang="pl-PL" dirty="0"/>
              <a:t>sektora publicznego w celu ponownego wykorzystywania bez określania warunków </a:t>
            </a:r>
            <a:r>
              <a:rPr lang="pl-PL" dirty="0" smtClean="0"/>
              <a:t>ponownego </a:t>
            </a:r>
            <a:r>
              <a:rPr lang="pl-PL" dirty="0"/>
              <a:t>wykorzystywania;</a:t>
            </a:r>
          </a:p>
          <a:p>
            <a:pPr algn="just"/>
            <a:r>
              <a:rPr lang="pl-PL" dirty="0" smtClean="0"/>
              <a:t>Poinformowanie </a:t>
            </a:r>
            <a:r>
              <a:rPr lang="pl-PL" dirty="0"/>
              <a:t>o braku informacji sektora publicznego wskazanych we </a:t>
            </a:r>
            <a:r>
              <a:rPr lang="pl-PL" dirty="0" smtClean="0"/>
              <a:t>wniosku;</a:t>
            </a:r>
          </a:p>
          <a:p>
            <a:pPr algn="just"/>
            <a:r>
              <a:rPr lang="pl-PL" dirty="0" smtClean="0"/>
              <a:t>Poinformowanie </a:t>
            </a:r>
            <a:r>
              <a:rPr lang="pl-PL" dirty="0"/>
              <a:t>o braku warunków ponownego wykorzystywania w przypadku posiadania informacji sektora </a:t>
            </a:r>
            <a:r>
              <a:rPr lang="pl-PL" dirty="0" smtClean="0"/>
              <a:t>publicznego przez </a:t>
            </a:r>
            <a:r>
              <a:rPr lang="pl-PL" dirty="0"/>
              <a:t>wnioskodawcę;</a:t>
            </a:r>
          </a:p>
          <a:p>
            <a:pPr algn="just"/>
            <a:r>
              <a:rPr lang="pl-PL" dirty="0" smtClean="0"/>
              <a:t>Złożenie oferty zawierającej </a:t>
            </a:r>
            <a:r>
              <a:rPr lang="pl-PL" dirty="0"/>
              <a:t>warunki ponownego wykorzystywania lub </a:t>
            </a:r>
            <a:r>
              <a:rPr lang="pl-PL" dirty="0" smtClean="0"/>
              <a:t>poinformowanie o </a:t>
            </a:r>
            <a:r>
              <a:rPr lang="pl-PL" dirty="0"/>
              <a:t>wysokości opłat za ponowne </a:t>
            </a:r>
            <a:r>
              <a:rPr lang="pl-PL" dirty="0" smtClean="0"/>
              <a:t>wykorzystywanie</a:t>
            </a:r>
            <a:r>
              <a:rPr lang="pl-PL" dirty="0"/>
              <a:t>, </a:t>
            </a:r>
            <a:r>
              <a:rPr lang="pl-PL" dirty="0" smtClean="0"/>
              <a:t>lub poinformowanie o </a:t>
            </a:r>
            <a:r>
              <a:rPr lang="pl-PL" dirty="0"/>
              <a:t>przyczynach braku możliwości </a:t>
            </a:r>
            <a:r>
              <a:rPr lang="pl-PL" dirty="0" smtClean="0"/>
              <a:t>przekazania </a:t>
            </a:r>
            <a:r>
              <a:rPr lang="pl-PL" dirty="0"/>
              <a:t>informacji sektora publicznego i wskazanie, w jaki sposób lub w jakiej formie informacje sektora </a:t>
            </a:r>
            <a:r>
              <a:rPr lang="pl-PL" dirty="0" smtClean="0"/>
              <a:t>publicznego mogą </a:t>
            </a:r>
            <a:r>
              <a:rPr lang="pl-PL" dirty="0"/>
              <a:t>zostać </a:t>
            </a:r>
            <a:r>
              <a:rPr lang="pl-PL" dirty="0" smtClean="0"/>
              <a:t>przekazane, jeżeli tworzenie lub przetwarzanie informacji albo sporządzanie wyciągów pociągnie za sobą konieczność </a:t>
            </a:r>
            <a:r>
              <a:rPr lang="pl-PL" dirty="0"/>
              <a:t>podjęcia nieproporcjonalnych działań przekraczających proste </a:t>
            </a:r>
            <a:r>
              <a:rPr lang="pl-PL" dirty="0" smtClean="0"/>
              <a:t>czynności;</a:t>
            </a:r>
            <a:endParaRPr lang="pl-PL" dirty="0"/>
          </a:p>
          <a:p>
            <a:pPr algn="just"/>
            <a:r>
              <a:rPr lang="pl-PL" dirty="0" smtClean="0"/>
              <a:t>Odmowa w </a:t>
            </a:r>
            <a:r>
              <a:rPr lang="pl-PL" dirty="0"/>
              <a:t>drodze decyzji, wyrażenia zgody na ponowne wykorzystywanie informacji sektora </a:t>
            </a:r>
            <a:r>
              <a:rPr lang="pl-PL" dirty="0" smtClean="0"/>
              <a:t>publicznego (np. w przypadku ograniczeń w zakresie prawa do ponownego wykorzystywania informacji, o których mowa w art. 6).</a:t>
            </a:r>
          </a:p>
        </p:txBody>
      </p:sp>
    </p:spTree>
    <p:extLst>
      <p:ext uri="{BB962C8B-B14F-4D97-AF65-F5344CB8AC3E}">
        <p14:creationId xmlns:p14="http://schemas.microsoft.com/office/powerpoint/2010/main" val="495509861"/>
      </p:ext>
    </p:extLst>
  </p:cSld>
  <p:clrMapOvr>
    <a:masterClrMapping/>
  </p:clrMapOvr>
  <p:transition>
    <p:wipe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 smtClean="0"/>
              <a:t>Reakcja wnioskodawcy na ofertę dotyczącą warunków ponownego wykorzystywania ISP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1. zawiadomienie o przyjęciu oferty; Brak zawiadomienia o przyjęciu oferty w ciągu 14 dni </a:t>
            </a:r>
            <a:r>
              <a:rPr lang="pl-PL" b="1" dirty="0" smtClean="0"/>
              <a:t>jest poczytywany za  wycofanie wniosku – sprawa zostanie zamknięta;</a:t>
            </a:r>
          </a:p>
          <a:p>
            <a:pPr marL="0" indent="0" algn="just">
              <a:buNone/>
            </a:pPr>
            <a:r>
              <a:rPr lang="pl-PL" dirty="0" smtClean="0"/>
              <a:t>2. sprzeciw  (14 dni od dnia otrzymania oferty) w przypadku stwierdzenia  naruszenia przepisów ustawy. </a:t>
            </a:r>
          </a:p>
          <a:p>
            <a:pPr marL="0" indent="0" algn="just">
              <a:buNone/>
            </a:pPr>
            <a:r>
              <a:rPr lang="pl-PL" dirty="0" smtClean="0"/>
              <a:t>W przypadku otrzymania sprzeciwu podmiot zobowiązany w drodze decyzji rozstrzyga o warunkach ponownego wykorzystywania lub o wysokości opłat za ponowne wykorzystywanie, lub </a:t>
            </a:r>
            <a:r>
              <a:rPr lang="pl-PL" u="sng" dirty="0" smtClean="0"/>
              <a:t>odmawia zgody na ponowne wykorzystywanie ISP  </a:t>
            </a:r>
            <a:r>
              <a:rPr lang="pl-PL" u="sng" dirty="0"/>
              <a:t>jeśli </a:t>
            </a:r>
            <a:r>
              <a:rPr lang="pl-PL" u="sng" dirty="0" smtClean="0"/>
              <a:t>tworzenie lub przetwarzanie ISP w formę i w sposób określony we wniosku albo sporządzanie wyciągów spowoduje konieczność </a:t>
            </a:r>
            <a:r>
              <a:rPr lang="pl-PL" u="sng" dirty="0"/>
              <a:t>podjęcia nieproporcjonalnych działań przekraczających proste </a:t>
            </a:r>
            <a:r>
              <a:rPr lang="pl-PL" u="sng" dirty="0" smtClean="0"/>
              <a:t>czynności</a:t>
            </a:r>
            <a:r>
              <a:rPr lang="pl-PL" u="sng" dirty="0"/>
              <a:t> </a:t>
            </a:r>
            <a:r>
              <a:rPr lang="pl-PL" u="sng" dirty="0" smtClean="0"/>
              <a:t>(przygotowanie </a:t>
            </a:r>
            <a:r>
              <a:rPr lang="pl-PL" u="sng" dirty="0"/>
              <a:t>informacji w takiej formie, o jaką </a:t>
            </a:r>
            <a:r>
              <a:rPr lang="pl-PL" u="sng" dirty="0" smtClean="0"/>
              <a:t>była prośba, </a:t>
            </a:r>
            <a:r>
              <a:rPr lang="pl-PL" u="sng" dirty="0"/>
              <a:t>wiąże się z dużymi kosztami i pracą wielu osób – na przykład trzeba przygotować skomplikowaną analizę albo zestawienie </a:t>
            </a:r>
            <a:r>
              <a:rPr lang="pl-PL" u="sng" dirty="0" smtClean="0"/>
              <a:t>statystyczne).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109406754"/>
      </p:ext>
    </p:extLst>
  </p:cSld>
  <p:clrMapOvr>
    <a:masterClrMapping/>
  </p:clrMapOvr>
  <p:transition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Sposoby załatwienia wniosku specjalnego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Złożenie oferty zawierającej </a:t>
            </a:r>
            <a:r>
              <a:rPr lang="pl-PL" dirty="0"/>
              <a:t>warunki ponownego wykorzystywania lub </a:t>
            </a:r>
            <a:r>
              <a:rPr lang="pl-PL" dirty="0" smtClean="0"/>
              <a:t>poinformowanie o </a:t>
            </a:r>
            <a:r>
              <a:rPr lang="pl-PL" dirty="0"/>
              <a:t>wysokości opłat za </a:t>
            </a:r>
            <a:r>
              <a:rPr lang="pl-PL" dirty="0" smtClean="0"/>
              <a:t>ponowne wykorzystywanie </a:t>
            </a:r>
            <a:r>
              <a:rPr lang="pl-PL" dirty="0"/>
              <a:t>oraz </a:t>
            </a:r>
            <a:r>
              <a:rPr lang="pl-PL" dirty="0" smtClean="0"/>
              <a:t>poinformowanie o dostępności </a:t>
            </a:r>
            <a:r>
              <a:rPr lang="pl-PL" dirty="0"/>
              <a:t>informacji sektora publicznego, przy czym od oferty </a:t>
            </a:r>
            <a:r>
              <a:rPr lang="pl-PL" dirty="0" smtClean="0"/>
              <a:t>nie przysługuje </a:t>
            </a:r>
            <a:r>
              <a:rPr lang="pl-PL" dirty="0"/>
              <a:t>sprzeciw;</a:t>
            </a:r>
          </a:p>
          <a:p>
            <a:pPr algn="just"/>
            <a:r>
              <a:rPr lang="pl-PL" dirty="0" smtClean="0"/>
              <a:t>Poinformowanie o </a:t>
            </a:r>
            <a:r>
              <a:rPr lang="pl-PL" dirty="0"/>
              <a:t>braku możliwości ponownego wykorzystywania w sposób wskazany we wniosku lub ze względu </a:t>
            </a:r>
            <a:r>
              <a:rPr lang="pl-PL" dirty="0" smtClean="0"/>
              <a:t>na format</a:t>
            </a:r>
            <a:r>
              <a:rPr lang="pl-PL" dirty="0"/>
              <a:t>, w jakim informacje sektora publicznego miałyby być udostępniane;</a:t>
            </a:r>
          </a:p>
          <a:p>
            <a:pPr algn="just"/>
            <a:r>
              <a:rPr lang="pl-PL" dirty="0" smtClean="0"/>
              <a:t>Odmowa </a:t>
            </a:r>
            <a:r>
              <a:rPr lang="pl-PL" dirty="0"/>
              <a:t>w drodze decyzji, wyrażenia zgody na ponowne wykorzystywanie informacji sektora </a:t>
            </a:r>
            <a:r>
              <a:rPr lang="pl-PL" dirty="0" smtClean="0"/>
              <a:t>publicznego.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0036734"/>
      </p:ext>
    </p:extLst>
  </p:cSld>
  <p:clrMapOvr>
    <a:masterClrMapping/>
  </p:clrMapOvr>
  <p:transition>
    <p:pull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Reakcja wnioskodawcy wniosku specjalnego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Wnioskodawca w terminie 14 dni od dnia otrzymania oferty zawiadamia podmiot zobowiązany o przyjęciu oferty</a:t>
            </a:r>
            <a:r>
              <a:rPr lang="pl-PL" dirty="0"/>
              <a:t>; Brak zawiadomienia o przyjęciu oferty w ciągu 14 dni jest poczytywany za  wycofanie </a:t>
            </a:r>
            <a:r>
              <a:rPr lang="pl-PL" dirty="0" smtClean="0"/>
              <a:t>wniosku.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3709392"/>
      </p:ext>
    </p:extLst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Zaskarżanie rozstrzygnięć podmiotu zobowiązanego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Odwołanie od decyzji odmawiającej (2 przypadki) lub rozstrzygającej o warunkach lub opłatach;</a:t>
            </a:r>
          </a:p>
          <a:p>
            <a:pPr algn="just"/>
            <a:r>
              <a:rPr lang="pl-PL" dirty="0" smtClean="0"/>
              <a:t>Organem odwoławczym jest minister właściwy ds. informatyzacji;</a:t>
            </a:r>
          </a:p>
          <a:p>
            <a:pPr algn="just"/>
            <a:r>
              <a:rPr lang="pl-PL" dirty="0" smtClean="0"/>
              <a:t>Skarga na decyzję czy na bezczynność do sądu administracyjnego;</a:t>
            </a:r>
          </a:p>
          <a:p>
            <a:pPr algn="just"/>
            <a:r>
              <a:rPr lang="pl-PL" dirty="0" smtClean="0"/>
              <a:t>Bezczynność:</a:t>
            </a:r>
            <a:r>
              <a:rPr lang="pl-PL" dirty="0"/>
              <a:t> </a:t>
            </a:r>
            <a:r>
              <a:rPr lang="pl-PL" dirty="0" smtClean="0"/>
              <a:t>Brak przekazania informacji </a:t>
            </a:r>
            <a:r>
              <a:rPr lang="pl-PL" dirty="0"/>
              <a:t>w wyznaczonym czasie, </a:t>
            </a:r>
            <a:r>
              <a:rPr lang="pl-PL" dirty="0" smtClean="0"/>
              <a:t>brak oferty,  brak informacji o opóźnieniu, niepełność informacji przekazanych wedle oceny wnioskodawcy.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258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Zastosowanie KPA i </a:t>
            </a:r>
            <a:r>
              <a:rPr lang="pl-PL" b="1" dirty="0" err="1" smtClean="0"/>
              <a:t>ppsa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Do decyzji o odmowie wyrażenia zgody na ponowne wykorzystanie oraz do decyzji o warunkach ponownego wykorzystywania  lub o wysokości opłat za ponowne wykorzystywanie stosuje się przepisy kpa;</a:t>
            </a:r>
          </a:p>
          <a:p>
            <a:pPr algn="just"/>
            <a:r>
              <a:rPr lang="pl-PL" dirty="0" smtClean="0"/>
              <a:t>Do skarg na decyzję stosuje się przepisy </a:t>
            </a:r>
            <a:r>
              <a:rPr lang="pl-PL" dirty="0" err="1" smtClean="0"/>
              <a:t>ppsa</a:t>
            </a:r>
            <a:r>
              <a:rPr lang="pl-PL" dirty="0" smtClean="0"/>
              <a:t>, z  tym, że przekazanie akt i odpowiedzi na skargę następuje w terminie 15 dni od dnia otrzymania skarg; skargę zaś rozpatruje się w terminie 30 dni od dnia otrzymania akt wraz z odpowiedzią na skargę.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2708400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Cel udostępniania ISP.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Nie chodzi o zaspokajanie indywidualnych (prywatnych)  czy zbiorowych interesów informacyjnych poprzez udostępnianie określonych informacji publicznych;</a:t>
            </a:r>
          </a:p>
          <a:p>
            <a:pPr algn="just"/>
            <a:r>
              <a:rPr lang="pl-PL" dirty="0" smtClean="0"/>
              <a:t>Chodzi o udostępnianie i  przekazywanie ISP dla celów handlowych, edukacyjnych, zawodowych, czy też na potrzeby toczących się postępowań. </a:t>
            </a:r>
          </a:p>
        </p:txBody>
      </p:sp>
    </p:spTree>
    <p:extLst>
      <p:ext uri="{BB962C8B-B14F-4D97-AF65-F5344CB8AC3E}">
        <p14:creationId xmlns:p14="http://schemas.microsoft.com/office/powerpoint/2010/main" val="16710164"/>
      </p:ext>
    </p:extLst>
  </p:cSld>
  <p:clrMapOvr>
    <a:masterClrMapping/>
  </p:clrMapOvr>
  <p:transition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Ograniczenia  prawa do ponownego wykorzystywania ISP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Ze względu na ochronę informacji niejawnych;</a:t>
            </a:r>
          </a:p>
          <a:p>
            <a:pPr algn="just"/>
            <a:r>
              <a:rPr lang="pl-PL" dirty="0" smtClean="0"/>
              <a:t>Ze względu na ochronę innych tajemnic ustawowo chronionych;</a:t>
            </a:r>
          </a:p>
          <a:p>
            <a:pPr algn="just"/>
            <a:r>
              <a:rPr lang="pl-PL" dirty="0" smtClean="0"/>
              <a:t>Ze względu na ochronę prywatności osoby fizycznej w tym  ochronę danych osobowych;</a:t>
            </a:r>
          </a:p>
          <a:p>
            <a:pPr algn="just"/>
            <a:r>
              <a:rPr lang="pl-PL" dirty="0" smtClean="0"/>
              <a:t>Ze względu na ochronę tajemnicy przedsiębiorcy.</a:t>
            </a:r>
          </a:p>
          <a:p>
            <a:pPr marL="0" indent="0" algn="just">
              <a:buNone/>
            </a:pPr>
            <a:r>
              <a:rPr lang="pl-PL" dirty="0"/>
              <a:t>Ograniczenie opierające się na ochronie prawa do prywatności nie dotyczy informacji o osobach pełniących funkcje publiczne, mających związek z pełnieniem tych funkcji, w tym o warunkach powierzenia i wykonywania funkcji, oraz w przypadku, gdy osoba fizyczna </a:t>
            </a:r>
            <a:r>
              <a:rPr lang="pl-PL" dirty="0" smtClean="0"/>
              <a:t> wyrazi zgodę na przetwarzanie jej danych osobowych w celu ponownego wykorzystywania lub przedsiębiorca zrezygnuję z przysługującego mu prawa.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4189752"/>
      </p:ext>
    </p:extLst>
  </p:cSld>
  <p:clrMapOvr>
    <a:masterClrMapping/>
  </p:clrMapOvr>
  <p:transition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Ograniczenia  prawa do ponownego wykorzystywania </a:t>
            </a:r>
            <a:r>
              <a:rPr lang="pl-PL" b="1" dirty="0" smtClean="0"/>
              <a:t>ISP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3600" dirty="0" smtClean="0"/>
              <a:t>Prawo do ponownego wykorzystywania podlega ograniczeniu w zakresie informacji będących informacjami sektora publicznego, do których dostęp jest ograniczony na podstawie innych ustaw (ograniczenie </a:t>
            </a:r>
            <a:r>
              <a:rPr lang="pl-PL" sz="3600" dirty="0"/>
              <a:t>ze względu ze względu na szczegółowe uregulowania danej dziedziny, </a:t>
            </a:r>
            <a:r>
              <a:rPr lang="pl-PL" sz="3600" dirty="0" smtClean="0"/>
              <a:t>np. takiej </a:t>
            </a:r>
            <a:r>
              <a:rPr lang="pl-PL" sz="3600" dirty="0"/>
              <a:t>jak geodezja i </a:t>
            </a:r>
            <a:r>
              <a:rPr lang="pl-PL" sz="3600" dirty="0" smtClean="0"/>
              <a:t>kartografia).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Ograniczenie przedmiotowe z art. 6 ust. 4 pkt. 1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9433" y="1772816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Prawo  do  ponownego  </a:t>
            </a:r>
            <a:r>
              <a:rPr lang="pl-PL" dirty="0" smtClean="0"/>
              <a:t>wykorzystywania podlega  </a:t>
            </a:r>
            <a:r>
              <a:rPr lang="pl-PL" dirty="0"/>
              <a:t>ograniczeniu  </a:t>
            </a:r>
            <a:r>
              <a:rPr lang="pl-PL" dirty="0" smtClean="0"/>
              <a:t>w zakresie informacji </a:t>
            </a:r>
            <a:r>
              <a:rPr lang="pl-PL" dirty="0"/>
              <a:t>sektora </a:t>
            </a:r>
            <a:r>
              <a:rPr lang="pl-PL" dirty="0" smtClean="0"/>
              <a:t>publicznego: których </a:t>
            </a:r>
            <a:r>
              <a:rPr lang="pl-PL" b="1" dirty="0" smtClean="0"/>
              <a:t>wytwarzanie</a:t>
            </a:r>
            <a:r>
              <a:rPr lang="pl-PL" dirty="0" smtClean="0"/>
              <a:t> przez podmioty zobowiązane nie należy do zakresu ich zadań publicznych określonych prawem</a:t>
            </a:r>
            <a:r>
              <a:rPr lang="pl-PL" dirty="0"/>
              <a:t>. 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Innymi słowy jeśli </a:t>
            </a:r>
            <a:r>
              <a:rPr lang="pl-PL" dirty="0"/>
              <a:t>informacje nie dotyczą zadania publicznego – na przykład dotyczą działalności komercyjnej </a:t>
            </a:r>
            <a:r>
              <a:rPr lang="pl-PL" dirty="0" smtClean="0"/>
              <a:t>danej instytucji.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Inne ograniczenia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Prawo do ponownego wykorzystywania podlega ograniczeniu w zakresie </a:t>
            </a:r>
            <a:r>
              <a:rPr lang="pl-PL" dirty="0" err="1" smtClean="0"/>
              <a:t>isp</a:t>
            </a:r>
            <a:r>
              <a:rPr lang="pl-PL" dirty="0" smtClean="0"/>
              <a:t>… powiązanych z depozytami znajdującymi się w posiadaniu  podmiotu zobowiązanego, o ile ich właściciele umownie wyłączyli możliwość ich udostępniania lub przekazywania w całości lub w określonym zakresie;</a:t>
            </a:r>
          </a:p>
          <a:p>
            <a:pPr algn="just"/>
            <a:r>
              <a:rPr lang="pl-PL" dirty="0"/>
              <a:t>Jeśli instytucja publiczna tylko przechowuje informacje i właściciel nie zgadza się na ich ponowne wykorzystywanie – na przykład rodzina po śmierci pisarza przekazuje bibliotece jego rękopisy i zastrzega w umowie, że mogą być one udostępniane wyłącznie członkom rodziny.</a:t>
            </a:r>
            <a:endParaRPr lang="pl-PL" dirty="0" smtClean="0"/>
          </a:p>
          <a:p>
            <a:pPr algn="just"/>
            <a:r>
              <a:rPr lang="pl-PL" dirty="0" smtClean="0"/>
              <a:t>Ustawodawca nie definiuje pojęcia depozytu, należy uznać że zastosowanie posiadają w tym miejscu cechy umowy przechowania z KC;</a:t>
            </a:r>
          </a:p>
          <a:p>
            <a:pPr algn="just"/>
            <a:r>
              <a:rPr lang="pl-PL" dirty="0" smtClean="0"/>
              <a:t>Depozytem – jest oddanie na przechowanie podmiotu zobowiązanego przedmiotów, dokumentów i innych nośników informacji utrwalonych w sposób dowolny, lecz umożliwiający zapoznanie się z ich treścią, które w sposób wyraźny i świadomy zostały przekazane w czasowo określone posiadanie. Czynność przekazania musi nastąpić w sposób niebudzący wątpliwości, co do woli i przekazania w czasowe posiadanie przez podmiot zobowiązany, o czym powinna zaświadczać stosowna umowa. </a:t>
            </a:r>
          </a:p>
          <a:p>
            <a:pPr algn="just"/>
            <a:r>
              <a:rPr lang="pl-PL" dirty="0" smtClean="0"/>
              <a:t>Można wyróżnić: depozyty muzealne, archiwalne, sądowe.</a:t>
            </a:r>
          </a:p>
        </p:txBody>
      </p:sp>
    </p:spTree>
    <p:extLst>
      <p:ext uri="{BB962C8B-B14F-4D97-AF65-F5344CB8AC3E}">
        <p14:creationId xmlns:p14="http://schemas.microsoft.com/office/powerpoint/2010/main" val="2627912670"/>
      </p:ext>
    </p:extLst>
  </p:cSld>
  <p:clrMapOvr>
    <a:masterClrMapping/>
  </p:clrMapOvr>
  <p:transition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Inne ograniczenia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Prawo do ponownego wykorzystywania podlega ograniczeniu w zakresie ISP… </a:t>
            </a:r>
          </a:p>
          <a:p>
            <a:pPr marL="0" indent="0" algn="just">
              <a:buNone/>
            </a:pPr>
            <a:r>
              <a:rPr lang="pl-PL" dirty="0" smtClean="0"/>
              <a:t>- </a:t>
            </a:r>
            <a:r>
              <a:rPr lang="pl-PL" b="1" dirty="0" smtClean="0"/>
              <a:t>objętych </a:t>
            </a:r>
            <a:r>
              <a:rPr lang="pl-PL" b="1" dirty="0"/>
              <a:t>prawami własności przemysłowej </a:t>
            </a:r>
            <a:r>
              <a:rPr lang="pl-PL" b="1" dirty="0" smtClean="0"/>
              <a:t>lub </a:t>
            </a:r>
            <a:r>
              <a:rPr lang="pl-PL" b="1" dirty="0"/>
              <a:t>prawami własności przemysłowej </a:t>
            </a:r>
            <a:r>
              <a:rPr lang="pl-PL" dirty="0"/>
              <a:t>podlegającymi ochronie </a:t>
            </a:r>
            <a:r>
              <a:rPr lang="pl-PL" dirty="0" smtClean="0"/>
              <a:t>na podstawie </a:t>
            </a:r>
            <a:r>
              <a:rPr lang="pl-PL" dirty="0"/>
              <a:t>umów międzynarodowych lub przepisów prawa Unii </a:t>
            </a:r>
            <a:r>
              <a:rPr lang="pl-PL" dirty="0" smtClean="0"/>
              <a:t>Europejskiej; </a:t>
            </a:r>
          </a:p>
          <a:p>
            <a:pPr marL="457200" indent="-457200" algn="just">
              <a:buFontTx/>
              <a:buChar char="-"/>
            </a:pPr>
            <a:r>
              <a:rPr lang="pl-PL" b="1" dirty="0" smtClean="0"/>
              <a:t>do </a:t>
            </a:r>
            <a:r>
              <a:rPr lang="pl-PL" b="1" dirty="0"/>
              <a:t>których prawa autorskie i prawa </a:t>
            </a:r>
            <a:r>
              <a:rPr lang="pl-PL" b="1" dirty="0" smtClean="0"/>
              <a:t>pokrewne, prawa </a:t>
            </a:r>
            <a:r>
              <a:rPr lang="pl-PL" b="1" dirty="0"/>
              <a:t>do baz </a:t>
            </a:r>
            <a:r>
              <a:rPr lang="pl-PL" b="1" dirty="0" smtClean="0"/>
              <a:t>danych, prawa </a:t>
            </a:r>
            <a:r>
              <a:rPr lang="pl-PL" b="1" dirty="0"/>
              <a:t>do odmian </a:t>
            </a:r>
            <a:r>
              <a:rPr lang="pl-PL" dirty="0" smtClean="0"/>
              <a:t>przysługują podmiotom </a:t>
            </a:r>
            <a:r>
              <a:rPr lang="pl-PL" dirty="0"/>
              <a:t>innym niż podmioty </a:t>
            </a:r>
            <a:r>
              <a:rPr lang="pl-PL" dirty="0" smtClean="0"/>
              <a:t>zobowiązane; </a:t>
            </a:r>
          </a:p>
          <a:p>
            <a:pPr marL="457200" indent="-457200" algn="just">
              <a:buFontTx/>
              <a:buChar char="-"/>
            </a:pPr>
            <a:r>
              <a:rPr lang="pl-PL" dirty="0" smtClean="0"/>
              <a:t>- </a:t>
            </a:r>
            <a:r>
              <a:rPr lang="pl-PL" b="1" dirty="0" smtClean="0"/>
              <a:t>będących </a:t>
            </a:r>
            <a:r>
              <a:rPr lang="pl-PL" b="1" dirty="0"/>
              <a:t>w posiadaniu muzeów państwowych, muzeów samorządowych, bibliotek publicznych, bibliotek </a:t>
            </a:r>
            <a:r>
              <a:rPr lang="pl-PL" b="1" dirty="0" smtClean="0"/>
              <a:t>naukowych</a:t>
            </a:r>
            <a:r>
              <a:rPr lang="pl-PL" b="1" dirty="0"/>
              <a:t>, bibliotek pedagogicznych lub jednostek organizacyjnych</a:t>
            </a:r>
            <a:r>
              <a:rPr lang="pl-PL" dirty="0"/>
              <a:t>, o których mowa </a:t>
            </a:r>
            <a:r>
              <a:rPr lang="pl-PL" dirty="0" smtClean="0"/>
              <a:t>w ustawie </a:t>
            </a:r>
            <a:r>
              <a:rPr lang="pl-PL" dirty="0"/>
              <a:t>o narodowym zasobie archiwalnym i archiwach </a:t>
            </a:r>
            <a:r>
              <a:rPr lang="pl-PL" dirty="0" smtClean="0"/>
              <a:t>a </a:t>
            </a:r>
            <a:r>
              <a:rPr lang="pl-PL" dirty="0"/>
              <a:t>także </a:t>
            </a:r>
            <a:r>
              <a:rPr lang="pl-PL" dirty="0" smtClean="0"/>
              <a:t>jednostek organizacyjnych </a:t>
            </a:r>
            <a:r>
              <a:rPr lang="pl-PL" dirty="0"/>
              <a:t>będących archiwami wyodrębnionymi albo prowadzącymi archiwa wyodrębnione, o których </a:t>
            </a:r>
            <a:r>
              <a:rPr lang="pl-PL" dirty="0" smtClean="0"/>
              <a:t>mowa w </a:t>
            </a:r>
            <a:r>
              <a:rPr lang="pl-PL" dirty="0"/>
              <a:t>art. 22 ust. 1 pkt 2 tej ustawy, zwanych dalej „archiwami” – w odniesieniu do działalności archiwalnej w </a:t>
            </a:r>
            <a:r>
              <a:rPr lang="pl-PL" dirty="0" smtClean="0"/>
              <a:t>zakresie państwowego </a:t>
            </a:r>
            <a:r>
              <a:rPr lang="pl-PL" dirty="0"/>
              <a:t>zasobu archiwalnego, </a:t>
            </a:r>
            <a:r>
              <a:rPr lang="pl-PL" b="1" dirty="0"/>
              <a:t>w przypadku gdy pierwotnym właścicielem autorskich praw majątkowych </a:t>
            </a:r>
            <a:r>
              <a:rPr lang="pl-PL" b="1" dirty="0" smtClean="0"/>
              <a:t>lub praw </a:t>
            </a:r>
            <a:r>
              <a:rPr lang="pl-PL" b="1" dirty="0"/>
              <a:t>pokrewnych były podmioty inne niż podmioty zobowiązane, a czas trwania tych praw nie </a:t>
            </a:r>
            <a:r>
              <a:rPr lang="pl-PL" b="1" dirty="0" smtClean="0"/>
              <a:t>wygasł; </a:t>
            </a:r>
          </a:p>
          <a:p>
            <a:pPr marL="457200" indent="-457200" algn="just">
              <a:buFontTx/>
              <a:buChar char="-"/>
            </a:pPr>
            <a:r>
              <a:rPr lang="pl-PL" b="1" dirty="0" smtClean="0"/>
              <a:t>- które </a:t>
            </a:r>
            <a:r>
              <a:rPr lang="pl-PL" b="1" dirty="0"/>
              <a:t>są wyłączone z dostępu lub do których dostęp jest ograniczony ze względu na ochronę infrastruktury </a:t>
            </a:r>
            <a:r>
              <a:rPr lang="pl-PL" b="1" dirty="0" smtClean="0"/>
              <a:t>krytycznej </a:t>
            </a:r>
            <a:r>
              <a:rPr lang="pl-PL" dirty="0" smtClean="0"/>
              <a:t>w </a:t>
            </a:r>
            <a:r>
              <a:rPr lang="pl-PL" dirty="0"/>
              <a:t>rozumieniu przepisów ustawy z dnia 26 kwietnia 2007 r. o zarządzaniu </a:t>
            </a:r>
            <a:r>
              <a:rPr lang="pl-PL" dirty="0" smtClean="0"/>
              <a:t>kryzysowym; </a:t>
            </a:r>
          </a:p>
          <a:p>
            <a:pPr marL="457200" indent="-457200" algn="just">
              <a:buFontTx/>
              <a:buChar char="-"/>
            </a:pPr>
            <a:r>
              <a:rPr lang="pl-PL" dirty="0" smtClean="0"/>
              <a:t>- </a:t>
            </a:r>
            <a:r>
              <a:rPr lang="pl-PL" b="1" dirty="0" smtClean="0"/>
              <a:t>co do zasady stanowiących </a:t>
            </a:r>
            <a:r>
              <a:rPr lang="pl-PL" b="1" dirty="0"/>
              <a:t>program </a:t>
            </a:r>
            <a:r>
              <a:rPr lang="pl-PL" b="1" dirty="0" smtClean="0"/>
              <a:t>komputerowy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834067"/>
      </p:ext>
    </p:extLst>
  </p:cSld>
  <p:clrMapOvr>
    <a:masterClrMapping/>
  </p:clrMapOvr>
  <p:transition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Stosunek do innych ustaw art. 7 - norma kolizyjna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Przepisy ustawy nie naruszają prawa dostępu do informacji publicznej ani wolności jej </a:t>
            </a:r>
            <a:r>
              <a:rPr lang="pl-PL" dirty="0" smtClean="0"/>
              <a:t>rozpowszechniania, ani </a:t>
            </a:r>
            <a:r>
              <a:rPr lang="pl-PL" dirty="0"/>
              <a:t>przepisów innych ustaw określających zasady, warunki i tryb dostępu lub ponownego wykorzystywania </a:t>
            </a:r>
            <a:r>
              <a:rPr lang="pl-PL" dirty="0" smtClean="0"/>
              <a:t>informacji będących </a:t>
            </a:r>
            <a:r>
              <a:rPr lang="pl-PL" dirty="0"/>
              <a:t>informacjami sektora </a:t>
            </a:r>
            <a:r>
              <a:rPr lang="pl-PL" dirty="0" smtClean="0"/>
              <a:t>publicznego.</a:t>
            </a:r>
          </a:p>
          <a:p>
            <a:pPr marL="0" indent="0" algn="just">
              <a:buNone/>
            </a:pPr>
            <a:r>
              <a:rPr lang="pl-PL" dirty="0" smtClean="0"/>
              <a:t>Przepisy </a:t>
            </a:r>
            <a:r>
              <a:rPr lang="pl-PL" dirty="0"/>
              <a:t>ustawy nie naruszają przepisów o ochronie danych osobowych.</a:t>
            </a:r>
          </a:p>
        </p:txBody>
      </p:sp>
    </p:spTree>
    <p:extLst>
      <p:ext uri="{BB962C8B-B14F-4D97-AF65-F5344CB8AC3E}">
        <p14:creationId xmlns:p14="http://schemas.microsoft.com/office/powerpoint/2010/main" val="2305362382"/>
      </p:ext>
    </p:extLst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Stosunek do innych ustaw…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Prawo do informacji (art. 61 ust. 1), prawo do ponownego wykorzystywania </a:t>
            </a:r>
            <a:r>
              <a:rPr lang="pl-PL" dirty="0" err="1" smtClean="0"/>
              <a:t>isp</a:t>
            </a:r>
            <a:r>
              <a:rPr lang="pl-PL" dirty="0" smtClean="0"/>
              <a:t>, wolność informacyjna (art. 54) są względem siebie wzajemnie równorzędne (równorzędność aksjologiczna).</a:t>
            </a:r>
          </a:p>
          <a:p>
            <a:pPr marL="0" indent="0" algn="just">
              <a:buNone/>
            </a:pPr>
            <a:r>
              <a:rPr lang="pl-PL" dirty="0" smtClean="0"/>
              <a:t>Żadne z niniejszych praw nie wykazuje prymatu nad pozostałymi, co nie wyklucza wzajemnie zachodzących na siebie interakcji.</a:t>
            </a:r>
          </a:p>
          <a:p>
            <a:pPr marL="0" indent="0" algn="just">
              <a:buNone/>
            </a:pPr>
            <a:r>
              <a:rPr lang="pl-PL" dirty="0" smtClean="0"/>
              <a:t>W obrębie wszystkich kwestią pierwotną jest  istnienie informacji oraz możliwość bezproblemowego jej odczytu.</a:t>
            </a:r>
          </a:p>
          <a:p>
            <a:pPr marL="0" indent="0" algn="just">
              <a:buNone/>
            </a:pPr>
            <a:r>
              <a:rPr lang="pl-PL" dirty="0" smtClean="0"/>
              <a:t>W dalszej kolejności chodzi o wykorzystanie dla celów społecznego kontrolowania, bądź te w innych celach o charakterze gospodarczym i ekonomicznym.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7620837"/>
      </p:ext>
    </p:extLst>
  </p:cSld>
  <p:clrMapOvr>
    <a:masterClrMapping/>
  </p:clrMapOvr>
  <p:transition>
    <p:wipe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Stosunek do innych ustaw…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Prawo dostępu do informacji i prawo do ponownego wykorzystywania są wzajemnie autonomiczne zarówno w aspekcie  materialnym jak i proceduralnym.</a:t>
            </a:r>
          </a:p>
          <a:p>
            <a:pPr algn="just"/>
            <a:r>
              <a:rPr lang="pl-PL" dirty="0"/>
              <a:t>Jeżeli do podmiotu zobowiązanego wpływa wniosek o udostępnienie informacji publicznej a </a:t>
            </a:r>
            <a:r>
              <a:rPr lang="pl-PL" dirty="0" smtClean="0"/>
              <a:t>z </a:t>
            </a:r>
            <a:r>
              <a:rPr lang="pl-PL" dirty="0"/>
              <a:t>treści wynika istnienie prośby o </a:t>
            </a:r>
            <a:r>
              <a:rPr lang="pl-PL" dirty="0" smtClean="0"/>
              <a:t>udostępnienie </a:t>
            </a:r>
            <a:r>
              <a:rPr lang="pl-PL" dirty="0" err="1"/>
              <a:t>isp</a:t>
            </a:r>
            <a:r>
              <a:rPr lang="pl-PL" dirty="0"/>
              <a:t> w celu ponownego wykorzystywania – podmiot zobowiązany powinien poinformować o </a:t>
            </a:r>
            <a:r>
              <a:rPr lang="pl-PL" dirty="0" smtClean="0"/>
              <a:t>tym pismem </a:t>
            </a:r>
            <a:r>
              <a:rPr lang="pl-PL" dirty="0"/>
              <a:t>(przedłożonym w tym samym trybie) i wezwać do przedłożenia wniosku  o ponowne wykorzystywanie </a:t>
            </a:r>
            <a:r>
              <a:rPr lang="pl-PL" dirty="0" err="1"/>
              <a:t>isp</a:t>
            </a:r>
            <a:r>
              <a:rPr lang="pl-PL" dirty="0"/>
              <a:t> </a:t>
            </a:r>
            <a:r>
              <a:rPr lang="pl-PL" dirty="0" smtClean="0"/>
              <a:t>wypełniającego </a:t>
            </a:r>
            <a:r>
              <a:rPr lang="pl-PL" dirty="0"/>
              <a:t>wymogi określone treści </a:t>
            </a:r>
            <a:r>
              <a:rPr lang="pl-PL" dirty="0" err="1" smtClean="0"/>
              <a:t>u.o.d.i.p.w.s.p</a:t>
            </a:r>
            <a:r>
              <a:rPr lang="pl-PL" dirty="0"/>
              <a:t>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2255060"/>
      </p:ext>
    </p:extLst>
  </p:cSld>
  <p:clrMapOvr>
    <a:masterClrMapping/>
  </p:clrMapOvr>
  <p:transition>
    <p:wedg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/>
              <a:t>Zasady udostępniania i przekazywania informacji w  celu ponownego wykorzystywania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Zasada równorzędności warunków - art. 8 ust. 1 i ust. 2</a:t>
            </a:r>
          </a:p>
          <a:p>
            <a:pPr algn="just"/>
            <a:r>
              <a:rPr lang="pl-PL" dirty="0" smtClean="0"/>
              <a:t>– </a:t>
            </a:r>
            <a:r>
              <a:rPr lang="pl-PL" b="1" dirty="0" smtClean="0"/>
              <a:t>w porównywalnych sytuacjach </a:t>
            </a:r>
            <a:r>
              <a:rPr lang="pl-PL" dirty="0" smtClean="0"/>
              <a:t>udostępnienie i przekazanie </a:t>
            </a:r>
            <a:r>
              <a:rPr lang="pl-PL" dirty="0" err="1" smtClean="0"/>
              <a:t>isp</a:t>
            </a:r>
            <a:r>
              <a:rPr lang="pl-PL" dirty="0" smtClean="0"/>
              <a:t> następuje na takich samych zasadach; gdy jest udostępniana lub przekazywana podmiotom publicznym w innym celu niż dla realizacji zadań publicznych </a:t>
            </a:r>
            <a:r>
              <a:rPr lang="pl-PL" b="1" dirty="0" smtClean="0"/>
              <a:t>udostępnienie lub przekazanie </a:t>
            </a:r>
            <a:r>
              <a:rPr lang="pl-PL" dirty="0" smtClean="0"/>
              <a:t>następuje na podstawie takich samych zasad  jakie obowiązują względem innych użytkowników (podmiotów prywatnych) (zasada równorzędności warunków w stosunku do podmiotów publicznych).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7548240"/>
      </p:ext>
    </p:extLst>
  </p:cSld>
  <p:clrMapOvr>
    <a:masterClrMapping/>
  </p:clrMapOvr>
  <p:transition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 smtClean="0"/>
              <a:t>Zasada niewyłączności </a:t>
            </a:r>
            <a:r>
              <a:rPr lang="pl-PL" dirty="0" smtClean="0"/>
              <a:t>(art. 9.  ust. 1 </a:t>
            </a:r>
            <a:r>
              <a:rPr lang="pl-PL" dirty="0" err="1" smtClean="0"/>
              <a:t>u.p.w.i.s.p</a:t>
            </a:r>
            <a:r>
              <a:rPr lang="pl-PL" dirty="0" smtClean="0"/>
              <a:t>.) -  podmiot zobowiązany (który udostępnia lub przekazuje </a:t>
            </a:r>
            <a:r>
              <a:rPr lang="pl-PL" dirty="0" err="1" smtClean="0"/>
              <a:t>isp</a:t>
            </a:r>
            <a:r>
              <a:rPr lang="pl-PL" dirty="0" smtClean="0"/>
              <a:t>) nie może wprowadzać ograniczeń korzystania z informacji wobec innych użytkowników.</a:t>
            </a:r>
          </a:p>
          <a:p>
            <a:pPr algn="just"/>
            <a:r>
              <a:rPr lang="pl-PL" b="1" dirty="0" smtClean="0"/>
              <a:t>Zasada wyłączności </a:t>
            </a:r>
            <a:r>
              <a:rPr lang="pl-PL" dirty="0" smtClean="0"/>
              <a:t>- jeśli prawidłowe  realizowanie zadań przez dany podmiot wymaga ograniczenia  korzystania z </a:t>
            </a:r>
            <a:r>
              <a:rPr lang="pl-PL" dirty="0" err="1" smtClean="0"/>
              <a:t>isp</a:t>
            </a:r>
            <a:r>
              <a:rPr lang="pl-PL" dirty="0" smtClean="0"/>
              <a:t> przez innych użytkowników może zawrzeć umowę  o udzielenie wyłącznego  prawa do korzystania. </a:t>
            </a:r>
            <a:r>
              <a:rPr lang="pl-PL" dirty="0"/>
              <a:t>U</a:t>
            </a:r>
            <a:r>
              <a:rPr lang="pl-PL" dirty="0" smtClean="0"/>
              <a:t>mowa podlega ocenie raz do roku co do dalszego istnienia powodów jej zawarcia  (może z tego tytułu ulec wypowiedzeniu ze skutkiem natychmiastowym).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8693230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u.o.d.i.p.w.i.s.p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Ustawa określa zasady otwartości danych, </a:t>
            </a:r>
            <a:r>
              <a:rPr lang="pl-PL" b="1" dirty="0"/>
              <a:t>zasady i tryb udostępniania i przekazywania informacji </a:t>
            </a:r>
            <a:r>
              <a:rPr lang="pl-PL" b="1" dirty="0" smtClean="0"/>
              <a:t>sektora publicznego</a:t>
            </a:r>
            <a:r>
              <a:rPr lang="pl-PL" dirty="0" smtClean="0"/>
              <a:t> </a:t>
            </a:r>
            <a:r>
              <a:rPr lang="pl-PL" dirty="0"/>
              <a:t>w celu ponownego wykorzystywania oraz podmioty, które udostępniają lub przekazują te </a:t>
            </a:r>
            <a:r>
              <a:rPr lang="pl-PL" dirty="0" smtClean="0"/>
              <a:t>informacje (art. 1).</a:t>
            </a:r>
            <a:endParaRPr lang="pl-PL" dirty="0"/>
          </a:p>
          <a:p>
            <a:pPr marL="0" indent="0" algn="just">
              <a:buNone/>
            </a:pPr>
            <a:r>
              <a:rPr lang="pl-PL" b="1" dirty="0" smtClean="0"/>
              <a:t>Udostępnianie i przekazywanie </a:t>
            </a:r>
            <a:r>
              <a:rPr lang="pl-PL" dirty="0" smtClean="0"/>
              <a:t>nie są pojęciami tożsamymi w świetle </a:t>
            </a:r>
            <a:r>
              <a:rPr lang="pl-PL" dirty="0" err="1" smtClean="0"/>
              <a:t>u.o.d.i.p.w.i.s.p</a:t>
            </a:r>
            <a:r>
              <a:rPr lang="pl-PL" dirty="0"/>
              <a:t>.</a:t>
            </a:r>
            <a:endParaRPr lang="pl-PL" dirty="0" smtClean="0"/>
          </a:p>
          <a:p>
            <a:pPr marL="0" indent="0" algn="just">
              <a:buNone/>
            </a:pPr>
            <a:r>
              <a:rPr lang="pl-PL" b="1" dirty="0" smtClean="0"/>
              <a:t>Udostępnianie</a:t>
            </a:r>
            <a:r>
              <a:rPr lang="pl-PL" dirty="0" smtClean="0"/>
              <a:t> to zamieszczanie informacji w systemie teleinformatycznym na stronie BIP lub w portalu danych lub w inny sposób (ale bezwnioskowy - w innym systemie teleinformatycznym);   </a:t>
            </a:r>
          </a:p>
          <a:p>
            <a:pPr marL="0" indent="0" algn="just">
              <a:buNone/>
            </a:pPr>
            <a:r>
              <a:rPr lang="pl-PL" b="1" dirty="0" smtClean="0"/>
              <a:t>Przekazywanie</a:t>
            </a:r>
            <a:r>
              <a:rPr lang="pl-PL" dirty="0" smtClean="0"/>
              <a:t> – proces przekazywania ISP na wniosek. </a:t>
            </a:r>
          </a:p>
          <a:p>
            <a:pPr marL="0" indent="0" algn="just">
              <a:buNone/>
            </a:pPr>
            <a:r>
              <a:rPr lang="pl-PL" b="1" dirty="0" smtClean="0"/>
              <a:t>Obie czynności są realizowane w celu ponownego wykorzystywania  informacji sektora publicznego.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66332839"/>
      </p:ext>
    </p:extLst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b="1" dirty="0" smtClean="0"/>
              <a:t>Zasada udostępniania i przekazywania ISP jako </a:t>
            </a:r>
            <a:r>
              <a:rPr lang="pl-PL" b="1" dirty="0"/>
              <a:t>otwartych </a:t>
            </a:r>
            <a:r>
              <a:rPr lang="pl-PL" b="1" dirty="0" smtClean="0"/>
              <a:t>danych - </a:t>
            </a:r>
            <a:r>
              <a:rPr lang="pl-PL" dirty="0" smtClean="0"/>
              <a:t>podmiot </a:t>
            </a:r>
            <a:r>
              <a:rPr lang="pl-PL" dirty="0"/>
              <a:t>zobowiązany, jeżeli to możliwe, udostępnia lub przekazuje informacje sektora publicznego, </a:t>
            </a:r>
            <a:r>
              <a:rPr lang="pl-PL" dirty="0" smtClean="0"/>
              <a:t>jako otwarte </a:t>
            </a:r>
            <a:r>
              <a:rPr lang="pl-PL" dirty="0"/>
              <a:t>dane, w celu ponownego </a:t>
            </a:r>
            <a:r>
              <a:rPr lang="pl-PL" dirty="0" smtClean="0"/>
              <a:t>wykorzystywania (art. 10 ust. </a:t>
            </a:r>
            <a:r>
              <a:rPr lang="pl-PL" dirty="0"/>
              <a:t>1). </a:t>
            </a:r>
            <a:r>
              <a:rPr lang="pl-PL" b="1" dirty="0" smtClean="0"/>
              <a:t>Otwarte </a:t>
            </a:r>
            <a:r>
              <a:rPr lang="pl-PL" b="1" dirty="0"/>
              <a:t>dane </a:t>
            </a:r>
            <a:r>
              <a:rPr lang="pl-PL" dirty="0"/>
              <a:t>– informacje sektora publicznego udostępniane lub przekazywane w postaci elektronicznej, </a:t>
            </a:r>
            <a:r>
              <a:rPr lang="pl-PL" dirty="0" smtClean="0"/>
              <a:t>bezwarunkowo </a:t>
            </a:r>
            <a:r>
              <a:rPr lang="pl-PL" dirty="0"/>
              <a:t>lub z uwzględnieniem </a:t>
            </a:r>
            <a:r>
              <a:rPr lang="pl-PL" dirty="0" smtClean="0"/>
              <a:t>warunków </a:t>
            </a:r>
            <a:r>
              <a:rPr lang="pl-PL" dirty="0"/>
              <a:t>kompletne, aktualne, w wersji </a:t>
            </a:r>
            <a:r>
              <a:rPr lang="pl-PL" dirty="0" smtClean="0"/>
              <a:t>źródłowej, w </a:t>
            </a:r>
            <a:r>
              <a:rPr lang="pl-PL" dirty="0"/>
              <a:t>otwartym i niezastrzeżonym formacie przeznaczonym do odczytu maszynowego, które są przeznaczone do </a:t>
            </a:r>
            <a:r>
              <a:rPr lang="pl-PL" dirty="0" smtClean="0"/>
              <a:t>bezpłatnego ponownego </a:t>
            </a:r>
            <a:r>
              <a:rPr lang="pl-PL" dirty="0"/>
              <a:t>wykorzystywania na tych samych zasadach dla każdego użytkownika, bez konieczności </a:t>
            </a:r>
            <a:r>
              <a:rPr lang="pl-PL" dirty="0" smtClean="0"/>
              <a:t>potwierdzania tożsamości </a:t>
            </a:r>
            <a:r>
              <a:rPr lang="pl-PL" dirty="0"/>
              <a:t>przez </a:t>
            </a:r>
            <a:r>
              <a:rPr lang="pl-PL" dirty="0" smtClean="0"/>
              <a:t>użytkownika</a:t>
            </a:r>
            <a:r>
              <a:rPr lang="pl-PL" dirty="0"/>
              <a:t>. Podmiot zobowiązany może udostępniać lub przekazać w celu ponownego wykorzystywania kod źródłowy </a:t>
            </a:r>
            <a:r>
              <a:rPr lang="pl-PL" dirty="0" smtClean="0"/>
              <a:t>lub inne </a:t>
            </a:r>
            <a:r>
              <a:rPr lang="pl-PL" dirty="0"/>
              <a:t>elementy programu komputerowego opracowanego w ramach realizacji zadań publicznych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4216791"/>
      </p:ext>
    </p:extLst>
  </p:cSld>
  <p:clrMapOvr>
    <a:masterClrMapping/>
  </p:clrMapOvr>
  <p:transition>
    <p:wip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udostępniania i przekazywania ISP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Zasada stosowania  określonych formatów danych  i protokołów - art. 10 ust. 2 i ust. 3 - udostępnianie i przekazywanie informacji w celu ponownego wykorzystywania  z użyciem systemów teleinformatycznych  pociąga za sobą obowiązek stosowania odpowiednich formatów danych i protokołów komunikacyjnych oraz szyfrujących, jeżeli jest to możliwe ISP powinny być udostępniane w formacie przeznaczonym do odczytu maszynowego wraz z metadanymi. Podmiot zobowiązany, który udostępnia informacje sektora publicznego w celu ponownego wykorzystywania przez interfejs programistyczny aplikacji zapewnia dostępność, stabilność, jednolitość sposobu korzystania i standardów, łatwość i utrzymanie przez cały cykl użytkowania oraz bezpieczeństwo stosowanego API. </a:t>
            </a:r>
          </a:p>
          <a:p>
            <a:pPr algn="just"/>
            <a:r>
              <a:rPr lang="pl-PL" dirty="0"/>
              <a:t>Zasada proporcjonalności - co do zasady przygotowanie  - tworzenie i  przetwarzanie informacji do udostępnienia lub przekazania następuje w sposób i w formie określonej we wniosku, chyba że pociąga to za sobą konieczność podjęcia nieproporcjonalnych działań przekraczających proste czynności. To samo dotyczy czynności polegających na sporządzaniu wyciągów informacji.(art. 10 ust. 4) </a:t>
            </a:r>
          </a:p>
        </p:txBody>
      </p:sp>
    </p:spTree>
    <p:extLst>
      <p:ext uri="{BB962C8B-B14F-4D97-AF65-F5344CB8AC3E}">
        <p14:creationId xmlns:p14="http://schemas.microsoft.com/office/powerpoint/2010/main" val="39212529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pl-PL" sz="3300" b="1" dirty="0"/>
              <a:t>Zasada bezwarunkowego wykorzystywania </a:t>
            </a:r>
            <a:r>
              <a:rPr lang="pl-PL" sz="3300" b="1" dirty="0" smtClean="0"/>
              <a:t>ISP </a:t>
            </a:r>
            <a:r>
              <a:rPr lang="pl-PL" sz="3300" b="1" dirty="0"/>
              <a:t>zamieszczonych w BIP lub w </a:t>
            </a:r>
            <a:r>
              <a:rPr lang="pl-PL" sz="3300" b="1" dirty="0" smtClean="0"/>
              <a:t>portalu danych </a:t>
            </a:r>
            <a:r>
              <a:rPr lang="pl-PL" sz="3300" dirty="0"/>
              <a:t>- art. 11 ust. </a:t>
            </a:r>
            <a:r>
              <a:rPr lang="pl-PL" sz="3300" dirty="0" smtClean="0"/>
              <a:t>5 - nieumieszczenie w BIP lub w portalu danych informacji o warunkach ponownego wykorzystywania ISP jest równoznaczne z udostępnieniem ISP bez warunków</a:t>
            </a:r>
            <a:endParaRPr lang="pl-PL" sz="3300" dirty="0"/>
          </a:p>
          <a:p>
            <a:pPr algn="just"/>
            <a:r>
              <a:rPr lang="pl-PL" sz="3300" dirty="0" smtClean="0"/>
              <a:t>Na stronie BIP obok warunków (jeśli są określone) są umieszczane również - informacje o wysokości opłat za ponowne wykorzystywanie, informacje o podstawach ich obliczania, o czynnikach  które zostały wzięte pod uwagę przy ustaleniu opłat (dot. to  także  muzeów państwowych i samorządowych); informacje  o środkach prawnych przysługujących w przypadku odmowy wyrażenia zgody na ponowne wykorzystywanie oraz o prawie do wniesienia sprzeciwu; umowa  o udzielenie wyłącznego prawa do korzystania z ISP, powody jej zawarcia, wyniki oceny tej umowy.</a:t>
            </a:r>
          </a:p>
          <a:p>
            <a:pPr algn="just"/>
            <a:r>
              <a:rPr lang="pl-PL" sz="3300" dirty="0" smtClean="0"/>
              <a:t>Podmiot zobowiązany, który udostępnia informacje w inny sposób niż w BIP lub portalu danych wraz z ich udostępnieniem informuje o braku warunków ponownego wykorzystywania lub opłat za ponowne wykorzystywanie, albo też określa tego rodzaju warunki i opłaty (ich wysokość).</a:t>
            </a:r>
          </a:p>
          <a:p>
            <a:pPr algn="just"/>
            <a:r>
              <a:rPr lang="pl-PL" sz="3300" dirty="0" smtClean="0"/>
              <a:t>Podmiot, który udostępnia informacje w BIP lub w portalu danych albo w inny sposób  informuje również o dostępności tych informacji w celu ponownego wykorzystywania.</a:t>
            </a:r>
            <a:endParaRPr lang="pl-PL" sz="33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9120285"/>
      </p:ext>
    </p:extLst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b="1" dirty="0"/>
              <a:t>Zasada domniemania przyjęcia oferty </a:t>
            </a:r>
            <a:r>
              <a:rPr lang="pl-PL" b="1" dirty="0" smtClean="0"/>
              <a:t>wobec </a:t>
            </a:r>
            <a:r>
              <a:rPr lang="pl-PL" b="1" dirty="0"/>
              <a:t>ISP udostępnionych w BIP lub </a:t>
            </a:r>
            <a:r>
              <a:rPr lang="pl-PL" b="1" dirty="0" smtClean="0"/>
              <a:t>portalu danych </a:t>
            </a:r>
            <a:r>
              <a:rPr lang="pl-PL" b="1" dirty="0"/>
              <a:t>lub w inny </a:t>
            </a:r>
            <a:r>
              <a:rPr lang="pl-PL" b="1" dirty="0" smtClean="0"/>
              <a:t>sposób </a:t>
            </a:r>
            <a:r>
              <a:rPr lang="pl-PL" dirty="0" smtClean="0"/>
              <a:t>- art. 12 ust. 2 i ust. 3 - warunki ponownego wykorzystywania informacji określone w BIP lub portalu danych stanowią ofertę;</a:t>
            </a:r>
          </a:p>
          <a:p>
            <a:pPr algn="just"/>
            <a:r>
              <a:rPr lang="pl-PL" dirty="0" smtClean="0"/>
              <a:t>Warunki ponownego wykorzystywania ustalone w odniesieniu do </a:t>
            </a:r>
            <a:r>
              <a:rPr lang="pl-PL" dirty="0" err="1" smtClean="0"/>
              <a:t>isp</a:t>
            </a:r>
            <a:r>
              <a:rPr lang="pl-PL" dirty="0" smtClean="0"/>
              <a:t> udostępnione w inny sposób niż w BIP  lub informacja o wysokości opłat stanowią ofertę  która zawiera te warunki lub informacje o opłatach.</a:t>
            </a:r>
          </a:p>
          <a:p>
            <a:pPr algn="just"/>
            <a:r>
              <a:rPr lang="pl-PL" dirty="0" smtClean="0"/>
              <a:t>Ponowne wykorzystywanie informacji udostępnionych w BIP, w portalu danych albo w inny sposób uważa się za przyjęcie oferty przez użytkownika.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9672403"/>
      </p:ext>
    </p:extLst>
  </p:cSld>
  <p:clrMapOvr>
    <a:masterClrMapping/>
  </p:clrMapOvr>
  <p:transition>
    <p:wipe dir="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l-PL" b="1" dirty="0"/>
              <a:t>Domniemanie bezwarunkowego udostępniania i przekazywania informacji ISP </a:t>
            </a:r>
            <a:r>
              <a:rPr lang="pl-PL" dirty="0"/>
              <a:t>w celu ich ponownego </a:t>
            </a:r>
            <a:r>
              <a:rPr lang="pl-PL" dirty="0" smtClean="0"/>
              <a:t>wykorzystywania - art. 14 –  zasada ogólna: ISP udostępnia się lub przekazuje </a:t>
            </a:r>
            <a:r>
              <a:rPr lang="pl-PL" b="1" dirty="0" smtClean="0"/>
              <a:t>bezwarunkowo;</a:t>
            </a:r>
          </a:p>
          <a:p>
            <a:pPr algn="just"/>
            <a:r>
              <a:rPr lang="pl-PL" b="1" dirty="0" smtClean="0"/>
              <a:t>Odstępstwa od zasady: obligatoryjne i fakultatywne określanie warunków</a:t>
            </a:r>
          </a:p>
          <a:p>
            <a:pPr marL="0" indent="0" algn="just">
              <a:buNone/>
            </a:pPr>
            <a:r>
              <a:rPr lang="pl-PL" dirty="0" smtClean="0"/>
              <a:t>Zakres </a:t>
            </a:r>
            <a:r>
              <a:rPr lang="pl-PL" dirty="0"/>
              <a:t>warunków ponownego </a:t>
            </a:r>
            <a:r>
              <a:rPr lang="pl-PL" dirty="0" smtClean="0"/>
              <a:t>wykorzystywania </a:t>
            </a:r>
            <a:r>
              <a:rPr lang="pl-PL" dirty="0"/>
              <a:t>określanych </a:t>
            </a:r>
            <a:r>
              <a:rPr lang="pl-PL" dirty="0" smtClean="0"/>
              <a:t>obligatoryjnie (art. 14 ust. 2 – dotyczy </a:t>
            </a:r>
            <a:r>
              <a:rPr lang="pl-PL" dirty="0" err="1" smtClean="0"/>
              <a:t>isp</a:t>
            </a:r>
            <a:r>
              <a:rPr lang="pl-PL" dirty="0" smtClean="0"/>
              <a:t> o cechach utworu lub przedmiotu innych praw pokrewnych, lub będących bazami danych lub objętych prawami do odmian roślin. W szczególności chodzi o obligatoryjność poinformowania o nazwisku, imieniu, pseudonimie twórcy lub artysty wykonawcy, jeżeli jest znany;</a:t>
            </a:r>
          </a:p>
          <a:p>
            <a:pPr marL="0" indent="0" algn="just">
              <a:buNone/>
            </a:pPr>
            <a:r>
              <a:rPr lang="pl-PL" dirty="0" smtClean="0"/>
              <a:t>Podmiot zobowiązany dodatkowo może określić warunki ponownego wykorzystywania w innych przypadkach;</a:t>
            </a:r>
          </a:p>
          <a:p>
            <a:pPr marL="0" indent="0" algn="just">
              <a:buNone/>
            </a:pPr>
            <a:r>
              <a:rPr lang="pl-PL" dirty="0" smtClean="0"/>
              <a:t>Zakres warunków ponownego wykorzystywania określanych fakultatywnie (art. 15 ust. 1 );</a:t>
            </a:r>
          </a:p>
          <a:p>
            <a:pPr marL="0" indent="0" algn="just">
              <a:buNone/>
            </a:pPr>
            <a:r>
              <a:rPr lang="pl-PL" dirty="0" smtClean="0"/>
              <a:t>Chodzi o podanie danych o czasie, o źródłach wytworzenia i pozyskania </a:t>
            </a:r>
            <a:r>
              <a:rPr lang="pl-PL" dirty="0" err="1" smtClean="0"/>
              <a:t>isp</a:t>
            </a:r>
            <a:r>
              <a:rPr lang="pl-PL" dirty="0" smtClean="0"/>
              <a:t>, o podanie informacji o przetworzeniu informacji, wskazanie zakresu odpowiedzialności podmiotu zobowiązanego za udostępnianie lub przekazywanie informacji w </a:t>
            </a:r>
            <a:r>
              <a:rPr lang="pl-PL" dirty="0"/>
              <a:t>szczególności za dostępność, </a:t>
            </a:r>
            <a:r>
              <a:rPr lang="pl-PL" dirty="0" smtClean="0"/>
              <a:t>poprawność, aktualność</a:t>
            </a:r>
            <a:r>
              <a:rPr lang="pl-PL" dirty="0"/>
              <a:t>, kompletność lub jakość udostępnianych lub </a:t>
            </a:r>
            <a:r>
              <a:rPr lang="pl-PL" dirty="0" smtClean="0"/>
              <a:t>przekazywanych informacji.</a:t>
            </a:r>
          </a:p>
          <a:p>
            <a:pPr marL="0" indent="0" algn="just">
              <a:buNone/>
            </a:pPr>
            <a:r>
              <a:rPr lang="pl-PL" dirty="0" smtClean="0"/>
              <a:t>Warunki tego rodzaju mogą dotyczyć także informacji sektora publicznego zawierającej dane osobowe.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5604510"/>
      </p:ext>
    </p:extLst>
  </p:cSld>
  <p:clrMapOvr>
    <a:masterClrMapping/>
  </p:clrMapOvr>
  <p:transition>
    <p:pull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Zakres szczególnych warunków określanych przez muzea, archiwa, </a:t>
            </a:r>
            <a:r>
              <a:rPr lang="pl-PL" b="1" dirty="0" smtClean="0"/>
              <a:t>biblioteki - art. 15 ust. 2 </a:t>
            </a:r>
            <a:r>
              <a:rPr lang="pl-PL" dirty="0" smtClean="0"/>
              <a:t>– podmioty te mogą określać inne warunki ponownego  wykorzystywania, które ograniczają wykorzystywanie </a:t>
            </a:r>
            <a:r>
              <a:rPr lang="pl-PL" dirty="0" err="1" smtClean="0"/>
              <a:t>isp</a:t>
            </a:r>
            <a:r>
              <a:rPr lang="pl-PL" dirty="0" smtClean="0"/>
              <a:t> w działalności komercyjnej lub na określonych polach eksploatacji, bądź też w działalności niekomercyjnej;</a:t>
            </a:r>
          </a:p>
          <a:p>
            <a:pPr marL="0" indent="0" algn="just">
              <a:buNone/>
            </a:pPr>
            <a:r>
              <a:rPr lang="pl-PL" b="1" dirty="0" smtClean="0"/>
              <a:t>Klauzula generalna dot. uzasadnionego </a:t>
            </a:r>
            <a:r>
              <a:rPr lang="pl-PL" b="1" dirty="0"/>
              <a:t>ograniczenia  </a:t>
            </a:r>
            <a:r>
              <a:rPr lang="pl-PL" b="1" dirty="0" smtClean="0"/>
              <a:t>warunków</a:t>
            </a:r>
            <a:r>
              <a:rPr lang="pl-PL" dirty="0" smtClean="0"/>
              <a:t> – art. 16 - Określenie warunków ponownego wykorzystywania nie może w sposób nieuzasadniony ograniczać możliwości ponownego wykorzystywania</a:t>
            </a:r>
            <a:r>
              <a:rPr lang="pl-PL" dirty="0"/>
              <a:t>. </a:t>
            </a:r>
            <a:r>
              <a:rPr lang="pl-PL" dirty="0" smtClean="0"/>
              <a:t>„Określone </a:t>
            </a:r>
            <a:r>
              <a:rPr lang="pl-PL" dirty="0"/>
              <a:t>przez podmiot zobowiązany warunki ponownego wykorzystywania są obiektywne, </a:t>
            </a:r>
            <a:r>
              <a:rPr lang="pl-PL" dirty="0" smtClean="0"/>
              <a:t>proporcjonalne, niedyskryminacyjne </a:t>
            </a:r>
            <a:r>
              <a:rPr lang="pl-PL" dirty="0"/>
              <a:t>oraz nie ograniczają w sposób nieuzasadniony możliwości ponownego wykorzystywania </a:t>
            </a:r>
            <a:r>
              <a:rPr lang="pl-PL" dirty="0" smtClean="0"/>
              <a:t>informacji sektora </a:t>
            </a:r>
            <a:r>
              <a:rPr lang="pl-PL" dirty="0"/>
              <a:t>publicznego”. </a:t>
            </a:r>
            <a:endParaRPr lang="pl-PL" dirty="0" smtClean="0"/>
          </a:p>
          <a:p>
            <a:pPr marL="0" indent="0" algn="just">
              <a:buNone/>
            </a:pPr>
            <a:r>
              <a:rPr lang="pl-PL" b="1" dirty="0" smtClean="0"/>
              <a:t>Podmiot </a:t>
            </a:r>
            <a:r>
              <a:rPr lang="pl-PL" b="1" dirty="0"/>
              <a:t>zobowiązany może określić warunki ponownego wykorzystywania informacji sektora publicznego, </a:t>
            </a:r>
            <a:r>
              <a:rPr lang="pl-PL" b="1" dirty="0" smtClean="0"/>
              <a:t>stosując standardowe </a:t>
            </a:r>
            <a:r>
              <a:rPr lang="pl-PL" b="1" dirty="0"/>
              <a:t>otwarte </a:t>
            </a:r>
            <a:r>
              <a:rPr lang="pl-PL" b="1" dirty="0" smtClean="0"/>
              <a:t>licencje.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8735540"/>
      </p:ext>
    </p:extLst>
  </p:cSld>
  <p:clrMapOvr>
    <a:masterClrMapping/>
  </p:clrMapOvr>
  <p:transition>
    <p:dissolv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274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6400" b="1" dirty="0" smtClean="0"/>
              <a:t>Zasada bezpłatności </a:t>
            </a:r>
            <a:r>
              <a:rPr lang="pl-PL" sz="6400" dirty="0" smtClean="0"/>
              <a:t>- udostępnienie lub przekazanie </a:t>
            </a:r>
            <a:r>
              <a:rPr lang="pl-PL" sz="6400" dirty="0" err="1" smtClean="0"/>
              <a:t>isp</a:t>
            </a:r>
            <a:r>
              <a:rPr lang="pl-PL" sz="6400" dirty="0" smtClean="0"/>
              <a:t> w celu ponownego wykorzystania jest bezpłatne (art. 17);</a:t>
            </a:r>
          </a:p>
          <a:p>
            <a:pPr marL="0" indent="0" algn="just">
              <a:buNone/>
            </a:pPr>
            <a:r>
              <a:rPr lang="pl-PL" sz="6400" dirty="0" smtClean="0"/>
              <a:t>Odstępstwa od zasady bezpłatności: </a:t>
            </a:r>
          </a:p>
          <a:p>
            <a:pPr algn="just"/>
            <a:r>
              <a:rPr lang="pl-PL" sz="6400" dirty="0" smtClean="0"/>
              <a:t>1. podmiot zobowiązany może nałożyć opłatę, jeżeli  przygotowanie lub przekazanie informacji  w sposób  i w  formie wskazanej we wniosku pociąga za sobą dodatkowe koszty. Opłaty te mogą </a:t>
            </a:r>
            <a:r>
              <a:rPr lang="pl-PL" sz="6400" dirty="0"/>
              <a:t>obejmować koszty czynności związanych z </a:t>
            </a:r>
            <a:r>
              <a:rPr lang="pl-PL" sz="6400" dirty="0" err="1"/>
              <a:t>anonimizacją</a:t>
            </a:r>
            <a:r>
              <a:rPr lang="pl-PL" sz="6400" dirty="0"/>
              <a:t> lub ze </a:t>
            </a:r>
            <a:r>
              <a:rPr lang="pl-PL" sz="6400" dirty="0" smtClean="0"/>
              <a:t>środkami zastosowanymi </a:t>
            </a:r>
            <a:r>
              <a:rPr lang="pl-PL" sz="6400" dirty="0"/>
              <a:t>w celu ochrony tajemnicy </a:t>
            </a:r>
            <a:r>
              <a:rPr lang="pl-PL" sz="6400" dirty="0" smtClean="0"/>
              <a:t>przedsiębiorstwa. Muszą to być tzw. uzasadnione koszty których wysokość nie może przekroczyć  sumy kosztów poniesionych  bezpośrednio w związku z przygotowaniem lub przekazaniem </a:t>
            </a:r>
            <a:r>
              <a:rPr lang="pl-PL" sz="6400" dirty="0" err="1" smtClean="0"/>
              <a:t>isp</a:t>
            </a:r>
            <a:r>
              <a:rPr lang="pl-PL" sz="6400" dirty="0" smtClean="0"/>
              <a:t> w celu ponownego wykorzystywania w określony sposób i w określonej formie; </a:t>
            </a:r>
          </a:p>
          <a:p>
            <a:pPr algn="just"/>
            <a:r>
              <a:rPr lang="pl-PL" sz="6400" dirty="0" smtClean="0"/>
              <a:t>2.  Muzea (państwowe i samorządowe), jeśli cele ponownego wykorzystywania są inne niż niekomercyjne (badawcze, naukowe, edukacyjne) mogą nałożyć dodatkową opłatę – wyższą niż określoną w sposób wskazany powyżej; </a:t>
            </a:r>
          </a:p>
          <a:p>
            <a:pPr algn="just"/>
            <a:r>
              <a:rPr lang="pl-PL" sz="6400" dirty="0" smtClean="0"/>
              <a:t>3. Podmiot zobowiązany umożliwiający ponowne wykorzystywanie w sposób stały </a:t>
            </a:r>
            <a:r>
              <a:rPr lang="pl-PL" sz="6400" b="1" dirty="0" smtClean="0"/>
              <a:t>i w czasie rzeczywistym w systemie teleinformatycznym może nałożyć opłatę, która uwzględnia koszty dostosowania systemu teleinformatycznego oraz warunków technicznych i organizacyjnych  do zrealizowania wniosku o ponowne wykorzystanie ISP. Nie dotyczy to danych </a:t>
            </a:r>
            <a:r>
              <a:rPr lang="pl-PL" sz="6400" b="1" dirty="0"/>
              <a:t>dynamicznych i danych o wysokiej wartości udostępnianych przez </a:t>
            </a:r>
            <a:r>
              <a:rPr lang="pl-PL" sz="6400" b="1" dirty="0" smtClean="0"/>
              <a:t>API.</a:t>
            </a:r>
          </a:p>
          <a:p>
            <a:pPr marL="0" indent="0" algn="just">
              <a:buNone/>
            </a:pPr>
            <a:r>
              <a:rPr lang="pl-PL" sz="6400" dirty="0" smtClean="0"/>
              <a:t>Na żądanie wnioskodawcy podmiot zobowiązany może wskazać sposób obliczenia opłaty za ponowne wykorzystywanie </a:t>
            </a:r>
            <a:r>
              <a:rPr lang="pl-PL" sz="6400" dirty="0" err="1" smtClean="0"/>
              <a:t>isp</a:t>
            </a:r>
            <a:r>
              <a:rPr lang="pl-PL" sz="6400" dirty="0"/>
              <a:t> w odniesieniu do złożonego przez tego wnioskodawcę wniosku o ponowne </a:t>
            </a:r>
            <a:r>
              <a:rPr lang="pl-PL" sz="6400" dirty="0" smtClean="0"/>
              <a:t>wykorzystywanie.. </a:t>
            </a:r>
            <a:endParaRPr lang="pl-PL" sz="6400" dirty="0"/>
          </a:p>
        </p:txBody>
      </p:sp>
    </p:spTree>
    <p:extLst>
      <p:ext uri="{BB962C8B-B14F-4D97-AF65-F5344CB8AC3E}">
        <p14:creationId xmlns:p14="http://schemas.microsoft.com/office/powerpoint/2010/main" val="3542122131"/>
      </p:ext>
    </p:extLst>
  </p:cSld>
  <p:clrMapOvr>
    <a:masterClrMapping/>
  </p:clrMapOvr>
  <p:transition>
    <p:wipe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/>
              <a:t>1.	P. </a:t>
            </a:r>
            <a:r>
              <a:rPr lang="pl-PL" dirty="0" err="1"/>
              <a:t>Sitniewski</a:t>
            </a:r>
            <a:r>
              <a:rPr lang="pl-PL" dirty="0"/>
              <a:t>, Ustawa o dostępie do informacji publicznej. Komentarz, Wrocław, 2011</a:t>
            </a:r>
          </a:p>
          <a:p>
            <a:r>
              <a:rPr lang="pl-PL" dirty="0"/>
              <a:t>2.	I. Kamińska, M. </a:t>
            </a:r>
            <a:r>
              <a:rPr lang="pl-PL" dirty="0" err="1"/>
              <a:t>Rozbicka-Ostrowska</a:t>
            </a:r>
            <a:r>
              <a:rPr lang="pl-PL" dirty="0"/>
              <a:t>, Ustawa o dostępie do informacji publicznej. Komentarz, Warszawa 2012</a:t>
            </a:r>
          </a:p>
          <a:p>
            <a:r>
              <a:rPr lang="pl-PL" dirty="0"/>
              <a:t>3.	T. R. Aleksandrowicz, Komentarz do ustawy o dostępie do informacji publicznej, Warszawa 2008</a:t>
            </a:r>
          </a:p>
          <a:p>
            <a:r>
              <a:rPr lang="pl-PL" dirty="0"/>
              <a:t>4.	M. Jabłoński, K. Wygoda, Ustawa o dostępie do informacji publicznej. Komentarz Wrocław 2002 </a:t>
            </a:r>
          </a:p>
          <a:p>
            <a:r>
              <a:rPr lang="pl-PL" dirty="0"/>
              <a:t>5.	M. Bernaczyk, K. Wygoda, M. Jabłoński, Biuletyn Informacji Publicznej. Informatyzacja administracji, Wrocław 2005</a:t>
            </a:r>
          </a:p>
          <a:p>
            <a:r>
              <a:rPr lang="pl-PL" dirty="0"/>
              <a:t>6.	M. Jabłoński, K. Wygoda, Dostęp do informacji publicznej i jego granice; Wrocław 2002</a:t>
            </a:r>
          </a:p>
          <a:p>
            <a:r>
              <a:rPr lang="pl-PL" dirty="0"/>
              <a:t>7.	M. Bernaczyk, Obowiązek bezwnioskowego udostępniania informacji publicznej; Warszawa 2008</a:t>
            </a:r>
          </a:p>
          <a:p>
            <a:r>
              <a:rPr lang="pl-PL" dirty="0"/>
              <a:t>8.	M. Zaremba, Prawo dostępu do informacji publicznej. Zagadnienia praktyczne, Warszawa 2009</a:t>
            </a:r>
          </a:p>
          <a:p>
            <a:r>
              <a:rPr lang="pl-PL" dirty="0"/>
              <a:t>9.	M. Bidziński, M. </a:t>
            </a:r>
            <a:r>
              <a:rPr lang="pl-PL" dirty="0" err="1"/>
              <a:t>Chmaj</a:t>
            </a:r>
            <a:r>
              <a:rPr lang="pl-PL" dirty="0"/>
              <a:t>, P. Szustakiewicz, Ustawa o dostępie do informacji publicznej, Komentarz, Warszawa 2010</a:t>
            </a:r>
          </a:p>
          <a:p>
            <a:r>
              <a:rPr lang="pl-PL" dirty="0"/>
              <a:t>10. P. Szustakiewicz (red.), Dostęp do informacji publicznej, Warszawa 2016</a:t>
            </a:r>
          </a:p>
          <a:p>
            <a:r>
              <a:rPr lang="pl-PL" dirty="0"/>
              <a:t>11.A. </a:t>
            </a:r>
            <a:r>
              <a:rPr lang="pl-PL" dirty="0" err="1"/>
              <a:t>Gałąch</a:t>
            </a:r>
            <a:r>
              <a:rPr lang="pl-PL" dirty="0"/>
              <a:t>, K. Kędzierska, A. Lipiński, B. Opaliński, B. Pietrzak, P. Szustakiewicz, A. </a:t>
            </a:r>
            <a:r>
              <a:rPr lang="pl-PL" dirty="0" err="1"/>
              <a:t>Zolotar</a:t>
            </a:r>
            <a:r>
              <a:rPr lang="pl-PL" dirty="0"/>
              <a:t>- Wiśniewska, Dostęp do informacji publicznej a prawo do prywatności, Warszawa 2015,</a:t>
            </a:r>
          </a:p>
          <a:p>
            <a:r>
              <a:rPr lang="pl-PL" dirty="0"/>
              <a:t>12. P. </a:t>
            </a:r>
            <a:r>
              <a:rPr lang="pl-PL" dirty="0" err="1"/>
              <a:t>Sitniewski</a:t>
            </a:r>
            <a:r>
              <a:rPr lang="pl-PL" dirty="0"/>
              <a:t>, Dostęp do informacji publicznej. Pytanie i odpowiedz. Wzory pism, Warszawa 2016,</a:t>
            </a:r>
          </a:p>
          <a:p>
            <a:r>
              <a:rPr lang="pl-PL" dirty="0"/>
              <a:t>13. P. </a:t>
            </a:r>
            <a:r>
              <a:rPr lang="pl-PL" dirty="0" err="1"/>
              <a:t>Sitniewski</a:t>
            </a:r>
            <a:r>
              <a:rPr lang="pl-PL" dirty="0"/>
              <a:t>, Ustawa o ponownym wykorzystywaniu informacji sektora publicznego. Komentarz, Warszawa </a:t>
            </a:r>
            <a:r>
              <a:rPr lang="pl-PL" dirty="0" smtClean="0"/>
              <a:t>2017.</a:t>
            </a:r>
          </a:p>
          <a:p>
            <a:r>
              <a:rPr lang="pl-PL" dirty="0" smtClean="0"/>
              <a:t>14. A. </a:t>
            </a:r>
            <a:r>
              <a:rPr lang="pl-PL" dirty="0" err="1" smtClean="0"/>
              <a:t>Gryszczyńska</a:t>
            </a:r>
            <a:r>
              <a:rPr lang="pl-PL" dirty="0" smtClean="0"/>
              <a:t>, Rejestry publiczne. Jawność i interoperacyjność</a:t>
            </a:r>
            <a:r>
              <a:rPr lang="pl-PL" smtClean="0"/>
              <a:t>, Warszawa 2016.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6929101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Tryb wnioskowy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sz="3600" dirty="0" smtClean="0"/>
              <a:t>Występuje obok udostępniania ISP w portalu danych lub BIP, bądź w innym systemie teleinformatycznym;</a:t>
            </a:r>
          </a:p>
          <a:p>
            <a:pPr algn="just"/>
            <a:r>
              <a:rPr lang="pl-PL" sz="3600" dirty="0" smtClean="0"/>
              <a:t>Wyróżniamy wnioski tradycyjne i wnioski specjalne;</a:t>
            </a:r>
          </a:p>
          <a:p>
            <a:pPr algn="just"/>
            <a:r>
              <a:rPr lang="pl-PL" sz="3600" dirty="0" smtClean="0"/>
              <a:t>Art. 5. </a:t>
            </a:r>
            <a:r>
              <a:rPr lang="pl-PL" sz="3600" dirty="0" err="1" smtClean="0"/>
              <a:t>u.p.w.i.s.p</a:t>
            </a:r>
            <a:r>
              <a:rPr lang="pl-PL" sz="3600" dirty="0" smtClean="0"/>
              <a:t>. </a:t>
            </a:r>
            <a:r>
              <a:rPr lang="pl-PL" sz="3600" u="sng" dirty="0"/>
              <a:t>Każdemu</a:t>
            </a:r>
            <a:r>
              <a:rPr lang="pl-PL" sz="3600" dirty="0"/>
              <a:t> przysługuje prawo do ponownego wykorzystywania informacji sektora publicznego:</a:t>
            </a:r>
          </a:p>
          <a:p>
            <a:pPr marL="0" indent="0" algn="just">
              <a:buNone/>
            </a:pPr>
            <a:r>
              <a:rPr lang="pl-PL" sz="3600" dirty="0"/>
              <a:t>1) udostępnianych w Biuletynie Informacji Publicznej podmiotu zobowiązanego lub w portalu danych, lub w </a:t>
            </a:r>
            <a:r>
              <a:rPr lang="pl-PL" sz="3600" dirty="0" smtClean="0"/>
              <a:t>innym systemie </a:t>
            </a:r>
            <a:r>
              <a:rPr lang="pl-PL" sz="3600" dirty="0"/>
              <a:t>teleinformatycznym podmiotu zobowiązanego;</a:t>
            </a:r>
          </a:p>
          <a:p>
            <a:pPr marL="0" indent="0" algn="just">
              <a:buNone/>
            </a:pPr>
            <a:r>
              <a:rPr lang="pl-PL" sz="3600" dirty="0"/>
              <a:t>2) przekazanych na wniosek o ponowne wykorzystywanie.</a:t>
            </a:r>
          </a:p>
        </p:txBody>
      </p:sp>
    </p:spTree>
    <p:extLst>
      <p:ext uri="{BB962C8B-B14F-4D97-AF65-F5344CB8AC3E}">
        <p14:creationId xmlns:p14="http://schemas.microsoft.com/office/powerpoint/2010/main" val="420324571"/>
      </p:ext>
    </p:extLst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Art. 39 ust. 1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Wniosek o ponowne </a:t>
            </a:r>
            <a:r>
              <a:rPr lang="pl-PL" b="1" u="sng" dirty="0" smtClean="0"/>
              <a:t>wykorzystywanie </a:t>
            </a:r>
            <a:r>
              <a:rPr lang="pl-PL" b="1" dirty="0" smtClean="0"/>
              <a:t>wnosi </a:t>
            </a:r>
            <a:r>
              <a:rPr lang="pl-PL" b="1" dirty="0"/>
              <a:t>się do podmiotu </a:t>
            </a:r>
            <a:r>
              <a:rPr lang="pl-PL" b="1" dirty="0" smtClean="0"/>
              <a:t>zobowiązanego w </a:t>
            </a:r>
            <a:r>
              <a:rPr lang="pl-PL" b="1" dirty="0"/>
              <a:t>przypadkach, gdy informacje sektora publicznego:</a:t>
            </a:r>
          </a:p>
          <a:p>
            <a:pPr marL="0" indent="0" algn="just">
              <a:buNone/>
            </a:pPr>
            <a:r>
              <a:rPr lang="pl-PL" dirty="0"/>
              <a:t>1) nie są udostępniane w Biuletynie Informacji Publicznej lub w portalu danych;</a:t>
            </a:r>
          </a:p>
          <a:p>
            <a:pPr marL="0" indent="0" algn="just">
              <a:buNone/>
            </a:pPr>
            <a:r>
              <a:rPr lang="pl-PL" dirty="0"/>
              <a:t>2) są udostępniane w innym systemie teleinformatycznym </a:t>
            </a:r>
            <a:r>
              <a:rPr lang="pl-PL" dirty="0" smtClean="0"/>
              <a:t>nie </a:t>
            </a:r>
            <a:r>
              <a:rPr lang="pl-PL" dirty="0"/>
              <a:t>zostały określone warunki </a:t>
            </a:r>
            <a:r>
              <a:rPr lang="pl-PL" dirty="0" smtClean="0"/>
              <a:t>ponownego wykorzystywania </a:t>
            </a:r>
            <a:r>
              <a:rPr lang="pl-PL" dirty="0"/>
              <a:t>lub opłaty za ponowne wykorzystywanie albo nie poinformowano o braku takich warunków lub opłat;</a:t>
            </a:r>
          </a:p>
          <a:p>
            <a:pPr marL="0" indent="0" algn="just">
              <a:buNone/>
            </a:pPr>
            <a:r>
              <a:rPr lang="pl-PL" dirty="0"/>
              <a:t>3) będą wykorzystywane na warunkach innych niż zostały dla tych informacji określone;</a:t>
            </a:r>
          </a:p>
          <a:p>
            <a:pPr marL="0" indent="0" algn="just">
              <a:buNone/>
            </a:pPr>
            <a:r>
              <a:rPr lang="pl-PL" dirty="0"/>
              <a:t>4) są udostępniane lub zostały przekazane na podstawie innych ustaw określających zasady i tryb dostępu do </a:t>
            </a:r>
            <a:r>
              <a:rPr lang="pl-PL" dirty="0" smtClean="0"/>
              <a:t>informacji będących </a:t>
            </a:r>
            <a:r>
              <a:rPr lang="pl-PL" dirty="0"/>
              <a:t>informacjami sektora publicznego.</a:t>
            </a:r>
          </a:p>
        </p:txBody>
      </p:sp>
    </p:spTree>
    <p:extLst>
      <p:ext uri="{BB962C8B-B14F-4D97-AF65-F5344CB8AC3E}">
        <p14:creationId xmlns:p14="http://schemas.microsoft.com/office/powerpoint/2010/main" val="1164325164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Art. </a:t>
            </a:r>
            <a:r>
              <a:rPr lang="pl-PL" b="1" dirty="0" smtClean="0"/>
              <a:t>39 ust</a:t>
            </a:r>
            <a:r>
              <a:rPr lang="pl-PL" b="1" dirty="0"/>
              <a:t>. </a:t>
            </a:r>
            <a:r>
              <a:rPr lang="pl-PL" b="1" dirty="0" smtClean="0"/>
              <a:t>2 - Wniosek specjalny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Wniosek może dotyczyć umożliwienia ponownego wykorzystywania, </a:t>
            </a:r>
            <a:r>
              <a:rPr lang="pl-PL" b="1" dirty="0"/>
              <a:t>w sposób stały i bezpośredni w czasie </a:t>
            </a:r>
            <a:r>
              <a:rPr lang="pl-PL" b="1" dirty="0" smtClean="0"/>
              <a:t>rzeczywistym</a:t>
            </a:r>
            <a:r>
              <a:rPr lang="pl-PL" dirty="0"/>
              <a:t>, informacji sektora publicznego gromadzonych i przechowywanych w systemie teleinformatycznym </a:t>
            </a:r>
            <a:r>
              <a:rPr lang="pl-PL" dirty="0" smtClean="0"/>
              <a:t>podmiotu zobowiązanego.</a:t>
            </a:r>
          </a:p>
          <a:p>
            <a:pPr marL="0" indent="0" algn="just">
              <a:buNone/>
            </a:pPr>
            <a:r>
              <a:rPr lang="pl-PL" b="1" dirty="0" smtClean="0"/>
              <a:t>Pod rządami uprzednio obowiązującej regulacji okres ten nie mógł przekraczać 12 miesięcy.</a:t>
            </a:r>
          </a:p>
        </p:txBody>
      </p:sp>
    </p:spTree>
    <p:extLst>
      <p:ext uri="{BB962C8B-B14F-4D97-AF65-F5344CB8AC3E}">
        <p14:creationId xmlns:p14="http://schemas.microsoft.com/office/powerpoint/2010/main" val="2761571058"/>
      </p:ext>
    </p:extLst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Elementy treściowe wniosku (art. 39 ust. 3)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/>
              <a:t>Ustawodawca</a:t>
            </a:r>
            <a:r>
              <a:rPr lang="pl-PL" sz="1800" dirty="0"/>
              <a:t> w odróżnieniu do </a:t>
            </a:r>
            <a:r>
              <a:rPr lang="pl-PL" sz="1800" dirty="0" err="1"/>
              <a:t>udip</a:t>
            </a:r>
            <a:r>
              <a:rPr lang="pl-PL" sz="1800" dirty="0"/>
              <a:t> określa warunki formalne </a:t>
            </a:r>
            <a:r>
              <a:rPr lang="pl-PL" sz="1800" dirty="0" smtClean="0"/>
              <a:t>wniosku (co do treści i zawartości), </a:t>
            </a:r>
            <a:r>
              <a:rPr lang="pl-PL" sz="1800" dirty="0"/>
              <a:t>określa co w szczególności powinno znaleźć się we </a:t>
            </a:r>
            <a:r>
              <a:rPr lang="pl-PL" sz="1800" dirty="0" smtClean="0"/>
              <a:t>wniosku zainteresowanego informacyjnie. Tym m.in. omawiany tryb wnioskowy odróżnia się od trybu wnioskowego z </a:t>
            </a:r>
            <a:r>
              <a:rPr lang="pl-PL" sz="1800" dirty="0" err="1" smtClean="0"/>
              <a:t>udip</a:t>
            </a:r>
            <a:r>
              <a:rPr lang="pl-PL" sz="1800" dirty="0" smtClean="0"/>
              <a:t>.</a:t>
            </a:r>
          </a:p>
          <a:p>
            <a:pPr marL="0" indent="0" algn="just">
              <a:buNone/>
            </a:pPr>
            <a:r>
              <a:rPr lang="pl-PL" sz="1800" u="sng" dirty="0" smtClean="0"/>
              <a:t>Wniosek musi zawierać w szczególności</a:t>
            </a:r>
            <a:r>
              <a:rPr lang="pl-PL" sz="1800" dirty="0" smtClean="0"/>
              <a:t>: nazwę podmiotu zobowiązanego, określenie wnioskodawcy (</a:t>
            </a:r>
            <a:r>
              <a:rPr lang="pl-PL" sz="1800" dirty="0" err="1" smtClean="0"/>
              <a:t>imie</a:t>
            </a:r>
            <a:r>
              <a:rPr lang="pl-PL" sz="1800" dirty="0" smtClean="0"/>
              <a:t>, nazwisko, nazwę, adres, pełnomocnika jeśli taki działa); wskazanie </a:t>
            </a:r>
            <a:r>
              <a:rPr lang="pl-PL" sz="1800" dirty="0"/>
              <a:t>ISP, wskazanie celu ponownego wykorzystywania, w tym określenie </a:t>
            </a:r>
            <a:r>
              <a:rPr lang="pl-PL" sz="1800" dirty="0" smtClean="0"/>
              <a:t>rodzaju działalności</a:t>
            </a:r>
            <a:r>
              <a:rPr lang="pl-PL" sz="1800" dirty="0"/>
              <a:t>, w której informacje sektora publicznego będą </a:t>
            </a:r>
            <a:r>
              <a:rPr lang="pl-PL" sz="1800" dirty="0" smtClean="0"/>
              <a:t>ponownie wykorzystywane</a:t>
            </a:r>
            <a:r>
              <a:rPr lang="pl-PL" sz="1800" dirty="0"/>
              <a:t>, w szczególności wskazanie dóbr, produktów lub </a:t>
            </a:r>
            <a:r>
              <a:rPr lang="pl-PL" sz="1800" dirty="0" smtClean="0"/>
              <a:t>usług; wskazanie formy </a:t>
            </a:r>
            <a:r>
              <a:rPr lang="pl-PL" sz="1800" dirty="0"/>
              <a:t>przygotowania informacji </a:t>
            </a:r>
            <a:r>
              <a:rPr lang="pl-PL" sz="1800" dirty="0"/>
              <a:t>a w </a:t>
            </a:r>
            <a:r>
              <a:rPr lang="pl-PL" sz="1800" dirty="0" smtClean="0"/>
              <a:t>przypadku postaci </a:t>
            </a:r>
            <a:r>
              <a:rPr lang="pl-PL" sz="1800" dirty="0"/>
              <a:t>elektronicznej – także wskazanie formatu danych</a:t>
            </a:r>
            <a:r>
              <a:rPr lang="pl-PL" sz="1800" dirty="0" smtClean="0"/>
              <a:t>; wskazanie: sposobu </a:t>
            </a:r>
            <a:r>
              <a:rPr lang="pl-PL" sz="1800" dirty="0"/>
              <a:t>przekazania </a:t>
            </a:r>
            <a:r>
              <a:rPr lang="pl-PL" sz="1800" dirty="0" smtClean="0"/>
              <a:t>ISP, </a:t>
            </a:r>
            <a:r>
              <a:rPr lang="pl-PL" sz="1800" dirty="0"/>
              <a:t>o ile nie </a:t>
            </a:r>
            <a:r>
              <a:rPr lang="pl-PL" sz="1800" dirty="0" smtClean="0"/>
              <a:t>są udostępniane </a:t>
            </a:r>
            <a:r>
              <a:rPr lang="pl-PL" sz="1800" dirty="0"/>
              <a:t>lub nie zostały przekazane w inny sposób, </a:t>
            </a:r>
            <a:r>
              <a:rPr lang="pl-PL" sz="1800" dirty="0" smtClean="0"/>
              <a:t>albo sposobu </a:t>
            </a:r>
            <a:r>
              <a:rPr lang="pl-PL" sz="1800" dirty="0"/>
              <a:t>i okresu dostępu do informacji gromadzonych i </a:t>
            </a:r>
            <a:r>
              <a:rPr lang="pl-PL" sz="1800" dirty="0" smtClean="0"/>
              <a:t>przechowywanych w </a:t>
            </a:r>
            <a:r>
              <a:rPr lang="pl-PL" sz="1800" dirty="0"/>
              <a:t>systemie </a:t>
            </a:r>
            <a:r>
              <a:rPr lang="pl-PL" sz="1800" dirty="0" smtClean="0"/>
              <a:t>teleinformatycznym.</a:t>
            </a: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226125767"/>
      </p:ext>
    </p:extLst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</a:t>
            </a:r>
            <a:r>
              <a:rPr lang="pl-PL" b="1" dirty="0" smtClean="0"/>
              <a:t>Postać wniosku i niespełnienie wymogów formalnych wniosku.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W odróżnieniu od uregulowań </a:t>
            </a:r>
            <a:r>
              <a:rPr lang="pl-PL" dirty="0" err="1" smtClean="0"/>
              <a:t>udip</a:t>
            </a:r>
            <a:r>
              <a:rPr lang="pl-PL" dirty="0" smtClean="0"/>
              <a:t> ustawodawca określa w jakiej postaci wniosek może zostać wniesiony;</a:t>
            </a:r>
          </a:p>
          <a:p>
            <a:pPr algn="just"/>
            <a:r>
              <a:rPr lang="pl-PL" dirty="0" smtClean="0"/>
              <a:t>Może to być postać papierowa i elektroniczna (można wnioskować e-mailem, przez</a:t>
            </a:r>
            <a:r>
              <a:rPr lang="pl-PL" dirty="0"/>
              <a:t> Elektroniczną Skrzynkę Podawczą (ESP) – </a:t>
            </a:r>
            <a:r>
              <a:rPr lang="pl-PL" dirty="0" smtClean="0"/>
              <a:t>wysyłając </a:t>
            </a:r>
            <a:r>
              <a:rPr lang="pl-PL" dirty="0"/>
              <a:t>pismo </a:t>
            </a:r>
            <a:r>
              <a:rPr lang="pl-PL" dirty="0" smtClean="0"/>
              <a:t>ogólne, listownie).</a:t>
            </a:r>
            <a:r>
              <a:rPr lang="pl-PL" dirty="0"/>
              <a:t> </a:t>
            </a:r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dirty="0"/>
              <a:t>przypadku niespełnienia wymogów formalnych wniosku </a:t>
            </a:r>
            <a:r>
              <a:rPr lang="pl-PL" dirty="0" smtClean="0"/>
              <a:t>co do postaci i treści wzywa </a:t>
            </a:r>
            <a:r>
              <a:rPr lang="pl-PL" dirty="0"/>
              <a:t>się wnioskodawcę do usunięcia braków </a:t>
            </a:r>
            <a:r>
              <a:rPr lang="pl-PL" dirty="0" smtClean="0"/>
              <a:t>formalnych</a:t>
            </a:r>
            <a:r>
              <a:rPr lang="pl-PL" dirty="0"/>
              <a:t>, wraz z pouczeniem, że ich nieusunięcie w terminie 7 dni od dnia otrzymania wezwania spowoduje </a:t>
            </a:r>
            <a:r>
              <a:rPr lang="pl-PL" dirty="0" smtClean="0"/>
              <a:t>pozostawienie wniosku </a:t>
            </a:r>
            <a:r>
              <a:rPr lang="pl-PL" dirty="0"/>
              <a:t>bez rozpoznania.</a:t>
            </a:r>
          </a:p>
        </p:txBody>
      </p:sp>
    </p:spTree>
    <p:extLst>
      <p:ext uri="{BB962C8B-B14F-4D97-AF65-F5344CB8AC3E}">
        <p14:creationId xmlns:p14="http://schemas.microsoft.com/office/powerpoint/2010/main" val="2145697234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4921</TotalTime>
  <Words>4415</Words>
  <Application>Microsoft Office PowerPoint</Application>
  <PresentationFormat>Pokaz na ekranie (4:3)</PresentationFormat>
  <Paragraphs>218</Paragraphs>
  <Slides>47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54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Ponowne wykorzystywanie informacji sektora publicznego</vt:lpstr>
      <vt:lpstr>U.o.d.i.p.w.i.s.p.</vt:lpstr>
      <vt:lpstr>Cel udostępniania ISP.</vt:lpstr>
      <vt:lpstr>u.o.d.i.p.w.i.s.p.</vt:lpstr>
      <vt:lpstr>Tryb wnioskowy</vt:lpstr>
      <vt:lpstr>Art. 39 ust. 1</vt:lpstr>
      <vt:lpstr>Art. 39 ust. 2 - Wniosek specjalny </vt:lpstr>
      <vt:lpstr>Elementy treściowe wniosku (art. 39 ust. 3)</vt:lpstr>
      <vt:lpstr> Postać wniosku i niespełnienie wymogów formalnych wniosku.</vt:lpstr>
      <vt:lpstr>Termin na załatwienia wniosku</vt:lpstr>
      <vt:lpstr>Informacja sektora publicznego</vt:lpstr>
      <vt:lpstr>Informacja sektora publicznego</vt:lpstr>
      <vt:lpstr>ISP</vt:lpstr>
      <vt:lpstr>Ponowne wykorzystywanie</vt:lpstr>
      <vt:lpstr>Ponowne wykorzystywanie </vt:lpstr>
      <vt:lpstr>Ponowne wykorzystywanie </vt:lpstr>
      <vt:lpstr>Ponowne wykorzystywanie</vt:lpstr>
      <vt:lpstr>Ponowne wykorzystywanie</vt:lpstr>
      <vt:lpstr>Art. 3</vt:lpstr>
      <vt:lpstr>Zasady udostępniania i przekazywania ISP z rozdziału 2</vt:lpstr>
      <vt:lpstr>Zasady udostępniania i przekazywania ISP z rozdziału 3</vt:lpstr>
      <vt:lpstr>Dodatkowa zasada</vt:lpstr>
      <vt:lpstr>Podmioty uprawnione</vt:lpstr>
      <vt:lpstr>Sposoby załatwienia zwykłego wniosku</vt:lpstr>
      <vt:lpstr>Reakcja wnioskodawcy na ofertę dotyczącą warunków ponownego wykorzystywania ISP</vt:lpstr>
      <vt:lpstr>Sposoby załatwienia wniosku specjalnego</vt:lpstr>
      <vt:lpstr>Reakcja wnioskodawcy wniosku specjalnego </vt:lpstr>
      <vt:lpstr>Zaskarżanie rozstrzygnięć podmiotu zobowiązanego </vt:lpstr>
      <vt:lpstr>Zastosowanie KPA i ppsa</vt:lpstr>
      <vt:lpstr>Ograniczenia  prawa do ponownego wykorzystywania ISP</vt:lpstr>
      <vt:lpstr>Ograniczenia  prawa do ponownego wykorzystywania ISP</vt:lpstr>
      <vt:lpstr>Ograniczenie przedmiotowe z art. 6 ust. 4 pkt. 1</vt:lpstr>
      <vt:lpstr>Inne ograniczenia</vt:lpstr>
      <vt:lpstr>Inne ograniczenia</vt:lpstr>
      <vt:lpstr>Stosunek do innych ustaw art. 7 - norma kolizyjna </vt:lpstr>
      <vt:lpstr>Stosunek do innych ustaw…</vt:lpstr>
      <vt:lpstr>Stosunek do innych ustaw…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ISP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441</cp:revision>
  <cp:lastPrinted>2023-01-17T13:29:31Z</cp:lastPrinted>
  <dcterms:created xsi:type="dcterms:W3CDTF">2012-03-01T14:48:30Z</dcterms:created>
  <dcterms:modified xsi:type="dcterms:W3CDTF">2023-12-27T10:39:38Z</dcterms:modified>
</cp:coreProperties>
</file>