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9"/>
  </p:notesMasterIdLst>
  <p:sldIdLst>
    <p:sldId id="496" r:id="rId2"/>
    <p:sldId id="266" r:id="rId3"/>
    <p:sldId id="267" r:id="rId4"/>
    <p:sldId id="268" r:id="rId5"/>
    <p:sldId id="272" r:id="rId6"/>
    <p:sldId id="278" r:id="rId7"/>
    <p:sldId id="270" r:id="rId8"/>
    <p:sldId id="274" r:id="rId9"/>
    <p:sldId id="275" r:id="rId10"/>
    <p:sldId id="279" r:id="rId11"/>
    <p:sldId id="280" r:id="rId12"/>
    <p:sldId id="281" r:id="rId13"/>
    <p:sldId id="282" r:id="rId14"/>
    <p:sldId id="283" r:id="rId15"/>
    <p:sldId id="284" r:id="rId16"/>
    <p:sldId id="285" r:id="rId17"/>
    <p:sldId id="286" r:id="rId18"/>
    <p:sldId id="287" r:id="rId19"/>
    <p:sldId id="288" r:id="rId20"/>
    <p:sldId id="296" r:id="rId21"/>
    <p:sldId id="499" r:id="rId22"/>
    <p:sldId id="498" r:id="rId23"/>
    <p:sldId id="297" r:id="rId24"/>
    <p:sldId id="299" r:id="rId25"/>
    <p:sldId id="300" r:id="rId26"/>
    <p:sldId id="353" r:id="rId27"/>
    <p:sldId id="298" r:id="rId28"/>
    <p:sldId id="448" r:id="rId29"/>
    <p:sldId id="449" r:id="rId30"/>
    <p:sldId id="450" r:id="rId31"/>
    <p:sldId id="451" r:id="rId32"/>
    <p:sldId id="452" r:id="rId33"/>
    <p:sldId id="453" r:id="rId34"/>
    <p:sldId id="454" r:id="rId35"/>
    <p:sldId id="455" r:id="rId36"/>
    <p:sldId id="456" r:id="rId37"/>
    <p:sldId id="457" r:id="rId38"/>
    <p:sldId id="461" r:id="rId39"/>
    <p:sldId id="469" r:id="rId40"/>
    <p:sldId id="470" r:id="rId41"/>
    <p:sldId id="471" r:id="rId42"/>
    <p:sldId id="474" r:id="rId43"/>
    <p:sldId id="475" r:id="rId44"/>
    <p:sldId id="476" r:id="rId45"/>
    <p:sldId id="318" r:id="rId46"/>
    <p:sldId id="321" r:id="rId47"/>
    <p:sldId id="323" r:id="rId48"/>
    <p:sldId id="328" r:id="rId49"/>
    <p:sldId id="329" r:id="rId50"/>
    <p:sldId id="406" r:id="rId51"/>
    <p:sldId id="407" r:id="rId52"/>
    <p:sldId id="408" r:id="rId53"/>
    <p:sldId id="410" r:id="rId54"/>
    <p:sldId id="404" r:id="rId55"/>
    <p:sldId id="405" r:id="rId56"/>
    <p:sldId id="411" r:id="rId57"/>
    <p:sldId id="412" r:id="rId58"/>
    <p:sldId id="413" r:id="rId59"/>
    <p:sldId id="497" r:id="rId60"/>
    <p:sldId id="500" r:id="rId61"/>
    <p:sldId id="501" r:id="rId62"/>
    <p:sldId id="506" r:id="rId63"/>
    <p:sldId id="320" r:id="rId64"/>
    <p:sldId id="333" r:id="rId65"/>
    <p:sldId id="334" r:id="rId66"/>
    <p:sldId id="336" r:id="rId67"/>
    <p:sldId id="337" r:id="rId68"/>
    <p:sldId id="338" r:id="rId69"/>
    <p:sldId id="339" r:id="rId70"/>
    <p:sldId id="425" r:id="rId71"/>
    <p:sldId id="426" r:id="rId72"/>
    <p:sldId id="427" r:id="rId73"/>
    <p:sldId id="428" r:id="rId74"/>
    <p:sldId id="429" r:id="rId75"/>
    <p:sldId id="430" r:id="rId76"/>
    <p:sldId id="431" r:id="rId77"/>
    <p:sldId id="432" r:id="rId78"/>
    <p:sldId id="433" r:id="rId79"/>
    <p:sldId id="434" r:id="rId80"/>
    <p:sldId id="435" r:id="rId81"/>
    <p:sldId id="436" r:id="rId82"/>
    <p:sldId id="437" r:id="rId83"/>
    <p:sldId id="395" r:id="rId84"/>
    <p:sldId id="396" r:id="rId85"/>
    <p:sldId id="397" r:id="rId86"/>
    <p:sldId id="438" r:id="rId87"/>
    <p:sldId id="439" r:id="rId8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59" d="100"/>
          <a:sy n="59" d="100"/>
        </p:scale>
        <p:origin x="147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a:solidFill>
          <a:schemeClr val="bg2">
            <a:lumMod val="10000"/>
          </a:schemeClr>
        </a:solidFill>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a:solidFill>
          <a:srgbClr val="FF0000"/>
        </a:solidFill>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a:solidFill>
          <a:srgbClr val="FF0000"/>
        </a:solidFill>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a:solidFill>
          <a:srgbClr val="FF0000"/>
        </a:solidFill>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a:solidFill>
          <a:srgbClr val="FF0000"/>
        </a:solidFill>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4CBB2B8A-DD3C-4B67-A376-09C8D76618A0}" type="presOf" srcId="{60A5283A-7CF0-4DAD-8E01-CBE3D1B379CC}" destId="{B5C5E892-AA55-43DA-BAB7-167EAE8D50A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93B560D1-68D0-45AE-A843-DF6AF53291FE}" type="presOf" srcId="{30D91371-F6CE-4DCC-9FB4-869E648CDC4B}" destId="{6447A299-B2C1-4D3C-B7D5-36DBBE0A1CB7}"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40AFE5E3-4000-48FF-91B6-FEA42E4C57A6}" type="presOf" srcId="{55072448-983E-469C-96FB-615F4B5D47D2}" destId="{CBABFFE8-BCEB-4FEC-937A-16282520974A}" srcOrd="0" destOrd="0" presId="urn:microsoft.com/office/officeart/2005/8/layout/hList3"/>
    <dgm:cxn modelId="{852A68E6-0BD2-4A49-8341-BFBEF71635B7}" type="presOf" srcId="{B1D3ECA0-8207-436E-A147-C5FAA933B4A8}" destId="{1F005497-C478-4B27-8DCB-8CB41AF97BF9}" srcOrd="0" destOrd="0" presId="urn:microsoft.com/office/officeart/2005/8/layout/hList3"/>
    <dgm:cxn modelId="{256163EC-BBC3-4758-9161-E93F30ABE39D}" type="presOf" srcId="{72BA3307-A5ED-4B82-995C-DE77B8F7EBA7}" destId="{5B0F055D-A843-43F5-87A4-F568E5EE1F8A}" srcOrd="0" destOrd="0" presId="urn:microsoft.com/office/officeart/2005/8/layout/hList3"/>
    <dgm:cxn modelId="{14437650-C62C-4897-9439-5774CA91E965}" type="presParOf" srcId="{CBABFFE8-BCEB-4FEC-937A-16282520974A}" destId="{5B0F055D-A843-43F5-87A4-F568E5EE1F8A}" srcOrd="0" destOrd="0" presId="urn:microsoft.com/office/officeart/2005/8/layout/hList3"/>
    <dgm:cxn modelId="{B83DF542-EDD1-4207-9A2B-F48F65E3F047}" type="presParOf" srcId="{CBABFFE8-BCEB-4FEC-937A-16282520974A}" destId="{216F0496-9558-459B-B9C7-29F935E40CC5}" srcOrd="1" destOrd="0" presId="urn:microsoft.com/office/officeart/2005/8/layout/hList3"/>
    <dgm:cxn modelId="{AF9C64E8-E363-4996-A0FE-A58457640601}" type="presParOf" srcId="{216F0496-9558-459B-B9C7-29F935E40CC5}" destId="{B5C5E892-AA55-43DA-BAB7-167EAE8D50AA}" srcOrd="0" destOrd="0" presId="urn:microsoft.com/office/officeart/2005/8/layout/hList3"/>
    <dgm:cxn modelId="{7D97D136-CCB4-4480-A3B8-BF2A8411160C}" type="presParOf" srcId="{216F0496-9558-459B-B9C7-29F935E40CC5}" destId="{1F005497-C478-4B27-8DCB-8CB41AF97BF9}" srcOrd="1" destOrd="0" presId="urn:microsoft.com/office/officeart/2005/8/layout/hList3"/>
    <dgm:cxn modelId="{B0A7D647-DCCB-4954-A964-84900BD9AFC8}" type="presParOf" srcId="{216F0496-9558-459B-B9C7-29F935E40CC5}" destId="{6447A299-B2C1-4D3C-B7D5-36DBBE0A1CB7}" srcOrd="2" destOrd="0" presId="urn:microsoft.com/office/officeart/2005/8/layout/hList3"/>
    <dgm:cxn modelId="{9AED2F06-5D3F-45D3-BD96-75BF1A65F4BF}"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8BCD3-2829-4FDC-A68D-ED2A73C9A4DD}" type="doc">
      <dgm:prSet loTypeId="urn:microsoft.com/office/officeart/2005/8/layout/process1" loCatId="process" qsTypeId="urn:microsoft.com/office/officeart/2005/8/quickstyle/simple1" qsCatId="simple" csTypeId="urn:microsoft.com/office/officeart/2005/8/colors/colorful1" csCatId="colorful" phldr="1"/>
      <dgm:spPr/>
    </dgm:pt>
    <dgm:pt modelId="{696E7029-E90D-49DC-AB08-6861A871C612}">
      <dgm:prSet phldrT="[Tekst]"/>
      <dgm:spPr/>
      <dgm:t>
        <a:bodyPr/>
        <a:lstStyle/>
        <a:p>
          <a:r>
            <a:rPr lang="pl-PL" dirty="0"/>
            <a:t>osoba podejrzana</a:t>
          </a:r>
        </a:p>
      </dgm:t>
    </dgm:pt>
    <dgm:pt modelId="{5CED4C7F-7BF6-45FE-AC3E-B16AB9D320E6}" type="parTrans" cxnId="{F5E03990-BF08-47B6-8966-C238DF8A50E9}">
      <dgm:prSet/>
      <dgm:spPr/>
      <dgm:t>
        <a:bodyPr/>
        <a:lstStyle/>
        <a:p>
          <a:endParaRPr lang="pl-PL"/>
        </a:p>
      </dgm:t>
    </dgm:pt>
    <dgm:pt modelId="{62B2E5B9-E64B-4A3A-A4E8-561CF7502259}" type="sibTrans" cxnId="{F5E03990-BF08-47B6-8966-C238DF8A50E9}">
      <dgm:prSet/>
      <dgm:spPr/>
      <dgm:t>
        <a:bodyPr/>
        <a:lstStyle/>
        <a:p>
          <a:endParaRPr lang="pl-PL"/>
        </a:p>
      </dgm:t>
    </dgm:pt>
    <dgm:pt modelId="{697FE558-2522-4734-B25C-1C5E2097EF63}">
      <dgm:prSet phldrT="[Tekst]"/>
      <dgm:spPr/>
      <dgm:t>
        <a:bodyPr/>
        <a:lstStyle/>
        <a:p>
          <a:r>
            <a:rPr lang="pl-PL" dirty="0"/>
            <a:t>podejrzany</a:t>
          </a:r>
        </a:p>
      </dgm:t>
    </dgm:pt>
    <dgm:pt modelId="{5C64E35F-7B6E-40A6-B857-F8A561051782}" type="parTrans" cxnId="{C42D6A23-A669-4982-8950-79804AB0362D}">
      <dgm:prSet/>
      <dgm:spPr/>
      <dgm:t>
        <a:bodyPr/>
        <a:lstStyle/>
        <a:p>
          <a:endParaRPr lang="pl-PL"/>
        </a:p>
      </dgm:t>
    </dgm:pt>
    <dgm:pt modelId="{271C1098-F6A1-4850-8AA1-6403FBA01AE6}" type="sibTrans" cxnId="{C42D6A23-A669-4982-8950-79804AB0362D}">
      <dgm:prSet/>
      <dgm:spPr/>
      <dgm:t>
        <a:bodyPr/>
        <a:lstStyle/>
        <a:p>
          <a:endParaRPr lang="pl-PL"/>
        </a:p>
      </dgm:t>
    </dgm:pt>
    <dgm:pt modelId="{51EE96BE-17B0-4900-83A9-9C31F89E2A6A}">
      <dgm:prSet phldrT="[Tekst]"/>
      <dgm:spPr/>
      <dgm:t>
        <a:bodyPr/>
        <a:lstStyle/>
        <a:p>
          <a:r>
            <a:rPr lang="pl-PL" dirty="0"/>
            <a:t>oskarżony </a:t>
          </a:r>
        </a:p>
      </dgm:t>
    </dgm:pt>
    <dgm:pt modelId="{9C4A90AD-E63D-40D5-8A25-000E70E287C2}" type="parTrans" cxnId="{B075D557-149D-4CFE-9A8E-18E2C4C9A888}">
      <dgm:prSet/>
      <dgm:spPr/>
      <dgm:t>
        <a:bodyPr/>
        <a:lstStyle/>
        <a:p>
          <a:endParaRPr lang="pl-PL"/>
        </a:p>
      </dgm:t>
    </dgm:pt>
    <dgm:pt modelId="{AE2982FD-DA70-43B0-9CCC-0CEBFC064F90}" type="sibTrans" cxnId="{B075D557-149D-4CFE-9A8E-18E2C4C9A888}">
      <dgm:prSet/>
      <dgm:spPr/>
      <dgm:t>
        <a:bodyPr/>
        <a:lstStyle/>
        <a:p>
          <a:endParaRPr lang="pl-PL"/>
        </a:p>
      </dgm:t>
    </dgm:pt>
    <dgm:pt modelId="{246A69D3-2B0C-418C-82AD-66729FA32B77}" type="pres">
      <dgm:prSet presAssocID="{60F8BCD3-2829-4FDC-A68D-ED2A73C9A4DD}" presName="Name0" presStyleCnt="0">
        <dgm:presLayoutVars>
          <dgm:dir/>
          <dgm:resizeHandles val="exact"/>
        </dgm:presLayoutVars>
      </dgm:prSet>
      <dgm:spPr/>
    </dgm:pt>
    <dgm:pt modelId="{625D5423-8780-4362-B896-E0779E017ED4}" type="pres">
      <dgm:prSet presAssocID="{696E7029-E90D-49DC-AB08-6861A871C612}" presName="node" presStyleLbl="node1" presStyleIdx="0" presStyleCnt="3" custScaleX="61746" custScaleY="55180">
        <dgm:presLayoutVars>
          <dgm:bulletEnabled val="1"/>
        </dgm:presLayoutVars>
      </dgm:prSet>
      <dgm:spPr/>
    </dgm:pt>
    <dgm:pt modelId="{3A3CD4FB-7025-48F8-8843-C573FDB240AB}" type="pres">
      <dgm:prSet presAssocID="{62B2E5B9-E64B-4A3A-A4E8-561CF7502259}" presName="sibTrans" presStyleLbl="sibTrans2D1" presStyleIdx="0" presStyleCnt="2"/>
      <dgm:spPr/>
    </dgm:pt>
    <dgm:pt modelId="{0AE22E0F-E7A8-423E-BF5A-8409B2048A8D}" type="pres">
      <dgm:prSet presAssocID="{62B2E5B9-E64B-4A3A-A4E8-561CF7502259}" presName="connectorText" presStyleLbl="sibTrans2D1" presStyleIdx="0" presStyleCnt="2"/>
      <dgm:spPr/>
    </dgm:pt>
    <dgm:pt modelId="{2FBF3C6A-8A86-4ED1-805D-29C3331B9636}" type="pres">
      <dgm:prSet presAssocID="{697FE558-2522-4734-B25C-1C5E2097EF63}" presName="node" presStyleLbl="node1" presStyleIdx="1" presStyleCnt="3" custScaleX="61746" custScaleY="55180">
        <dgm:presLayoutVars>
          <dgm:bulletEnabled val="1"/>
        </dgm:presLayoutVars>
      </dgm:prSet>
      <dgm:spPr/>
    </dgm:pt>
    <dgm:pt modelId="{17234832-0262-4783-B24B-0D5B4EA7AF1A}" type="pres">
      <dgm:prSet presAssocID="{271C1098-F6A1-4850-8AA1-6403FBA01AE6}" presName="sibTrans" presStyleLbl="sibTrans2D1" presStyleIdx="1" presStyleCnt="2"/>
      <dgm:spPr/>
    </dgm:pt>
    <dgm:pt modelId="{908740A1-D74A-4668-A418-B832B9CC1DD5}" type="pres">
      <dgm:prSet presAssocID="{271C1098-F6A1-4850-8AA1-6403FBA01AE6}" presName="connectorText" presStyleLbl="sibTrans2D1" presStyleIdx="1" presStyleCnt="2"/>
      <dgm:spPr/>
    </dgm:pt>
    <dgm:pt modelId="{00189F8B-D5F3-4022-BC48-B9BC4A89A1C0}" type="pres">
      <dgm:prSet presAssocID="{51EE96BE-17B0-4900-83A9-9C31F89E2A6A}" presName="node" presStyleLbl="node1" presStyleIdx="2" presStyleCnt="3" custScaleX="61746" custScaleY="55180">
        <dgm:presLayoutVars>
          <dgm:bulletEnabled val="1"/>
        </dgm:presLayoutVars>
      </dgm:prSet>
      <dgm:spPr/>
    </dgm:pt>
  </dgm:ptLst>
  <dgm:cxnLst>
    <dgm:cxn modelId="{56A8BC12-BDF5-4AF1-B4B5-D72050AC4D98}" type="presOf" srcId="{696E7029-E90D-49DC-AB08-6861A871C612}" destId="{625D5423-8780-4362-B896-E0779E017ED4}" srcOrd="0" destOrd="0" presId="urn:microsoft.com/office/officeart/2005/8/layout/process1"/>
    <dgm:cxn modelId="{C42D6A23-A669-4982-8950-79804AB0362D}" srcId="{60F8BCD3-2829-4FDC-A68D-ED2A73C9A4DD}" destId="{697FE558-2522-4734-B25C-1C5E2097EF63}" srcOrd="1" destOrd="0" parTransId="{5C64E35F-7B6E-40A6-B857-F8A561051782}" sibTransId="{271C1098-F6A1-4850-8AA1-6403FBA01AE6}"/>
    <dgm:cxn modelId="{1897CC33-EAB8-49E3-96F4-77207D2C9961}" type="presOf" srcId="{51EE96BE-17B0-4900-83A9-9C31F89E2A6A}" destId="{00189F8B-D5F3-4022-BC48-B9BC4A89A1C0}" srcOrd="0" destOrd="0" presId="urn:microsoft.com/office/officeart/2005/8/layout/process1"/>
    <dgm:cxn modelId="{9AEA7E34-5AC7-4D9A-86C7-2E95234365EB}" type="presOf" srcId="{62B2E5B9-E64B-4A3A-A4E8-561CF7502259}" destId="{0AE22E0F-E7A8-423E-BF5A-8409B2048A8D}" srcOrd="1" destOrd="0" presId="urn:microsoft.com/office/officeart/2005/8/layout/process1"/>
    <dgm:cxn modelId="{A1E8DB65-8048-4842-BC9D-2E9FFC4E3C74}" type="presOf" srcId="{60F8BCD3-2829-4FDC-A68D-ED2A73C9A4DD}" destId="{246A69D3-2B0C-418C-82AD-66729FA32B77}" srcOrd="0" destOrd="0" presId="urn:microsoft.com/office/officeart/2005/8/layout/process1"/>
    <dgm:cxn modelId="{61C88D6F-5FCE-4928-8176-16202B0B8B61}" type="presOf" srcId="{271C1098-F6A1-4850-8AA1-6403FBA01AE6}" destId="{908740A1-D74A-4668-A418-B832B9CC1DD5}" srcOrd="1" destOrd="0" presId="urn:microsoft.com/office/officeart/2005/8/layout/process1"/>
    <dgm:cxn modelId="{B075D557-149D-4CFE-9A8E-18E2C4C9A888}" srcId="{60F8BCD3-2829-4FDC-A68D-ED2A73C9A4DD}" destId="{51EE96BE-17B0-4900-83A9-9C31F89E2A6A}" srcOrd="2" destOrd="0" parTransId="{9C4A90AD-E63D-40D5-8A25-000E70E287C2}" sibTransId="{AE2982FD-DA70-43B0-9CCC-0CEBFC064F90}"/>
    <dgm:cxn modelId="{F5E03990-BF08-47B6-8966-C238DF8A50E9}" srcId="{60F8BCD3-2829-4FDC-A68D-ED2A73C9A4DD}" destId="{696E7029-E90D-49DC-AB08-6861A871C612}" srcOrd="0" destOrd="0" parTransId="{5CED4C7F-7BF6-45FE-AC3E-B16AB9D320E6}" sibTransId="{62B2E5B9-E64B-4A3A-A4E8-561CF7502259}"/>
    <dgm:cxn modelId="{4EA891B8-8E65-4D4B-9896-1FF6732347F9}" type="presOf" srcId="{271C1098-F6A1-4850-8AA1-6403FBA01AE6}" destId="{17234832-0262-4783-B24B-0D5B4EA7AF1A}" srcOrd="0" destOrd="0" presId="urn:microsoft.com/office/officeart/2005/8/layout/process1"/>
    <dgm:cxn modelId="{4DC100FD-7A12-438D-91B6-CEEECBF5BE29}" type="presOf" srcId="{62B2E5B9-E64B-4A3A-A4E8-561CF7502259}" destId="{3A3CD4FB-7025-48F8-8843-C573FDB240AB}" srcOrd="0" destOrd="0" presId="urn:microsoft.com/office/officeart/2005/8/layout/process1"/>
    <dgm:cxn modelId="{EA08ECFF-7CEC-4178-8AC2-2A11FAD4351E}" type="presOf" srcId="{697FE558-2522-4734-B25C-1C5E2097EF63}" destId="{2FBF3C6A-8A86-4ED1-805D-29C3331B9636}" srcOrd="0" destOrd="0" presId="urn:microsoft.com/office/officeart/2005/8/layout/process1"/>
    <dgm:cxn modelId="{FF70805A-B972-44DE-922E-2F2F7E606431}" type="presParOf" srcId="{246A69D3-2B0C-418C-82AD-66729FA32B77}" destId="{625D5423-8780-4362-B896-E0779E017ED4}" srcOrd="0" destOrd="0" presId="urn:microsoft.com/office/officeart/2005/8/layout/process1"/>
    <dgm:cxn modelId="{EB775206-00CD-486F-89F7-FBF355C88353}" type="presParOf" srcId="{246A69D3-2B0C-418C-82AD-66729FA32B77}" destId="{3A3CD4FB-7025-48F8-8843-C573FDB240AB}" srcOrd="1" destOrd="0" presId="urn:microsoft.com/office/officeart/2005/8/layout/process1"/>
    <dgm:cxn modelId="{9D9ABDB7-8B12-4EC1-B4F1-AA0359E8E826}" type="presParOf" srcId="{3A3CD4FB-7025-48F8-8843-C573FDB240AB}" destId="{0AE22E0F-E7A8-423E-BF5A-8409B2048A8D}" srcOrd="0" destOrd="0" presId="urn:microsoft.com/office/officeart/2005/8/layout/process1"/>
    <dgm:cxn modelId="{2A24D308-CE72-4BD7-9125-782F73989EB7}" type="presParOf" srcId="{246A69D3-2B0C-418C-82AD-66729FA32B77}" destId="{2FBF3C6A-8A86-4ED1-805D-29C3331B9636}" srcOrd="2" destOrd="0" presId="urn:microsoft.com/office/officeart/2005/8/layout/process1"/>
    <dgm:cxn modelId="{175D9924-2A7F-4823-B369-AAF2D36BA550}" type="presParOf" srcId="{246A69D3-2B0C-418C-82AD-66729FA32B77}" destId="{17234832-0262-4783-B24B-0D5B4EA7AF1A}" srcOrd="3" destOrd="0" presId="urn:microsoft.com/office/officeart/2005/8/layout/process1"/>
    <dgm:cxn modelId="{D7982CC3-9EB0-454D-B865-12AE1020ECAD}" type="presParOf" srcId="{17234832-0262-4783-B24B-0D5B4EA7AF1A}" destId="{908740A1-D74A-4668-A418-B832B9CC1DD5}" srcOrd="0" destOrd="0" presId="urn:microsoft.com/office/officeart/2005/8/layout/process1"/>
    <dgm:cxn modelId="{20109FF1-E57A-4980-B1D4-3FA292AD4CF9}" type="presParOf" srcId="{246A69D3-2B0C-418C-82AD-66729FA32B77}" destId="{00189F8B-D5F3-4022-BC48-B9BC4A89A1C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666C01-92B3-4826-A470-55DC7E7DD0B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pl-PL"/>
        </a:p>
      </dgm:t>
    </dgm:pt>
    <dgm:pt modelId="{22E0B74F-0748-4F23-8110-C259F8A4FB2B}">
      <dgm:prSet phldrT="[Tekst]" custT="1"/>
      <dgm:spPr>
        <a:solidFill>
          <a:schemeClr val="accent1">
            <a:lumMod val="40000"/>
            <a:lumOff val="60000"/>
          </a:schemeClr>
        </a:solidFill>
      </dgm:spPr>
      <dgm:t>
        <a:bodyPr/>
        <a:lstStyle/>
        <a:p>
          <a:r>
            <a:rPr lang="pl-PL" sz="1400" b="1" dirty="0"/>
            <a:t>umorzenie / odmowa wszczęcia </a:t>
          </a:r>
          <a:r>
            <a:rPr lang="pl-PL" sz="1400" dirty="0"/>
            <a:t>postępowania przygotowawczego</a:t>
          </a:r>
        </a:p>
      </dgm:t>
    </dgm:pt>
    <dgm:pt modelId="{7BE00BEB-340F-47FA-B49A-5E655C8752D8}" type="parTrans" cxnId="{24935DB4-C883-4F54-A8A5-A3252DF2926B}">
      <dgm:prSet/>
      <dgm:spPr/>
      <dgm:t>
        <a:bodyPr/>
        <a:lstStyle/>
        <a:p>
          <a:endParaRPr lang="pl-PL"/>
        </a:p>
      </dgm:t>
    </dgm:pt>
    <dgm:pt modelId="{5606512A-0ED6-4684-807B-C0F8D2263882}" type="sibTrans" cxnId="{24935DB4-C883-4F54-A8A5-A3252DF2926B}">
      <dgm:prSet/>
      <dgm:spPr/>
      <dgm:t>
        <a:bodyPr/>
        <a:lstStyle/>
        <a:p>
          <a:endParaRPr lang="pl-PL"/>
        </a:p>
      </dgm:t>
    </dgm:pt>
    <dgm:pt modelId="{E83D99C1-60CD-4476-B650-3A284ADCF204}">
      <dgm:prSet phldrT="[Tekst]" custT="1"/>
      <dgm:spPr>
        <a:solidFill>
          <a:schemeClr val="accent1">
            <a:lumMod val="60000"/>
            <a:lumOff val="40000"/>
          </a:schemeClr>
        </a:solidFill>
      </dgm:spPr>
      <dgm:t>
        <a:bodyPr/>
        <a:lstStyle/>
        <a:p>
          <a:r>
            <a:rPr lang="pl-PL" sz="1800" dirty="0"/>
            <a:t>zażalenie pokrzywdzonego do sądu</a:t>
          </a:r>
        </a:p>
      </dgm:t>
    </dgm:pt>
    <dgm:pt modelId="{8D6715BB-2937-4983-91F7-2DDC6D2E3973}" type="parTrans" cxnId="{19AF050C-D19F-4E63-80C3-909E58A8D3BA}">
      <dgm:prSet/>
      <dgm:spPr/>
      <dgm:t>
        <a:bodyPr/>
        <a:lstStyle/>
        <a:p>
          <a:endParaRPr lang="pl-PL"/>
        </a:p>
      </dgm:t>
    </dgm:pt>
    <dgm:pt modelId="{A851372B-7549-48ED-8DA3-1F1BE7D1DEE8}" type="sibTrans" cxnId="{19AF050C-D19F-4E63-80C3-909E58A8D3BA}">
      <dgm:prSet/>
      <dgm:spPr/>
      <dgm:t>
        <a:bodyPr/>
        <a:lstStyle/>
        <a:p>
          <a:endParaRPr lang="pl-PL"/>
        </a:p>
      </dgm:t>
    </dgm:pt>
    <dgm:pt modelId="{D9A0AB9B-0842-464E-B258-AFD388A13F16}">
      <dgm:prSet phldrT="[Tekst]" custT="1"/>
      <dgm:spPr>
        <a:solidFill>
          <a:srgbClr val="7093D2"/>
        </a:solidFill>
      </dgm:spPr>
      <dgm:t>
        <a:bodyPr/>
        <a:lstStyle/>
        <a:p>
          <a:r>
            <a:rPr lang="pl-PL" sz="1800" dirty="0"/>
            <a:t>uchylenie postanowienia  przez sąd</a:t>
          </a:r>
        </a:p>
      </dgm:t>
    </dgm:pt>
    <dgm:pt modelId="{4219B0D2-BEFF-414A-9D9D-D081B9B8EF2A}" type="parTrans" cxnId="{BFA4C00C-6C5A-4984-B818-46B75D7AC818}">
      <dgm:prSet/>
      <dgm:spPr/>
      <dgm:t>
        <a:bodyPr/>
        <a:lstStyle/>
        <a:p>
          <a:endParaRPr lang="pl-PL"/>
        </a:p>
      </dgm:t>
    </dgm:pt>
    <dgm:pt modelId="{E2D6CBEF-6224-4F83-B37F-115A98BF67ED}" type="sibTrans" cxnId="{BFA4C00C-6C5A-4984-B818-46B75D7AC818}">
      <dgm:prSet/>
      <dgm:spPr/>
      <dgm:t>
        <a:bodyPr/>
        <a:lstStyle/>
        <a:p>
          <a:endParaRPr lang="pl-PL"/>
        </a:p>
      </dgm:t>
    </dgm:pt>
    <dgm:pt modelId="{B0F4FA5B-4C6F-420C-A417-70FEB7160CA5}">
      <dgm:prSet phldrT="[Tekst]" custT="1"/>
      <dgm:spPr>
        <a:solidFill>
          <a:srgbClr val="3864B2"/>
        </a:solidFill>
      </dgm:spPr>
      <dgm:t>
        <a:bodyPr/>
        <a:lstStyle/>
        <a:p>
          <a:r>
            <a:rPr lang="pl-PL" sz="1400" dirty="0"/>
            <a:t>zażalenie pokrzywdzonego do prokuratora nadrzędnego</a:t>
          </a:r>
        </a:p>
      </dgm:t>
    </dgm:pt>
    <dgm:pt modelId="{BCB512B5-E363-428F-A1EC-0F4AAA2CC7FC}" type="parTrans" cxnId="{2E20BC00-5F84-4C59-A4B4-0EF711B2704D}">
      <dgm:prSet/>
      <dgm:spPr/>
      <dgm:t>
        <a:bodyPr/>
        <a:lstStyle/>
        <a:p>
          <a:endParaRPr lang="pl-PL"/>
        </a:p>
      </dgm:t>
    </dgm:pt>
    <dgm:pt modelId="{2B895A24-6334-49CF-8E56-9EAEFD60833B}" type="sibTrans" cxnId="{2E20BC00-5F84-4C59-A4B4-0EF711B2704D}">
      <dgm:prSet/>
      <dgm:spPr/>
      <dgm:t>
        <a:bodyPr/>
        <a:lstStyle/>
        <a:p>
          <a:endParaRPr lang="pl-PL"/>
        </a:p>
      </dgm:t>
    </dgm:pt>
    <dgm:pt modelId="{098EFF4F-82D4-4D50-9FFA-15D1507A1D4B}">
      <dgm:prSet/>
      <dgm:spPr>
        <a:solidFill>
          <a:srgbClr val="32599E"/>
        </a:solidFill>
      </dgm:spPr>
      <dgm:t>
        <a:bodyPr/>
        <a:lstStyle/>
        <a:p>
          <a:r>
            <a:rPr lang="pl-PL" dirty="0"/>
            <a:t>utrzymanie zaskarżonego postanowienia w mocy przez prokuratora nadrzędnego</a:t>
          </a:r>
        </a:p>
      </dgm:t>
    </dgm:pt>
    <dgm:pt modelId="{B28A1ACC-C44C-4F5F-9734-718F58795C0F}" type="parTrans" cxnId="{3E8DDD8A-AA38-40E7-8A2C-BF6EE6515F24}">
      <dgm:prSet/>
      <dgm:spPr/>
      <dgm:t>
        <a:bodyPr/>
        <a:lstStyle/>
        <a:p>
          <a:endParaRPr lang="pl-PL"/>
        </a:p>
      </dgm:t>
    </dgm:pt>
    <dgm:pt modelId="{EC3538CF-0CDF-401E-A8E6-50068AC22D34}" type="sibTrans" cxnId="{3E8DDD8A-AA38-40E7-8A2C-BF6EE6515F24}">
      <dgm:prSet/>
      <dgm:spPr/>
      <dgm:t>
        <a:bodyPr/>
        <a:lstStyle/>
        <a:p>
          <a:endParaRPr lang="pl-PL"/>
        </a:p>
      </dgm:t>
    </dgm:pt>
    <dgm:pt modelId="{7ACB4C3B-122B-47C9-972F-5E146004A465}">
      <dgm:prSet/>
      <dgm:spPr>
        <a:solidFill>
          <a:srgbClr val="213B69"/>
        </a:solidFill>
      </dgm:spPr>
      <dgm:t>
        <a:bodyPr/>
        <a:lstStyle/>
        <a:p>
          <a:r>
            <a:rPr lang="pl-PL" b="0" dirty="0"/>
            <a:t>pokrzywdzony nabywa prawo do wniesienia subsydiarnego AO</a:t>
          </a:r>
        </a:p>
      </dgm:t>
    </dgm:pt>
    <dgm:pt modelId="{2BCFAE88-F765-4185-9912-F0EF08A272AF}" type="parTrans" cxnId="{BCF1E215-CD79-4E20-A065-153C322F7167}">
      <dgm:prSet/>
      <dgm:spPr/>
      <dgm:t>
        <a:bodyPr/>
        <a:lstStyle/>
        <a:p>
          <a:endParaRPr lang="pl-PL"/>
        </a:p>
      </dgm:t>
    </dgm:pt>
    <dgm:pt modelId="{6FFB996D-12C1-4129-8D9C-D8C2663DCA69}" type="sibTrans" cxnId="{BCF1E215-CD79-4E20-A065-153C322F7167}">
      <dgm:prSet/>
      <dgm:spPr/>
      <dgm:t>
        <a:bodyPr/>
        <a:lstStyle/>
        <a:p>
          <a:endParaRPr lang="pl-PL"/>
        </a:p>
      </dgm:t>
    </dgm:pt>
    <dgm:pt modelId="{CA402BEE-F112-4BFB-B880-CB5598A33994}">
      <dgm:prSet/>
      <dgm:spPr>
        <a:solidFill>
          <a:schemeClr val="accent1"/>
        </a:solidFill>
      </dgm:spPr>
      <dgm:t>
        <a:bodyPr/>
        <a:lstStyle/>
        <a:p>
          <a:r>
            <a:rPr lang="pl-PL" dirty="0"/>
            <a:t>kontynuacja postępowania przygotowawczego i ponowne </a:t>
          </a:r>
          <a:r>
            <a:rPr lang="pl-PL" b="1" dirty="0"/>
            <a:t>umorzenie / odmowa wszczęcia</a:t>
          </a:r>
        </a:p>
      </dgm:t>
    </dgm:pt>
    <dgm:pt modelId="{4DC28C37-22C7-4EC1-B78D-779C65132870}" type="parTrans" cxnId="{20DA7953-7DD7-4D80-AD7E-EF7002D96E25}">
      <dgm:prSet/>
      <dgm:spPr/>
      <dgm:t>
        <a:bodyPr/>
        <a:lstStyle/>
        <a:p>
          <a:endParaRPr lang="pl-PL"/>
        </a:p>
      </dgm:t>
    </dgm:pt>
    <dgm:pt modelId="{563D00D3-1EF2-4AC6-AD9F-0A7E5290F751}" type="sibTrans" cxnId="{20DA7953-7DD7-4D80-AD7E-EF7002D96E25}">
      <dgm:prSet/>
      <dgm:spPr/>
      <dgm:t>
        <a:bodyPr/>
        <a:lstStyle/>
        <a:p>
          <a:endParaRPr lang="pl-PL"/>
        </a:p>
      </dgm:t>
    </dgm:pt>
    <dgm:pt modelId="{EB558C2B-67AB-4214-A42E-F8C74E5A820B}" type="pres">
      <dgm:prSet presAssocID="{97666C01-92B3-4826-A470-55DC7E7DD0B6}" presName="diagram" presStyleCnt="0">
        <dgm:presLayoutVars>
          <dgm:dir/>
          <dgm:resizeHandles val="exact"/>
        </dgm:presLayoutVars>
      </dgm:prSet>
      <dgm:spPr/>
    </dgm:pt>
    <dgm:pt modelId="{C14E8D73-AD07-4CF1-820D-E50DF3CA6F74}" type="pres">
      <dgm:prSet presAssocID="{22E0B74F-0748-4F23-8110-C259F8A4FB2B}" presName="node" presStyleLbl="node1" presStyleIdx="0" presStyleCnt="7">
        <dgm:presLayoutVars>
          <dgm:bulletEnabled val="1"/>
        </dgm:presLayoutVars>
      </dgm:prSet>
      <dgm:spPr/>
    </dgm:pt>
    <dgm:pt modelId="{12B0C2F2-7203-40A8-AA80-0167776EF853}" type="pres">
      <dgm:prSet presAssocID="{5606512A-0ED6-4684-807B-C0F8D2263882}" presName="sibTrans" presStyleLbl="sibTrans2D1" presStyleIdx="0" presStyleCnt="6"/>
      <dgm:spPr/>
    </dgm:pt>
    <dgm:pt modelId="{4D165E58-39F0-45E9-BFB1-021FB96EF363}" type="pres">
      <dgm:prSet presAssocID="{5606512A-0ED6-4684-807B-C0F8D2263882}" presName="connectorText" presStyleLbl="sibTrans2D1" presStyleIdx="0" presStyleCnt="6"/>
      <dgm:spPr/>
    </dgm:pt>
    <dgm:pt modelId="{667A18F0-28B6-4F39-85F2-078B3CF0DA8E}" type="pres">
      <dgm:prSet presAssocID="{E83D99C1-60CD-4476-B650-3A284ADCF204}" presName="node" presStyleLbl="node1" presStyleIdx="1" presStyleCnt="7">
        <dgm:presLayoutVars>
          <dgm:bulletEnabled val="1"/>
        </dgm:presLayoutVars>
      </dgm:prSet>
      <dgm:spPr/>
    </dgm:pt>
    <dgm:pt modelId="{3AE15342-6706-4AA1-994A-F8D00DAE747A}" type="pres">
      <dgm:prSet presAssocID="{A851372B-7549-48ED-8DA3-1F1BE7D1DEE8}" presName="sibTrans" presStyleLbl="sibTrans2D1" presStyleIdx="1" presStyleCnt="6"/>
      <dgm:spPr/>
    </dgm:pt>
    <dgm:pt modelId="{AB3E1272-BD46-4557-AEB6-BD3F61740F32}" type="pres">
      <dgm:prSet presAssocID="{A851372B-7549-48ED-8DA3-1F1BE7D1DEE8}" presName="connectorText" presStyleLbl="sibTrans2D1" presStyleIdx="1" presStyleCnt="6"/>
      <dgm:spPr/>
    </dgm:pt>
    <dgm:pt modelId="{BC8F3C63-1A0E-46B4-B049-0B257B6E0D01}" type="pres">
      <dgm:prSet presAssocID="{D9A0AB9B-0842-464E-B258-AFD388A13F16}" presName="node" presStyleLbl="node1" presStyleIdx="2" presStyleCnt="7">
        <dgm:presLayoutVars>
          <dgm:bulletEnabled val="1"/>
        </dgm:presLayoutVars>
      </dgm:prSet>
      <dgm:spPr/>
    </dgm:pt>
    <dgm:pt modelId="{EFB233CA-F895-4115-BD95-3AF54E46B574}" type="pres">
      <dgm:prSet presAssocID="{E2D6CBEF-6224-4F83-B37F-115A98BF67ED}" presName="sibTrans" presStyleLbl="sibTrans2D1" presStyleIdx="2" presStyleCnt="6"/>
      <dgm:spPr/>
    </dgm:pt>
    <dgm:pt modelId="{A393295B-11BC-4F12-9FA5-1848037EE213}" type="pres">
      <dgm:prSet presAssocID="{E2D6CBEF-6224-4F83-B37F-115A98BF67ED}" presName="connectorText" presStyleLbl="sibTrans2D1" presStyleIdx="2" presStyleCnt="6"/>
      <dgm:spPr/>
    </dgm:pt>
    <dgm:pt modelId="{277381E6-693C-4ECC-BC1C-124FA789387A}" type="pres">
      <dgm:prSet presAssocID="{CA402BEE-F112-4BFB-B880-CB5598A33994}" presName="node" presStyleLbl="node1" presStyleIdx="3" presStyleCnt="7">
        <dgm:presLayoutVars>
          <dgm:bulletEnabled val="1"/>
        </dgm:presLayoutVars>
      </dgm:prSet>
      <dgm:spPr/>
    </dgm:pt>
    <dgm:pt modelId="{6BB6F9A4-78AB-4EBE-AB00-4EE3769CB9F8}" type="pres">
      <dgm:prSet presAssocID="{563D00D3-1EF2-4AC6-AD9F-0A7E5290F751}" presName="sibTrans" presStyleLbl="sibTrans2D1" presStyleIdx="3" presStyleCnt="6"/>
      <dgm:spPr/>
    </dgm:pt>
    <dgm:pt modelId="{65A8A3F6-CF1F-4A2F-A3E5-F48C1FED9752}" type="pres">
      <dgm:prSet presAssocID="{563D00D3-1EF2-4AC6-AD9F-0A7E5290F751}" presName="connectorText" presStyleLbl="sibTrans2D1" presStyleIdx="3" presStyleCnt="6"/>
      <dgm:spPr/>
    </dgm:pt>
    <dgm:pt modelId="{509ED4F6-5A7D-4AF9-A54C-14134616A805}" type="pres">
      <dgm:prSet presAssocID="{B0F4FA5B-4C6F-420C-A417-70FEB7160CA5}" presName="node" presStyleLbl="node1" presStyleIdx="4" presStyleCnt="7">
        <dgm:presLayoutVars>
          <dgm:bulletEnabled val="1"/>
        </dgm:presLayoutVars>
      </dgm:prSet>
      <dgm:spPr/>
    </dgm:pt>
    <dgm:pt modelId="{ABDCC1F7-B861-49FA-B703-8C09BD4E1D13}" type="pres">
      <dgm:prSet presAssocID="{2B895A24-6334-49CF-8E56-9EAEFD60833B}" presName="sibTrans" presStyleLbl="sibTrans2D1" presStyleIdx="4" presStyleCnt="6"/>
      <dgm:spPr/>
    </dgm:pt>
    <dgm:pt modelId="{DF7D0A57-31B9-4D45-9470-C5245AB5A932}" type="pres">
      <dgm:prSet presAssocID="{2B895A24-6334-49CF-8E56-9EAEFD60833B}" presName="connectorText" presStyleLbl="sibTrans2D1" presStyleIdx="4" presStyleCnt="6"/>
      <dgm:spPr/>
    </dgm:pt>
    <dgm:pt modelId="{0120BDCD-17D5-493E-914A-02C82D87EDBC}" type="pres">
      <dgm:prSet presAssocID="{098EFF4F-82D4-4D50-9FFA-15D1507A1D4B}" presName="node" presStyleLbl="node1" presStyleIdx="5" presStyleCnt="7">
        <dgm:presLayoutVars>
          <dgm:bulletEnabled val="1"/>
        </dgm:presLayoutVars>
      </dgm:prSet>
      <dgm:spPr/>
    </dgm:pt>
    <dgm:pt modelId="{33419E12-CE4C-430A-A27B-06594154AF5B}" type="pres">
      <dgm:prSet presAssocID="{EC3538CF-0CDF-401E-A8E6-50068AC22D34}" presName="sibTrans" presStyleLbl="sibTrans2D1" presStyleIdx="5" presStyleCnt="6"/>
      <dgm:spPr/>
    </dgm:pt>
    <dgm:pt modelId="{2C30AA81-B3D9-4F7D-B0B5-93846A51900F}" type="pres">
      <dgm:prSet presAssocID="{EC3538CF-0CDF-401E-A8E6-50068AC22D34}" presName="connectorText" presStyleLbl="sibTrans2D1" presStyleIdx="5" presStyleCnt="6"/>
      <dgm:spPr/>
    </dgm:pt>
    <dgm:pt modelId="{98FF956E-A2E6-4167-B535-2564228675EA}" type="pres">
      <dgm:prSet presAssocID="{7ACB4C3B-122B-47C9-972F-5E146004A465}" presName="node" presStyleLbl="node1" presStyleIdx="6" presStyleCnt="7">
        <dgm:presLayoutVars>
          <dgm:bulletEnabled val="1"/>
        </dgm:presLayoutVars>
      </dgm:prSet>
      <dgm:spPr/>
    </dgm:pt>
  </dgm:ptLst>
  <dgm:cxnLst>
    <dgm:cxn modelId="{2E20BC00-5F84-4C59-A4B4-0EF711B2704D}" srcId="{97666C01-92B3-4826-A470-55DC7E7DD0B6}" destId="{B0F4FA5B-4C6F-420C-A417-70FEB7160CA5}" srcOrd="4" destOrd="0" parTransId="{BCB512B5-E363-428F-A1EC-0F4AAA2CC7FC}" sibTransId="{2B895A24-6334-49CF-8E56-9EAEFD60833B}"/>
    <dgm:cxn modelId="{7CF4D202-1FFF-46BC-8F4D-2F29C065EB91}" type="presOf" srcId="{D9A0AB9B-0842-464E-B258-AFD388A13F16}" destId="{BC8F3C63-1A0E-46B4-B049-0B257B6E0D01}" srcOrd="0" destOrd="0" presId="urn:microsoft.com/office/officeart/2005/8/layout/process5"/>
    <dgm:cxn modelId="{F2758D03-1B95-4BA4-BF42-18D839C9FC50}" type="presOf" srcId="{7ACB4C3B-122B-47C9-972F-5E146004A465}" destId="{98FF956E-A2E6-4167-B535-2564228675EA}" srcOrd="0" destOrd="0" presId="urn:microsoft.com/office/officeart/2005/8/layout/process5"/>
    <dgm:cxn modelId="{E7200409-9929-4D97-8788-825A5121C1AC}" type="presOf" srcId="{EC3538CF-0CDF-401E-A8E6-50068AC22D34}" destId="{2C30AA81-B3D9-4F7D-B0B5-93846A51900F}" srcOrd="1" destOrd="0" presId="urn:microsoft.com/office/officeart/2005/8/layout/process5"/>
    <dgm:cxn modelId="{19AF050C-D19F-4E63-80C3-909E58A8D3BA}" srcId="{97666C01-92B3-4826-A470-55DC7E7DD0B6}" destId="{E83D99C1-60CD-4476-B650-3A284ADCF204}" srcOrd="1" destOrd="0" parTransId="{8D6715BB-2937-4983-91F7-2DDC6D2E3973}" sibTransId="{A851372B-7549-48ED-8DA3-1F1BE7D1DEE8}"/>
    <dgm:cxn modelId="{BFA4C00C-6C5A-4984-B818-46B75D7AC818}" srcId="{97666C01-92B3-4826-A470-55DC7E7DD0B6}" destId="{D9A0AB9B-0842-464E-B258-AFD388A13F16}" srcOrd="2" destOrd="0" parTransId="{4219B0D2-BEFF-414A-9D9D-D081B9B8EF2A}" sibTransId="{E2D6CBEF-6224-4F83-B37F-115A98BF67ED}"/>
    <dgm:cxn modelId="{DAA6AF14-14D4-427A-8D0E-5CEAF8A29276}" type="presOf" srcId="{97666C01-92B3-4826-A470-55DC7E7DD0B6}" destId="{EB558C2B-67AB-4214-A42E-F8C74E5A820B}" srcOrd="0" destOrd="0" presId="urn:microsoft.com/office/officeart/2005/8/layout/process5"/>
    <dgm:cxn modelId="{BCF1E215-CD79-4E20-A065-153C322F7167}" srcId="{97666C01-92B3-4826-A470-55DC7E7DD0B6}" destId="{7ACB4C3B-122B-47C9-972F-5E146004A465}" srcOrd="6" destOrd="0" parTransId="{2BCFAE88-F765-4185-9912-F0EF08A272AF}" sibTransId="{6FFB996D-12C1-4129-8D9C-D8C2663DCA69}"/>
    <dgm:cxn modelId="{499B1420-9D12-4046-92F3-F8FFB988A358}" type="presOf" srcId="{CA402BEE-F112-4BFB-B880-CB5598A33994}" destId="{277381E6-693C-4ECC-BC1C-124FA789387A}" srcOrd="0" destOrd="0" presId="urn:microsoft.com/office/officeart/2005/8/layout/process5"/>
    <dgm:cxn modelId="{8068BD27-1BF2-4E5D-9689-7233F5804ACA}" type="presOf" srcId="{E83D99C1-60CD-4476-B650-3A284ADCF204}" destId="{667A18F0-28B6-4F39-85F2-078B3CF0DA8E}" srcOrd="0" destOrd="0" presId="urn:microsoft.com/office/officeart/2005/8/layout/process5"/>
    <dgm:cxn modelId="{019FE12B-18A7-44FC-A2A1-99F4005A2F30}" type="presOf" srcId="{563D00D3-1EF2-4AC6-AD9F-0A7E5290F751}" destId="{6BB6F9A4-78AB-4EBE-AB00-4EE3769CB9F8}" srcOrd="0" destOrd="0" presId="urn:microsoft.com/office/officeart/2005/8/layout/process5"/>
    <dgm:cxn modelId="{45A9CB3C-5E5F-4E54-B1C8-CED3CEEDEC18}" type="presOf" srcId="{E2D6CBEF-6224-4F83-B37F-115A98BF67ED}" destId="{A393295B-11BC-4F12-9FA5-1848037EE213}" srcOrd="1" destOrd="0" presId="urn:microsoft.com/office/officeart/2005/8/layout/process5"/>
    <dgm:cxn modelId="{4975AE3D-49D2-40C9-803F-3C2732DA7944}" type="presOf" srcId="{2B895A24-6334-49CF-8E56-9EAEFD60833B}" destId="{ABDCC1F7-B861-49FA-B703-8C09BD4E1D13}" srcOrd="0" destOrd="0" presId="urn:microsoft.com/office/officeart/2005/8/layout/process5"/>
    <dgm:cxn modelId="{AF4FAE69-4491-47BF-A1EE-808461FBACDC}" type="presOf" srcId="{A851372B-7549-48ED-8DA3-1F1BE7D1DEE8}" destId="{3AE15342-6706-4AA1-994A-F8D00DAE747A}" srcOrd="0" destOrd="0" presId="urn:microsoft.com/office/officeart/2005/8/layout/process5"/>
    <dgm:cxn modelId="{0499706E-4EAC-41BF-AFBB-66A31F1D0BAD}" type="presOf" srcId="{2B895A24-6334-49CF-8E56-9EAEFD60833B}" destId="{DF7D0A57-31B9-4D45-9470-C5245AB5A932}" srcOrd="1" destOrd="0" presId="urn:microsoft.com/office/officeart/2005/8/layout/process5"/>
    <dgm:cxn modelId="{86CCBB4F-C041-403C-A5C4-9F6DC63556CF}" type="presOf" srcId="{5606512A-0ED6-4684-807B-C0F8D2263882}" destId="{12B0C2F2-7203-40A8-AA80-0167776EF853}" srcOrd="0" destOrd="0" presId="urn:microsoft.com/office/officeart/2005/8/layout/process5"/>
    <dgm:cxn modelId="{20DA7953-7DD7-4D80-AD7E-EF7002D96E25}" srcId="{97666C01-92B3-4826-A470-55DC7E7DD0B6}" destId="{CA402BEE-F112-4BFB-B880-CB5598A33994}" srcOrd="3" destOrd="0" parTransId="{4DC28C37-22C7-4EC1-B78D-779C65132870}" sibTransId="{563D00D3-1EF2-4AC6-AD9F-0A7E5290F751}"/>
    <dgm:cxn modelId="{BDC47854-DF56-4571-804D-CD386EAAA402}" type="presOf" srcId="{A851372B-7549-48ED-8DA3-1F1BE7D1DEE8}" destId="{AB3E1272-BD46-4557-AEB6-BD3F61740F32}" srcOrd="1" destOrd="0" presId="urn:microsoft.com/office/officeart/2005/8/layout/process5"/>
    <dgm:cxn modelId="{EB958A75-1106-4460-852F-BADBAA9D0018}" type="presOf" srcId="{22E0B74F-0748-4F23-8110-C259F8A4FB2B}" destId="{C14E8D73-AD07-4CF1-820D-E50DF3CA6F74}" srcOrd="0" destOrd="0" presId="urn:microsoft.com/office/officeart/2005/8/layout/process5"/>
    <dgm:cxn modelId="{FC744C7C-6A9B-4811-91E2-510BCB4CA462}" type="presOf" srcId="{E2D6CBEF-6224-4F83-B37F-115A98BF67ED}" destId="{EFB233CA-F895-4115-BD95-3AF54E46B574}" srcOrd="0" destOrd="0" presId="urn:microsoft.com/office/officeart/2005/8/layout/process5"/>
    <dgm:cxn modelId="{D1EF6C7E-9928-4FBE-94D4-420972040205}" type="presOf" srcId="{B0F4FA5B-4C6F-420C-A417-70FEB7160CA5}" destId="{509ED4F6-5A7D-4AF9-A54C-14134616A805}" srcOrd="0" destOrd="0" presId="urn:microsoft.com/office/officeart/2005/8/layout/process5"/>
    <dgm:cxn modelId="{3E8DDD8A-AA38-40E7-8A2C-BF6EE6515F24}" srcId="{97666C01-92B3-4826-A470-55DC7E7DD0B6}" destId="{098EFF4F-82D4-4D50-9FFA-15D1507A1D4B}" srcOrd="5" destOrd="0" parTransId="{B28A1ACC-C44C-4F5F-9734-718F58795C0F}" sibTransId="{EC3538CF-0CDF-401E-A8E6-50068AC22D34}"/>
    <dgm:cxn modelId="{24935DB4-C883-4F54-A8A5-A3252DF2926B}" srcId="{97666C01-92B3-4826-A470-55DC7E7DD0B6}" destId="{22E0B74F-0748-4F23-8110-C259F8A4FB2B}" srcOrd="0" destOrd="0" parTransId="{7BE00BEB-340F-47FA-B49A-5E655C8752D8}" sibTransId="{5606512A-0ED6-4684-807B-C0F8D2263882}"/>
    <dgm:cxn modelId="{394EA2C5-A14E-422C-912C-3E523C093780}" type="presOf" srcId="{563D00D3-1EF2-4AC6-AD9F-0A7E5290F751}" destId="{65A8A3F6-CF1F-4A2F-A3E5-F48C1FED9752}" srcOrd="1" destOrd="0" presId="urn:microsoft.com/office/officeart/2005/8/layout/process5"/>
    <dgm:cxn modelId="{3381CBC9-A141-4743-B185-D8F9448B692C}" type="presOf" srcId="{098EFF4F-82D4-4D50-9FFA-15D1507A1D4B}" destId="{0120BDCD-17D5-493E-914A-02C82D87EDBC}" srcOrd="0" destOrd="0" presId="urn:microsoft.com/office/officeart/2005/8/layout/process5"/>
    <dgm:cxn modelId="{522355D0-10B2-41B0-9C87-EEE8FF89CD52}" type="presOf" srcId="{EC3538CF-0CDF-401E-A8E6-50068AC22D34}" destId="{33419E12-CE4C-430A-A27B-06594154AF5B}" srcOrd="0" destOrd="0" presId="urn:microsoft.com/office/officeart/2005/8/layout/process5"/>
    <dgm:cxn modelId="{6BACF0DD-6F00-40E0-9AD9-C5B64C92C999}" type="presOf" srcId="{5606512A-0ED6-4684-807B-C0F8D2263882}" destId="{4D165E58-39F0-45E9-BFB1-021FB96EF363}" srcOrd="1" destOrd="0" presId="urn:microsoft.com/office/officeart/2005/8/layout/process5"/>
    <dgm:cxn modelId="{8C8A23AC-9188-4458-8C08-4F1815AAA1FB}" type="presParOf" srcId="{EB558C2B-67AB-4214-A42E-F8C74E5A820B}" destId="{C14E8D73-AD07-4CF1-820D-E50DF3CA6F74}" srcOrd="0" destOrd="0" presId="urn:microsoft.com/office/officeart/2005/8/layout/process5"/>
    <dgm:cxn modelId="{3B59C618-9B55-47CA-BEF5-B7F0F198BDB9}" type="presParOf" srcId="{EB558C2B-67AB-4214-A42E-F8C74E5A820B}" destId="{12B0C2F2-7203-40A8-AA80-0167776EF853}" srcOrd="1" destOrd="0" presId="urn:microsoft.com/office/officeart/2005/8/layout/process5"/>
    <dgm:cxn modelId="{139ED05C-4637-4BB4-9D98-AD782111AE00}" type="presParOf" srcId="{12B0C2F2-7203-40A8-AA80-0167776EF853}" destId="{4D165E58-39F0-45E9-BFB1-021FB96EF363}" srcOrd="0" destOrd="0" presId="urn:microsoft.com/office/officeart/2005/8/layout/process5"/>
    <dgm:cxn modelId="{69790510-E3E3-4662-8C9B-4E08B7FE952A}" type="presParOf" srcId="{EB558C2B-67AB-4214-A42E-F8C74E5A820B}" destId="{667A18F0-28B6-4F39-85F2-078B3CF0DA8E}" srcOrd="2" destOrd="0" presId="urn:microsoft.com/office/officeart/2005/8/layout/process5"/>
    <dgm:cxn modelId="{FB6B99BE-789A-4D9C-96BC-48331A18F190}" type="presParOf" srcId="{EB558C2B-67AB-4214-A42E-F8C74E5A820B}" destId="{3AE15342-6706-4AA1-994A-F8D00DAE747A}" srcOrd="3" destOrd="0" presId="urn:microsoft.com/office/officeart/2005/8/layout/process5"/>
    <dgm:cxn modelId="{F00BFAAE-BA9A-4AB2-A5BD-1B956A966892}" type="presParOf" srcId="{3AE15342-6706-4AA1-994A-F8D00DAE747A}" destId="{AB3E1272-BD46-4557-AEB6-BD3F61740F32}" srcOrd="0" destOrd="0" presId="urn:microsoft.com/office/officeart/2005/8/layout/process5"/>
    <dgm:cxn modelId="{926707E5-4060-4E1A-AC30-6CAF0B1C3C19}" type="presParOf" srcId="{EB558C2B-67AB-4214-A42E-F8C74E5A820B}" destId="{BC8F3C63-1A0E-46B4-B049-0B257B6E0D01}" srcOrd="4" destOrd="0" presId="urn:microsoft.com/office/officeart/2005/8/layout/process5"/>
    <dgm:cxn modelId="{42E25922-F520-4E1A-80A1-BBD512DCB224}" type="presParOf" srcId="{EB558C2B-67AB-4214-A42E-F8C74E5A820B}" destId="{EFB233CA-F895-4115-BD95-3AF54E46B574}" srcOrd="5" destOrd="0" presId="urn:microsoft.com/office/officeart/2005/8/layout/process5"/>
    <dgm:cxn modelId="{57712BF1-DF32-4F1B-8FB3-9BB09216D90F}" type="presParOf" srcId="{EFB233CA-F895-4115-BD95-3AF54E46B574}" destId="{A393295B-11BC-4F12-9FA5-1848037EE213}" srcOrd="0" destOrd="0" presId="urn:microsoft.com/office/officeart/2005/8/layout/process5"/>
    <dgm:cxn modelId="{80750C32-3A66-41D4-9C18-72E255E88E20}" type="presParOf" srcId="{EB558C2B-67AB-4214-A42E-F8C74E5A820B}" destId="{277381E6-693C-4ECC-BC1C-124FA789387A}" srcOrd="6" destOrd="0" presId="urn:microsoft.com/office/officeart/2005/8/layout/process5"/>
    <dgm:cxn modelId="{0329C934-0DF1-421B-8DB4-43B786AFDB15}" type="presParOf" srcId="{EB558C2B-67AB-4214-A42E-F8C74E5A820B}" destId="{6BB6F9A4-78AB-4EBE-AB00-4EE3769CB9F8}" srcOrd="7" destOrd="0" presId="urn:microsoft.com/office/officeart/2005/8/layout/process5"/>
    <dgm:cxn modelId="{C1E6EA56-16AE-44E4-A27F-B14653504BF2}" type="presParOf" srcId="{6BB6F9A4-78AB-4EBE-AB00-4EE3769CB9F8}" destId="{65A8A3F6-CF1F-4A2F-A3E5-F48C1FED9752}" srcOrd="0" destOrd="0" presId="urn:microsoft.com/office/officeart/2005/8/layout/process5"/>
    <dgm:cxn modelId="{63ACFA0D-4F4A-4177-AFAE-4ACE254A3881}" type="presParOf" srcId="{EB558C2B-67AB-4214-A42E-F8C74E5A820B}" destId="{509ED4F6-5A7D-4AF9-A54C-14134616A805}" srcOrd="8" destOrd="0" presId="urn:microsoft.com/office/officeart/2005/8/layout/process5"/>
    <dgm:cxn modelId="{C8E0184D-0006-48C5-AB10-EB8D9254DC79}" type="presParOf" srcId="{EB558C2B-67AB-4214-A42E-F8C74E5A820B}" destId="{ABDCC1F7-B861-49FA-B703-8C09BD4E1D13}" srcOrd="9" destOrd="0" presId="urn:microsoft.com/office/officeart/2005/8/layout/process5"/>
    <dgm:cxn modelId="{498F2545-D440-4E37-B866-271A80E97DDB}" type="presParOf" srcId="{ABDCC1F7-B861-49FA-B703-8C09BD4E1D13}" destId="{DF7D0A57-31B9-4D45-9470-C5245AB5A932}" srcOrd="0" destOrd="0" presId="urn:microsoft.com/office/officeart/2005/8/layout/process5"/>
    <dgm:cxn modelId="{2407B504-5028-4DCA-8262-4666F67B8B51}" type="presParOf" srcId="{EB558C2B-67AB-4214-A42E-F8C74E5A820B}" destId="{0120BDCD-17D5-493E-914A-02C82D87EDBC}" srcOrd="10" destOrd="0" presId="urn:microsoft.com/office/officeart/2005/8/layout/process5"/>
    <dgm:cxn modelId="{F038052A-DB4D-4B45-AFE8-F3209F36FB1C}" type="presParOf" srcId="{EB558C2B-67AB-4214-A42E-F8C74E5A820B}" destId="{33419E12-CE4C-430A-A27B-06594154AF5B}" srcOrd="11" destOrd="0" presId="urn:microsoft.com/office/officeart/2005/8/layout/process5"/>
    <dgm:cxn modelId="{17619785-7183-4A18-97AB-7A88DA0E77FD}" type="presParOf" srcId="{33419E12-CE4C-430A-A27B-06594154AF5B}" destId="{2C30AA81-B3D9-4F7D-B0B5-93846A51900F}" srcOrd="0" destOrd="0" presId="urn:microsoft.com/office/officeart/2005/8/layout/process5"/>
    <dgm:cxn modelId="{F1A299A2-38A4-41BD-84F2-B13C284DCD26}" type="presParOf" srcId="{EB558C2B-67AB-4214-A42E-F8C74E5A820B}" destId="{98FF956E-A2E6-4167-B535-2564228675EA}"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9CEA46-27F5-4831-BF70-2FDF73A68A8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FC1FA0A-F4C5-4846-A59C-7F4A35205133}">
      <dgm:prSet phldrT="[Tekst]"/>
      <dgm:spPr/>
      <dgm:t>
        <a:bodyPr/>
        <a:lstStyle/>
        <a:p>
          <a:r>
            <a:rPr lang="pl-PL" dirty="0"/>
            <a:t>obrona obligatoryjna</a:t>
          </a:r>
        </a:p>
      </dgm:t>
    </dgm:pt>
    <dgm:pt modelId="{B53C6403-CB4F-4878-A6C6-BD7C073F8235}" type="parTrans" cxnId="{8D29CF08-10E4-47D6-BBA3-14FAADCB29F9}">
      <dgm:prSet/>
      <dgm:spPr/>
      <dgm:t>
        <a:bodyPr/>
        <a:lstStyle/>
        <a:p>
          <a:endParaRPr lang="pl-PL"/>
        </a:p>
      </dgm:t>
    </dgm:pt>
    <dgm:pt modelId="{73ED3CD0-0AD9-47C1-9F1D-7D7568FEF939}" type="sibTrans" cxnId="{8D29CF08-10E4-47D6-BBA3-14FAADCB29F9}">
      <dgm:prSet/>
      <dgm:spPr/>
      <dgm:t>
        <a:bodyPr/>
        <a:lstStyle/>
        <a:p>
          <a:endParaRPr lang="pl-PL"/>
        </a:p>
      </dgm:t>
    </dgm:pt>
    <dgm:pt modelId="{1A29EB63-98FF-4CB8-92A3-5A01035F9829}">
      <dgm:prSet phldrT="[Tekst]"/>
      <dgm:spPr/>
      <dgm:t>
        <a:bodyPr/>
        <a:lstStyle/>
        <a:p>
          <a:r>
            <a:rPr lang="pl-PL" dirty="0"/>
            <a:t>ze względów podmiotowych</a:t>
          </a:r>
        </a:p>
      </dgm:t>
    </dgm:pt>
    <dgm:pt modelId="{98F5C4F6-9DCA-4033-B4F6-CBD07C6F26EE}" type="parTrans" cxnId="{68FA02C8-6A79-45A3-9897-D54C18440960}">
      <dgm:prSet/>
      <dgm:spPr/>
      <dgm:t>
        <a:bodyPr/>
        <a:lstStyle/>
        <a:p>
          <a:endParaRPr lang="pl-PL"/>
        </a:p>
      </dgm:t>
    </dgm:pt>
    <dgm:pt modelId="{F02E1A81-722D-4C80-B170-CB4349F043EC}" type="sibTrans" cxnId="{68FA02C8-6A79-45A3-9897-D54C18440960}">
      <dgm:prSet/>
      <dgm:spPr/>
      <dgm:t>
        <a:bodyPr/>
        <a:lstStyle/>
        <a:p>
          <a:endParaRPr lang="pl-PL"/>
        </a:p>
      </dgm:t>
    </dgm:pt>
    <dgm:pt modelId="{E9F6AD53-5EA0-4934-BAD4-045E1EF4346E}">
      <dgm:prSet phldrT="[Tekst]"/>
      <dgm:spPr/>
      <dgm:t>
        <a:bodyPr/>
        <a:lstStyle/>
        <a:p>
          <a:r>
            <a:rPr lang="pl-PL" dirty="0"/>
            <a:t>ze względów przedmiotowych </a:t>
          </a:r>
        </a:p>
      </dgm:t>
    </dgm:pt>
    <dgm:pt modelId="{9E199805-0595-4C6D-B73D-1589B782766C}" type="parTrans" cxnId="{C4F2645C-80C6-41C9-AC64-3C8899495162}">
      <dgm:prSet/>
      <dgm:spPr/>
      <dgm:t>
        <a:bodyPr/>
        <a:lstStyle/>
        <a:p>
          <a:endParaRPr lang="pl-PL"/>
        </a:p>
      </dgm:t>
    </dgm:pt>
    <dgm:pt modelId="{3827956F-CAB9-40CA-B02E-E9F7E69E43F6}" type="sibTrans" cxnId="{C4F2645C-80C6-41C9-AC64-3C8899495162}">
      <dgm:prSet/>
      <dgm:spPr/>
      <dgm:t>
        <a:bodyPr/>
        <a:lstStyle/>
        <a:p>
          <a:endParaRPr lang="pl-PL"/>
        </a:p>
      </dgm:t>
    </dgm:pt>
    <dgm:pt modelId="{B20D205C-D9EC-4D4A-B096-474791F9A3FD}" type="pres">
      <dgm:prSet presAssocID="{7C9CEA46-27F5-4831-BF70-2FDF73A68A88}" presName="hierChild1" presStyleCnt="0">
        <dgm:presLayoutVars>
          <dgm:chPref val="1"/>
          <dgm:dir/>
          <dgm:animOne val="branch"/>
          <dgm:animLvl val="lvl"/>
          <dgm:resizeHandles/>
        </dgm:presLayoutVars>
      </dgm:prSet>
      <dgm:spPr/>
    </dgm:pt>
    <dgm:pt modelId="{7B47CBB5-3AE5-4300-AC2C-B4AB4006C6D6}" type="pres">
      <dgm:prSet presAssocID="{8FC1FA0A-F4C5-4846-A59C-7F4A35205133}" presName="hierRoot1" presStyleCnt="0"/>
      <dgm:spPr/>
    </dgm:pt>
    <dgm:pt modelId="{277CB5F6-68D7-4183-8EED-397D16BFF4E0}" type="pres">
      <dgm:prSet presAssocID="{8FC1FA0A-F4C5-4846-A59C-7F4A35205133}" presName="composite" presStyleCnt="0"/>
      <dgm:spPr/>
    </dgm:pt>
    <dgm:pt modelId="{35D568D3-FC3C-4A25-9DC7-902626877E45}" type="pres">
      <dgm:prSet presAssocID="{8FC1FA0A-F4C5-4846-A59C-7F4A35205133}" presName="background" presStyleLbl="node0" presStyleIdx="0" presStyleCnt="1"/>
      <dgm:spPr/>
    </dgm:pt>
    <dgm:pt modelId="{5A449D1D-AE48-45F3-B6DE-CBFA04EBAD0D}" type="pres">
      <dgm:prSet presAssocID="{8FC1FA0A-F4C5-4846-A59C-7F4A35205133}" presName="text" presStyleLbl="fgAcc0" presStyleIdx="0" presStyleCnt="1" custLinFactNeighborX="-5556" custLinFactNeighborY="-2597">
        <dgm:presLayoutVars>
          <dgm:chPref val="3"/>
        </dgm:presLayoutVars>
      </dgm:prSet>
      <dgm:spPr/>
    </dgm:pt>
    <dgm:pt modelId="{A0198ADB-63B5-4953-A571-E5B3AF1CE15D}" type="pres">
      <dgm:prSet presAssocID="{8FC1FA0A-F4C5-4846-A59C-7F4A35205133}" presName="hierChild2" presStyleCnt="0"/>
      <dgm:spPr/>
    </dgm:pt>
    <dgm:pt modelId="{83D49FEB-0960-4CF0-8F38-8397E86DC2E5}" type="pres">
      <dgm:prSet presAssocID="{98F5C4F6-9DCA-4033-B4F6-CBD07C6F26EE}" presName="Name10" presStyleLbl="parChTrans1D2" presStyleIdx="0" presStyleCnt="2"/>
      <dgm:spPr/>
    </dgm:pt>
    <dgm:pt modelId="{44D3C1BC-3CD1-42BD-9551-9877C7552139}" type="pres">
      <dgm:prSet presAssocID="{1A29EB63-98FF-4CB8-92A3-5A01035F9829}" presName="hierRoot2" presStyleCnt="0"/>
      <dgm:spPr/>
    </dgm:pt>
    <dgm:pt modelId="{5183E682-8F70-49D7-B104-359C9E470BAA}" type="pres">
      <dgm:prSet presAssocID="{1A29EB63-98FF-4CB8-92A3-5A01035F9829}" presName="composite2" presStyleCnt="0"/>
      <dgm:spPr/>
    </dgm:pt>
    <dgm:pt modelId="{C85DC752-A770-4E91-9B41-BF9C2879C4C4}" type="pres">
      <dgm:prSet presAssocID="{1A29EB63-98FF-4CB8-92A3-5A01035F9829}" presName="background2" presStyleLbl="node2" presStyleIdx="0" presStyleCnt="2"/>
      <dgm:spPr/>
    </dgm:pt>
    <dgm:pt modelId="{24BF5698-E00F-4075-B8F7-8EEB34295ECE}" type="pres">
      <dgm:prSet presAssocID="{1A29EB63-98FF-4CB8-92A3-5A01035F9829}" presName="text2" presStyleLbl="fgAcc2" presStyleIdx="0" presStyleCnt="2" custLinFactNeighborX="-38119" custLinFactNeighborY="2001">
        <dgm:presLayoutVars>
          <dgm:chPref val="3"/>
        </dgm:presLayoutVars>
      </dgm:prSet>
      <dgm:spPr/>
    </dgm:pt>
    <dgm:pt modelId="{B4A248BE-35C0-4273-A3DE-58AF8681B699}" type="pres">
      <dgm:prSet presAssocID="{1A29EB63-98FF-4CB8-92A3-5A01035F9829}" presName="hierChild3" presStyleCnt="0"/>
      <dgm:spPr/>
    </dgm:pt>
    <dgm:pt modelId="{68C08D3C-2657-4ED9-ABEE-C2449C546A75}" type="pres">
      <dgm:prSet presAssocID="{9E199805-0595-4C6D-B73D-1589B782766C}" presName="Name10" presStyleLbl="parChTrans1D2" presStyleIdx="1" presStyleCnt="2"/>
      <dgm:spPr/>
    </dgm:pt>
    <dgm:pt modelId="{AB674334-D715-4998-BBE7-2B8EA914CF15}" type="pres">
      <dgm:prSet presAssocID="{E9F6AD53-5EA0-4934-BAD4-045E1EF4346E}" presName="hierRoot2" presStyleCnt="0"/>
      <dgm:spPr/>
    </dgm:pt>
    <dgm:pt modelId="{C94C0972-7CAF-448E-A6DD-A2CE315A8B16}" type="pres">
      <dgm:prSet presAssocID="{E9F6AD53-5EA0-4934-BAD4-045E1EF4346E}" presName="composite2" presStyleCnt="0"/>
      <dgm:spPr/>
    </dgm:pt>
    <dgm:pt modelId="{7E91BE73-58BE-4F12-9E2C-24EC7B72559D}" type="pres">
      <dgm:prSet presAssocID="{E9F6AD53-5EA0-4934-BAD4-045E1EF4346E}" presName="background2" presStyleLbl="node2" presStyleIdx="1" presStyleCnt="2"/>
      <dgm:spPr/>
    </dgm:pt>
    <dgm:pt modelId="{078A5542-84B5-4E57-A9AE-A31B8A722CB9}" type="pres">
      <dgm:prSet presAssocID="{E9F6AD53-5EA0-4934-BAD4-045E1EF4346E}" presName="text2" presStyleLbl="fgAcc2" presStyleIdx="1" presStyleCnt="2" custLinFactNeighborX="28398" custLinFactNeighborY="5190">
        <dgm:presLayoutVars>
          <dgm:chPref val="3"/>
        </dgm:presLayoutVars>
      </dgm:prSet>
      <dgm:spPr/>
    </dgm:pt>
    <dgm:pt modelId="{9C0518BC-ACBC-4556-990E-8AF5F1A14CFA}" type="pres">
      <dgm:prSet presAssocID="{E9F6AD53-5EA0-4934-BAD4-045E1EF4346E}" presName="hierChild3" presStyleCnt="0"/>
      <dgm:spPr/>
    </dgm:pt>
  </dgm:ptLst>
  <dgm:cxnLst>
    <dgm:cxn modelId="{91FC9804-5B6B-496F-8650-EFDE4DFD1739}" type="presOf" srcId="{7C9CEA46-27F5-4831-BF70-2FDF73A68A88}" destId="{B20D205C-D9EC-4D4A-B096-474791F9A3FD}" srcOrd="0" destOrd="0" presId="urn:microsoft.com/office/officeart/2005/8/layout/hierarchy1"/>
    <dgm:cxn modelId="{8D29CF08-10E4-47D6-BBA3-14FAADCB29F9}" srcId="{7C9CEA46-27F5-4831-BF70-2FDF73A68A88}" destId="{8FC1FA0A-F4C5-4846-A59C-7F4A35205133}" srcOrd="0" destOrd="0" parTransId="{B53C6403-CB4F-4878-A6C6-BD7C073F8235}" sibTransId="{73ED3CD0-0AD9-47C1-9F1D-7D7568FEF939}"/>
    <dgm:cxn modelId="{C0FF510A-5954-4A29-A0F1-27541AA82415}" type="presOf" srcId="{E9F6AD53-5EA0-4934-BAD4-045E1EF4346E}" destId="{078A5542-84B5-4E57-A9AE-A31B8A722CB9}" srcOrd="0" destOrd="0" presId="urn:microsoft.com/office/officeart/2005/8/layout/hierarchy1"/>
    <dgm:cxn modelId="{C4F2645C-80C6-41C9-AC64-3C8899495162}" srcId="{8FC1FA0A-F4C5-4846-A59C-7F4A35205133}" destId="{E9F6AD53-5EA0-4934-BAD4-045E1EF4346E}" srcOrd="1" destOrd="0" parTransId="{9E199805-0595-4C6D-B73D-1589B782766C}" sibTransId="{3827956F-CAB9-40CA-B02E-E9F7E69E43F6}"/>
    <dgm:cxn modelId="{CDAB2F6C-5C7C-46BD-9D64-7248D2146D6F}" type="presOf" srcId="{98F5C4F6-9DCA-4033-B4F6-CBD07C6F26EE}" destId="{83D49FEB-0960-4CF0-8F38-8397E86DC2E5}" srcOrd="0" destOrd="0" presId="urn:microsoft.com/office/officeart/2005/8/layout/hierarchy1"/>
    <dgm:cxn modelId="{F1ACB7B8-B641-4970-8D52-8594695BB298}" type="presOf" srcId="{9E199805-0595-4C6D-B73D-1589B782766C}" destId="{68C08D3C-2657-4ED9-ABEE-C2449C546A75}" srcOrd="0" destOrd="0" presId="urn:microsoft.com/office/officeart/2005/8/layout/hierarchy1"/>
    <dgm:cxn modelId="{68FA02C8-6A79-45A3-9897-D54C18440960}" srcId="{8FC1FA0A-F4C5-4846-A59C-7F4A35205133}" destId="{1A29EB63-98FF-4CB8-92A3-5A01035F9829}" srcOrd="0" destOrd="0" parTransId="{98F5C4F6-9DCA-4033-B4F6-CBD07C6F26EE}" sibTransId="{F02E1A81-722D-4C80-B170-CB4349F043EC}"/>
    <dgm:cxn modelId="{6DC555CC-780F-4595-8893-1CE85D6DD990}" type="presOf" srcId="{8FC1FA0A-F4C5-4846-A59C-7F4A35205133}" destId="{5A449D1D-AE48-45F3-B6DE-CBFA04EBAD0D}" srcOrd="0" destOrd="0" presId="urn:microsoft.com/office/officeart/2005/8/layout/hierarchy1"/>
    <dgm:cxn modelId="{4E6801DF-B6EC-49B3-928F-7FCA8F6E5D26}" type="presOf" srcId="{1A29EB63-98FF-4CB8-92A3-5A01035F9829}" destId="{24BF5698-E00F-4075-B8F7-8EEB34295ECE}" srcOrd="0" destOrd="0" presId="urn:microsoft.com/office/officeart/2005/8/layout/hierarchy1"/>
    <dgm:cxn modelId="{84468F37-9751-4787-9405-4AB74D3E2DDE}" type="presParOf" srcId="{B20D205C-D9EC-4D4A-B096-474791F9A3FD}" destId="{7B47CBB5-3AE5-4300-AC2C-B4AB4006C6D6}" srcOrd="0" destOrd="0" presId="urn:microsoft.com/office/officeart/2005/8/layout/hierarchy1"/>
    <dgm:cxn modelId="{0FD74B3D-C5B4-477E-BF8C-0C517F01E41F}" type="presParOf" srcId="{7B47CBB5-3AE5-4300-AC2C-B4AB4006C6D6}" destId="{277CB5F6-68D7-4183-8EED-397D16BFF4E0}" srcOrd="0" destOrd="0" presId="urn:microsoft.com/office/officeart/2005/8/layout/hierarchy1"/>
    <dgm:cxn modelId="{6F662670-A3D3-4D06-81AD-616063F6A9F0}" type="presParOf" srcId="{277CB5F6-68D7-4183-8EED-397D16BFF4E0}" destId="{35D568D3-FC3C-4A25-9DC7-902626877E45}" srcOrd="0" destOrd="0" presId="urn:microsoft.com/office/officeart/2005/8/layout/hierarchy1"/>
    <dgm:cxn modelId="{8307FEDD-A5F5-4047-BB81-69E089CA3EEC}" type="presParOf" srcId="{277CB5F6-68D7-4183-8EED-397D16BFF4E0}" destId="{5A449D1D-AE48-45F3-B6DE-CBFA04EBAD0D}" srcOrd="1" destOrd="0" presId="urn:microsoft.com/office/officeart/2005/8/layout/hierarchy1"/>
    <dgm:cxn modelId="{841C481E-2039-4ACA-B079-B5DFD07DF092}" type="presParOf" srcId="{7B47CBB5-3AE5-4300-AC2C-B4AB4006C6D6}" destId="{A0198ADB-63B5-4953-A571-E5B3AF1CE15D}" srcOrd="1" destOrd="0" presId="urn:microsoft.com/office/officeart/2005/8/layout/hierarchy1"/>
    <dgm:cxn modelId="{0357D837-1A95-4B11-A233-8A927A9AE33F}" type="presParOf" srcId="{A0198ADB-63B5-4953-A571-E5B3AF1CE15D}" destId="{83D49FEB-0960-4CF0-8F38-8397E86DC2E5}" srcOrd="0" destOrd="0" presId="urn:microsoft.com/office/officeart/2005/8/layout/hierarchy1"/>
    <dgm:cxn modelId="{B4E4382E-AA7D-48D9-8D61-20CE38EBB9F1}" type="presParOf" srcId="{A0198ADB-63B5-4953-A571-E5B3AF1CE15D}" destId="{44D3C1BC-3CD1-42BD-9551-9877C7552139}" srcOrd="1" destOrd="0" presId="urn:microsoft.com/office/officeart/2005/8/layout/hierarchy1"/>
    <dgm:cxn modelId="{C30D0981-E51C-4680-80EF-54F57937A966}" type="presParOf" srcId="{44D3C1BC-3CD1-42BD-9551-9877C7552139}" destId="{5183E682-8F70-49D7-B104-359C9E470BAA}" srcOrd="0" destOrd="0" presId="urn:microsoft.com/office/officeart/2005/8/layout/hierarchy1"/>
    <dgm:cxn modelId="{F8A8821E-5EEA-4FD6-A6A0-0D911603971F}" type="presParOf" srcId="{5183E682-8F70-49D7-B104-359C9E470BAA}" destId="{C85DC752-A770-4E91-9B41-BF9C2879C4C4}" srcOrd="0" destOrd="0" presId="urn:microsoft.com/office/officeart/2005/8/layout/hierarchy1"/>
    <dgm:cxn modelId="{D02B6543-D4EF-46BA-B3ED-AD596B282060}" type="presParOf" srcId="{5183E682-8F70-49D7-B104-359C9E470BAA}" destId="{24BF5698-E00F-4075-B8F7-8EEB34295ECE}" srcOrd="1" destOrd="0" presId="urn:microsoft.com/office/officeart/2005/8/layout/hierarchy1"/>
    <dgm:cxn modelId="{F0FCFF78-2E4C-4174-B70D-511465AAB960}" type="presParOf" srcId="{44D3C1BC-3CD1-42BD-9551-9877C7552139}" destId="{B4A248BE-35C0-4273-A3DE-58AF8681B699}" srcOrd="1" destOrd="0" presId="urn:microsoft.com/office/officeart/2005/8/layout/hierarchy1"/>
    <dgm:cxn modelId="{A59BBAEC-23E5-4938-801B-0E511E883A71}" type="presParOf" srcId="{A0198ADB-63B5-4953-A571-E5B3AF1CE15D}" destId="{68C08D3C-2657-4ED9-ABEE-C2449C546A75}" srcOrd="2" destOrd="0" presId="urn:microsoft.com/office/officeart/2005/8/layout/hierarchy1"/>
    <dgm:cxn modelId="{E5982D89-7A76-4344-A318-6288FAA6567B}" type="presParOf" srcId="{A0198ADB-63B5-4953-A571-E5B3AF1CE15D}" destId="{AB674334-D715-4998-BBE7-2B8EA914CF15}" srcOrd="3" destOrd="0" presId="urn:microsoft.com/office/officeart/2005/8/layout/hierarchy1"/>
    <dgm:cxn modelId="{D77CCB6F-DB39-452D-BEBE-69139995F60A}" type="presParOf" srcId="{AB674334-D715-4998-BBE7-2B8EA914CF15}" destId="{C94C0972-7CAF-448E-A6DD-A2CE315A8B16}" srcOrd="0" destOrd="0" presId="urn:microsoft.com/office/officeart/2005/8/layout/hierarchy1"/>
    <dgm:cxn modelId="{FE223420-1C80-40CA-85FD-CE513C1E153A}" type="presParOf" srcId="{C94C0972-7CAF-448E-A6DD-A2CE315A8B16}" destId="{7E91BE73-58BE-4F12-9E2C-24EC7B72559D}" srcOrd="0" destOrd="0" presId="urn:microsoft.com/office/officeart/2005/8/layout/hierarchy1"/>
    <dgm:cxn modelId="{F880601E-840F-4778-BA6F-3CCB9D87B3AA}" type="presParOf" srcId="{C94C0972-7CAF-448E-A6DD-A2CE315A8B16}" destId="{078A5542-84B5-4E57-A9AE-A31B8A722CB9}" srcOrd="1" destOrd="0" presId="urn:microsoft.com/office/officeart/2005/8/layout/hierarchy1"/>
    <dgm:cxn modelId="{7A5C0EBC-D6D9-488C-B594-623C3D5ED2C5}" type="presParOf" srcId="{AB674334-D715-4998-BBE7-2B8EA914CF15}" destId="{9C0518BC-ACBC-4556-990E-8AF5F1A14CF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bg2">
            <a:lumMod val="1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D5423-8780-4362-B896-E0779E017ED4}">
      <dsp:nvSpPr>
        <dsp:cNvPr id="0" name=""/>
        <dsp:cNvSpPr/>
      </dsp:nvSpPr>
      <dsp:spPr>
        <a:xfrm>
          <a:off x="800" y="2397922"/>
          <a:ext cx="2105019" cy="112870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osoba podejrzana</a:t>
          </a:r>
        </a:p>
      </dsp:txBody>
      <dsp:txXfrm>
        <a:off x="33859" y="2430981"/>
        <a:ext cx="2038901" cy="1062586"/>
      </dsp:txXfrm>
    </dsp:sp>
    <dsp:sp modelId="{3A3CD4FB-7025-48F8-8843-C573FDB240AB}">
      <dsp:nvSpPr>
        <dsp:cNvPr id="0" name=""/>
        <dsp:cNvSpPr/>
      </dsp:nvSpPr>
      <dsp:spPr>
        <a:xfrm>
          <a:off x="2446736" y="2539538"/>
          <a:ext cx="722741" cy="84547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2446736" y="2708632"/>
        <a:ext cx="505919" cy="507283"/>
      </dsp:txXfrm>
    </dsp:sp>
    <dsp:sp modelId="{2FBF3C6A-8A86-4ED1-805D-29C3331B9636}">
      <dsp:nvSpPr>
        <dsp:cNvPr id="0" name=""/>
        <dsp:cNvSpPr/>
      </dsp:nvSpPr>
      <dsp:spPr>
        <a:xfrm>
          <a:off x="3469484" y="2397922"/>
          <a:ext cx="2105019" cy="112870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podejrzany</a:t>
          </a:r>
        </a:p>
      </dsp:txBody>
      <dsp:txXfrm>
        <a:off x="3502543" y="2430981"/>
        <a:ext cx="2038901" cy="1062586"/>
      </dsp:txXfrm>
    </dsp:sp>
    <dsp:sp modelId="{17234832-0262-4783-B24B-0D5B4EA7AF1A}">
      <dsp:nvSpPr>
        <dsp:cNvPr id="0" name=""/>
        <dsp:cNvSpPr/>
      </dsp:nvSpPr>
      <dsp:spPr>
        <a:xfrm>
          <a:off x="5915419" y="2539538"/>
          <a:ext cx="722741" cy="84547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5915419" y="2708632"/>
        <a:ext cx="505919" cy="507283"/>
      </dsp:txXfrm>
    </dsp:sp>
    <dsp:sp modelId="{00189F8B-D5F3-4022-BC48-B9BC4A89A1C0}">
      <dsp:nvSpPr>
        <dsp:cNvPr id="0" name=""/>
        <dsp:cNvSpPr/>
      </dsp:nvSpPr>
      <dsp:spPr>
        <a:xfrm>
          <a:off x="6938167" y="2397922"/>
          <a:ext cx="2105019" cy="112870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oskarżony </a:t>
          </a:r>
        </a:p>
      </dsp:txBody>
      <dsp:txXfrm>
        <a:off x="6971226" y="2430981"/>
        <a:ext cx="2038901" cy="106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E8D73-AD07-4CF1-820D-E50DF3CA6F74}">
      <dsp:nvSpPr>
        <dsp:cNvPr id="0" name=""/>
        <dsp:cNvSpPr/>
      </dsp:nvSpPr>
      <dsp:spPr>
        <a:xfrm>
          <a:off x="398445" y="1808"/>
          <a:ext cx="1517202" cy="910321"/>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umorzenie / odmowa wszczęcia </a:t>
          </a:r>
          <a:r>
            <a:rPr lang="pl-PL" sz="1400" kern="1200" dirty="0"/>
            <a:t>postępowania przygotowawczego</a:t>
          </a:r>
        </a:p>
      </dsp:txBody>
      <dsp:txXfrm>
        <a:off x="425107" y="28470"/>
        <a:ext cx="1463878" cy="856997"/>
      </dsp:txXfrm>
    </dsp:sp>
    <dsp:sp modelId="{12B0C2F2-7203-40A8-AA80-0167776EF853}">
      <dsp:nvSpPr>
        <dsp:cNvPr id="0" name=""/>
        <dsp:cNvSpPr/>
      </dsp:nvSpPr>
      <dsp:spPr>
        <a:xfrm>
          <a:off x="2049162"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049162" y="344089"/>
        <a:ext cx="225152" cy="225760"/>
      </dsp:txXfrm>
    </dsp:sp>
    <dsp:sp modelId="{667A18F0-28B6-4F39-85F2-078B3CF0DA8E}">
      <dsp:nvSpPr>
        <dsp:cNvPr id="0" name=""/>
        <dsp:cNvSpPr/>
      </dsp:nvSpPr>
      <dsp:spPr>
        <a:xfrm>
          <a:off x="2522529" y="1808"/>
          <a:ext cx="1517202" cy="910321"/>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zażalenie pokrzywdzonego do sądu</a:t>
          </a:r>
        </a:p>
      </dsp:txBody>
      <dsp:txXfrm>
        <a:off x="2549191" y="28470"/>
        <a:ext cx="1463878" cy="856997"/>
      </dsp:txXfrm>
    </dsp:sp>
    <dsp:sp modelId="{3AE15342-6706-4AA1-994A-F8D00DAE747A}">
      <dsp:nvSpPr>
        <dsp:cNvPr id="0" name=""/>
        <dsp:cNvSpPr/>
      </dsp:nvSpPr>
      <dsp:spPr>
        <a:xfrm>
          <a:off x="4173246"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4173246" y="344089"/>
        <a:ext cx="225152" cy="225760"/>
      </dsp:txXfrm>
    </dsp:sp>
    <dsp:sp modelId="{BC8F3C63-1A0E-46B4-B049-0B257B6E0D01}">
      <dsp:nvSpPr>
        <dsp:cNvPr id="0" name=""/>
        <dsp:cNvSpPr/>
      </dsp:nvSpPr>
      <dsp:spPr>
        <a:xfrm>
          <a:off x="4646613" y="1808"/>
          <a:ext cx="1517202" cy="910321"/>
        </a:xfrm>
        <a:prstGeom prst="roundRect">
          <a:avLst>
            <a:gd name="adj" fmla="val 10000"/>
          </a:avLst>
        </a:prstGeom>
        <a:solidFill>
          <a:srgbClr val="7093D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uchylenie postanowienia  przez sąd</a:t>
          </a:r>
        </a:p>
      </dsp:txBody>
      <dsp:txXfrm>
        <a:off x="4673275" y="28470"/>
        <a:ext cx="1463878" cy="856997"/>
      </dsp:txXfrm>
    </dsp:sp>
    <dsp:sp modelId="{EFB233CA-F895-4115-BD95-3AF54E46B574}">
      <dsp:nvSpPr>
        <dsp:cNvPr id="0" name=""/>
        <dsp:cNvSpPr/>
      </dsp:nvSpPr>
      <dsp:spPr>
        <a:xfrm rot="5400000">
          <a:off x="5244391" y="1018334"/>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5292334" y="1045644"/>
        <a:ext cx="225760" cy="225152"/>
      </dsp:txXfrm>
    </dsp:sp>
    <dsp:sp modelId="{277381E6-693C-4ECC-BC1C-124FA789387A}">
      <dsp:nvSpPr>
        <dsp:cNvPr id="0" name=""/>
        <dsp:cNvSpPr/>
      </dsp:nvSpPr>
      <dsp:spPr>
        <a:xfrm>
          <a:off x="4646613" y="1519011"/>
          <a:ext cx="1517202" cy="91032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kontynuacja postępowania przygotowawczego i ponowne </a:t>
          </a:r>
          <a:r>
            <a:rPr lang="pl-PL" sz="1000" b="1" kern="1200" dirty="0"/>
            <a:t>umorzenie / odmowa wszczęcia</a:t>
          </a:r>
        </a:p>
      </dsp:txBody>
      <dsp:txXfrm>
        <a:off x="4673275" y="1545673"/>
        <a:ext cx="1463878" cy="856997"/>
      </dsp:txXfrm>
    </dsp:sp>
    <dsp:sp modelId="{6BB6F9A4-78AB-4EBE-AB00-4EE3769CB9F8}">
      <dsp:nvSpPr>
        <dsp:cNvPr id="0" name=""/>
        <dsp:cNvSpPr/>
      </dsp:nvSpPr>
      <dsp:spPr>
        <a:xfrm rot="10800000">
          <a:off x="4191452"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4287946" y="1861291"/>
        <a:ext cx="225152" cy="225760"/>
      </dsp:txXfrm>
    </dsp:sp>
    <dsp:sp modelId="{509ED4F6-5A7D-4AF9-A54C-14134616A805}">
      <dsp:nvSpPr>
        <dsp:cNvPr id="0" name=""/>
        <dsp:cNvSpPr/>
      </dsp:nvSpPr>
      <dsp:spPr>
        <a:xfrm>
          <a:off x="2522529" y="1519011"/>
          <a:ext cx="1517202" cy="910321"/>
        </a:xfrm>
        <a:prstGeom prst="roundRect">
          <a:avLst>
            <a:gd name="adj" fmla="val 10000"/>
          </a:avLst>
        </a:prstGeom>
        <a:solidFill>
          <a:srgbClr val="3864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zażalenie pokrzywdzonego do prokuratora nadrzędnego</a:t>
          </a:r>
        </a:p>
      </dsp:txBody>
      <dsp:txXfrm>
        <a:off x="2549191" y="1545673"/>
        <a:ext cx="1463878" cy="856997"/>
      </dsp:txXfrm>
    </dsp:sp>
    <dsp:sp modelId="{ABDCC1F7-B861-49FA-B703-8C09BD4E1D13}">
      <dsp:nvSpPr>
        <dsp:cNvPr id="0" name=""/>
        <dsp:cNvSpPr/>
      </dsp:nvSpPr>
      <dsp:spPr>
        <a:xfrm rot="10800000">
          <a:off x="2067368"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2163862" y="1861291"/>
        <a:ext cx="225152" cy="225760"/>
      </dsp:txXfrm>
    </dsp:sp>
    <dsp:sp modelId="{0120BDCD-17D5-493E-914A-02C82D87EDBC}">
      <dsp:nvSpPr>
        <dsp:cNvPr id="0" name=""/>
        <dsp:cNvSpPr/>
      </dsp:nvSpPr>
      <dsp:spPr>
        <a:xfrm>
          <a:off x="398445" y="1519011"/>
          <a:ext cx="1517202" cy="910321"/>
        </a:xfrm>
        <a:prstGeom prst="roundRect">
          <a:avLst>
            <a:gd name="adj" fmla="val 10000"/>
          </a:avLst>
        </a:prstGeom>
        <a:solidFill>
          <a:srgbClr val="32599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utrzymanie zaskarżonego postanowienia w mocy przez prokuratora nadrzędnego</a:t>
          </a:r>
        </a:p>
      </dsp:txBody>
      <dsp:txXfrm>
        <a:off x="425107" y="1545673"/>
        <a:ext cx="1463878" cy="856997"/>
      </dsp:txXfrm>
    </dsp:sp>
    <dsp:sp modelId="{33419E12-CE4C-430A-A27B-06594154AF5B}">
      <dsp:nvSpPr>
        <dsp:cNvPr id="0" name=""/>
        <dsp:cNvSpPr/>
      </dsp:nvSpPr>
      <dsp:spPr>
        <a:xfrm rot="5400000">
          <a:off x="996223" y="25355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1044166" y="2562846"/>
        <a:ext cx="225760" cy="225152"/>
      </dsp:txXfrm>
    </dsp:sp>
    <dsp:sp modelId="{98FF956E-A2E6-4167-B535-2564228675EA}">
      <dsp:nvSpPr>
        <dsp:cNvPr id="0" name=""/>
        <dsp:cNvSpPr/>
      </dsp:nvSpPr>
      <dsp:spPr>
        <a:xfrm>
          <a:off x="398445" y="3036213"/>
          <a:ext cx="1517202" cy="910321"/>
        </a:xfrm>
        <a:prstGeom prst="roundRect">
          <a:avLst>
            <a:gd name="adj" fmla="val 10000"/>
          </a:avLst>
        </a:prstGeom>
        <a:solidFill>
          <a:srgbClr val="213B6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b="0" kern="1200" dirty="0"/>
            <a:t>pokrzywdzony nabywa prawo do wniesienia subsydiarnego AO</a:t>
          </a:r>
        </a:p>
      </dsp:txBody>
      <dsp:txXfrm>
        <a:off x="425107" y="3062875"/>
        <a:ext cx="1463878" cy="8569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08D3C-2657-4ED9-ABEE-C2449C546A75}">
      <dsp:nvSpPr>
        <dsp:cNvPr id="0" name=""/>
        <dsp:cNvSpPr/>
      </dsp:nvSpPr>
      <dsp:spPr>
        <a:xfrm>
          <a:off x="2675385" y="1391831"/>
          <a:ext cx="1800509" cy="691748"/>
        </a:xfrm>
        <a:custGeom>
          <a:avLst/>
          <a:gdLst/>
          <a:ahLst/>
          <a:cxnLst/>
          <a:rect l="0" t="0" r="0" b="0"/>
          <a:pathLst>
            <a:path>
              <a:moveTo>
                <a:pt x="0" y="0"/>
              </a:moveTo>
              <a:lnTo>
                <a:pt x="0" y="483336"/>
              </a:lnTo>
              <a:lnTo>
                <a:pt x="1800509" y="483336"/>
              </a:lnTo>
              <a:lnTo>
                <a:pt x="1800509"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D49FEB-0960-4CF0-8F38-8397E86DC2E5}">
      <dsp:nvSpPr>
        <dsp:cNvPr id="0" name=""/>
        <dsp:cNvSpPr/>
      </dsp:nvSpPr>
      <dsp:spPr>
        <a:xfrm>
          <a:off x="874895" y="1391831"/>
          <a:ext cx="1800489" cy="691748"/>
        </a:xfrm>
        <a:custGeom>
          <a:avLst/>
          <a:gdLst/>
          <a:ahLst/>
          <a:cxnLst/>
          <a:rect l="0" t="0" r="0" b="0"/>
          <a:pathLst>
            <a:path>
              <a:moveTo>
                <a:pt x="1800489" y="0"/>
              </a:moveTo>
              <a:lnTo>
                <a:pt x="1800489" y="483336"/>
              </a:lnTo>
              <a:lnTo>
                <a:pt x="0" y="483336"/>
              </a:lnTo>
              <a:lnTo>
                <a:pt x="0"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D568D3-FC3C-4A25-9DC7-902626877E45}">
      <dsp:nvSpPr>
        <dsp:cNvPr id="0" name=""/>
        <dsp:cNvSpPr/>
      </dsp:nvSpPr>
      <dsp:spPr>
        <a:xfrm>
          <a:off x="1550519" y="-36748"/>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449D1D-AE48-45F3-B6DE-CBFA04EBAD0D}">
      <dsp:nvSpPr>
        <dsp:cNvPr id="0" name=""/>
        <dsp:cNvSpPr/>
      </dsp:nvSpPr>
      <dsp:spPr>
        <a:xfrm>
          <a:off x="1800489" y="200723"/>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obrona obligatoryjna</a:t>
          </a:r>
        </a:p>
      </dsp:txBody>
      <dsp:txXfrm>
        <a:off x="1842331" y="242565"/>
        <a:ext cx="2166048" cy="1344895"/>
      </dsp:txXfrm>
    </dsp:sp>
    <dsp:sp modelId="{C85DC752-A770-4E91-9B41-BF9C2879C4C4}">
      <dsp:nvSpPr>
        <dsp:cNvPr id="0" name=""/>
        <dsp:cNvSpPr/>
      </dsp:nvSpPr>
      <dsp:spPr>
        <a:xfrm>
          <a:off x="-249970"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BF5698-E00F-4075-B8F7-8EEB34295ECE}">
      <dsp:nvSpPr>
        <dsp:cNvPr id="0" name=""/>
        <dsp:cNvSpPr/>
      </dsp:nvSpPr>
      <dsp:spPr>
        <a:xfrm>
          <a:off x="0"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podmiotowych</a:t>
          </a:r>
        </a:p>
      </dsp:txBody>
      <dsp:txXfrm>
        <a:off x="41842" y="2362894"/>
        <a:ext cx="2166048" cy="1344895"/>
      </dsp:txXfrm>
    </dsp:sp>
    <dsp:sp modelId="{7E91BE73-58BE-4F12-9E2C-24EC7B72559D}">
      <dsp:nvSpPr>
        <dsp:cNvPr id="0" name=""/>
        <dsp:cNvSpPr/>
      </dsp:nvSpPr>
      <dsp:spPr>
        <a:xfrm>
          <a:off x="3351029"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8A5542-84B5-4E57-A9AE-A31B8A722CB9}">
      <dsp:nvSpPr>
        <dsp:cNvPr id="0" name=""/>
        <dsp:cNvSpPr/>
      </dsp:nvSpPr>
      <dsp:spPr>
        <a:xfrm>
          <a:off x="3600999"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przedmiotowych </a:t>
          </a:r>
        </a:p>
      </dsp:txBody>
      <dsp:txXfrm>
        <a:off x="3642841" y="2362894"/>
        <a:ext cx="2166048" cy="1344895"/>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t>19.04.2024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t>64</a:t>
            </a:fld>
            <a:endParaRPr lang="pl-PL"/>
          </a:p>
        </p:txBody>
      </p:sp>
    </p:spTree>
    <p:extLst>
      <p:ext uri="{BB962C8B-B14F-4D97-AF65-F5344CB8AC3E}">
        <p14:creationId xmlns:p14="http://schemas.microsoft.com/office/powerpoint/2010/main" val="98641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19.04.2024</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19.04.2024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19.04.2024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19.04.2024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19.04.2024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19.04.2024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19.04.2024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19.04.2024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19.04.2024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19.04.2024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19.04.2024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19.04.2024</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3" Type="http://schemas.openxmlformats.org/officeDocument/2006/relationships/hyperlink" Target="https://sip.lex.pl/#/document/16798683?unitId=art(165)par(3)&amp;cm=DOCUMENT" TargetMode="External"/><Relationship Id="rId18" Type="http://schemas.openxmlformats.org/officeDocument/2006/relationships/hyperlink" Target="https://sip.lex.pl/#/document/16798683?unitId=art(185)par(2)&amp;cm=DOCUMENT" TargetMode="External"/><Relationship Id="rId26" Type="http://schemas.openxmlformats.org/officeDocument/2006/relationships/hyperlink" Target="https://sip.lex.pl/#/document/16798683?unitId=art(269)&amp;cm=DOCUMENT" TargetMode="External"/><Relationship Id="rId21" Type="http://schemas.openxmlformats.org/officeDocument/2006/relationships/hyperlink" Target="https://sip.lex.pl/#/document/16798683?unitId=art(211(a))&amp;cm=DOCUMENT" TargetMode="External"/><Relationship Id="rId34" Type="http://schemas.openxmlformats.org/officeDocument/2006/relationships/hyperlink" Target="https://sip.lex.pl/#/document/16798683?unitId=art(286)par(1)&amp;cm=DOCUMENT" TargetMode="External"/><Relationship Id="rId7" Type="http://schemas.openxmlformats.org/officeDocument/2006/relationships/hyperlink" Target="https://sip.lex.pl/#/document/16798683?unitId=art(150)par(1)&amp;cm=DOCUMENT" TargetMode="External"/><Relationship Id="rId12" Type="http://schemas.openxmlformats.org/officeDocument/2006/relationships/hyperlink" Target="https://sip.lex.pl/#/document/16798683?unitId=art(165)par(1)&amp;cm=DOCUMENT" TargetMode="External"/><Relationship Id="rId17" Type="http://schemas.openxmlformats.org/officeDocument/2006/relationships/hyperlink" Target="https://sip.lex.pl/#/document/16798683?unitId=art(173)par(4)&amp;cm=DOCUMENT" TargetMode="External"/><Relationship Id="rId25" Type="http://schemas.openxmlformats.org/officeDocument/2006/relationships/hyperlink" Target="https://sip.lex.pl/#/document/16798683?unitId=art(265)par(2)&amp;cm=DOCUMENT" TargetMode="External"/><Relationship Id="rId33" Type="http://schemas.openxmlformats.org/officeDocument/2006/relationships/hyperlink" Target="https://sip.lex.pl/#/document/16798683?unitId=art(284)par(2)&amp;cm=DOCUMENT" TargetMode="External"/><Relationship Id="rId2" Type="http://schemas.openxmlformats.org/officeDocument/2006/relationships/hyperlink" Target="https://sip.lex.pl/#/document/16798683?unitId=art(140)&amp;cm=DOCUMENT" TargetMode="External"/><Relationship Id="rId16" Type="http://schemas.openxmlformats.org/officeDocument/2006/relationships/hyperlink" Target="https://sip.lex.pl/#/document/16798683?unitId=art(173)par(3)&amp;cm=DOCUMENT" TargetMode="External"/><Relationship Id="rId20" Type="http://schemas.openxmlformats.org/officeDocument/2006/relationships/hyperlink" Target="https://sip.lex.pl/#/document/16798683?unitId=art(210)par(2)&amp;cm=DOCUMENT" TargetMode="External"/><Relationship Id="rId29" Type="http://schemas.openxmlformats.org/officeDocument/2006/relationships/hyperlink" Target="https://sip.lex.pl/#/document/16798683?unitId=art(278)par(3(a))&amp;cm=DOCUMENT" TargetMode="External"/><Relationship Id="rId1" Type="http://schemas.openxmlformats.org/officeDocument/2006/relationships/slideLayout" Target="../slideLayouts/slideLayout2.xml"/><Relationship Id="rId6" Type="http://schemas.openxmlformats.org/officeDocument/2006/relationships/hyperlink" Target="https://sip.lex.pl/#/document/16798683?unitId=art(149)&amp;cm=DOCUMENT" TargetMode="External"/><Relationship Id="rId11" Type="http://schemas.openxmlformats.org/officeDocument/2006/relationships/hyperlink" Target="https://sip.lex.pl/#/document/16798683?unitId=art(163)par(4)&amp;cm=DOCUMENT" TargetMode="External"/><Relationship Id="rId24" Type="http://schemas.openxmlformats.org/officeDocument/2006/relationships/hyperlink" Target="https://sip.lex.pl/#/document/16798683?unitId=art(265)par(1)&amp;cm=DOCUMENT" TargetMode="External"/><Relationship Id="rId32" Type="http://schemas.openxmlformats.org/officeDocument/2006/relationships/hyperlink" Target="https://sip.lex.pl/#/document/16798683?unitId=art(284)par(1)&amp;cm=DOCUMENT" TargetMode="External"/><Relationship Id="rId37" Type="http://schemas.openxmlformats.org/officeDocument/2006/relationships/hyperlink" Target="https://sip.lex.pl/#/document/16798683?unitId=art(299)&amp;cm=DOCUMENT" TargetMode="External"/><Relationship Id="rId5" Type="http://schemas.openxmlformats.org/officeDocument/2006/relationships/hyperlink" Target="https://sip.lex.pl/#/document/16798683?unitId=art(148(a))&amp;cm=DOCUMENT" TargetMode="External"/><Relationship Id="rId15" Type="http://schemas.openxmlformats.org/officeDocument/2006/relationships/hyperlink" Target="https://sip.lex.pl/#/document/16798683?unitId=art(166)par(1)&amp;cm=DOCUMENT" TargetMode="External"/><Relationship Id="rId23" Type="http://schemas.openxmlformats.org/officeDocument/2006/relationships/hyperlink" Target="https://sip.lex.pl/#/document/16798683?unitId=art(258)par(1)&amp;cm=DOCUMENT" TargetMode="External"/><Relationship Id="rId28" Type="http://schemas.openxmlformats.org/officeDocument/2006/relationships/hyperlink" Target="https://sip.lex.pl/#/document/16798683?unitId=art(278)par(2)&amp;cm=DOCUMENT" TargetMode="External"/><Relationship Id="rId36" Type="http://schemas.openxmlformats.org/officeDocument/2006/relationships/hyperlink" Target="https://sip.lex.pl/#/document/16798683?unitId=art(296)par(3)&amp;cm=DOCUMENT" TargetMode="External"/><Relationship Id="rId10" Type="http://schemas.openxmlformats.org/officeDocument/2006/relationships/hyperlink" Target="https://sip.lex.pl/#/document/16798683?unitId=art(163)par(3)&amp;cm=DOCUMENT" TargetMode="External"/><Relationship Id="rId19" Type="http://schemas.openxmlformats.org/officeDocument/2006/relationships/hyperlink" Target="https://sip.lex.pl/#/document/16798683?unitId=art(189(a))par(2)&amp;cm=DOCUMENT" TargetMode="External"/><Relationship Id="rId31" Type="http://schemas.openxmlformats.org/officeDocument/2006/relationships/hyperlink" Target="https://sip.lex.pl/#/document/16798683?unitId=art(294)par(2)&amp;cm=DOCUMENT" TargetMode="External"/><Relationship Id="rId4" Type="http://schemas.openxmlformats.org/officeDocument/2006/relationships/hyperlink" Target="https://sip.lex.pl/#/document/16798683?unitId=art(148)par(5)&amp;cm=DOCUMENT" TargetMode="External"/><Relationship Id="rId9" Type="http://schemas.openxmlformats.org/officeDocument/2006/relationships/hyperlink" Target="https://sip.lex.pl/#/document/16798683?unitId=art(158)par(3)&amp;cm=DOCUMENT" TargetMode="External"/><Relationship Id="rId14" Type="http://schemas.openxmlformats.org/officeDocument/2006/relationships/hyperlink" Target="https://sip.lex.pl/#/document/16798683?unitId=art(165)par(4)&amp;cm=DOCUMENT" TargetMode="External"/><Relationship Id="rId22" Type="http://schemas.openxmlformats.org/officeDocument/2006/relationships/hyperlink" Target="https://sip.lex.pl/#/document/16798683?unitId=art(252)par(3)&amp;cm=DOCUMENT" TargetMode="External"/><Relationship Id="rId27" Type="http://schemas.openxmlformats.org/officeDocument/2006/relationships/hyperlink" Target="https://sip.lex.pl/#/document/16798683?unitId=art(278)par(1)&amp;cm=DOCUMENT" TargetMode="External"/><Relationship Id="rId30" Type="http://schemas.openxmlformats.org/officeDocument/2006/relationships/hyperlink" Target="https://sip.lex.pl/#/document/16798683?unitId=art(294)par(1)&amp;cm=DOCUMENT" TargetMode="External"/><Relationship Id="rId35" Type="http://schemas.openxmlformats.org/officeDocument/2006/relationships/hyperlink" Target="https://sip.lex.pl/#/document/16798683?unitId=art(287)par(1)&amp;cm=DOCUMENT" TargetMode="External"/><Relationship Id="rId8" Type="http://schemas.openxmlformats.org/officeDocument/2006/relationships/hyperlink" Target="https://sip.lex.pl/#/document/16798683?unitId=art(151)&amp;cm=DOCUMENT" TargetMode="External"/><Relationship Id="rId3" Type="http://schemas.openxmlformats.org/officeDocument/2006/relationships/hyperlink" Target="https://sip.lex.pl/#/document/16798683?unitId=art(148)par(4)&amp;cm=DOCUMEN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DCFC0-E4CF-4D27-A6E0-4E9BA8AC8B62}"/>
              </a:ext>
            </a:extLst>
          </p:cNvPr>
          <p:cNvSpPr>
            <a:spLocks noGrp="1"/>
          </p:cNvSpPr>
          <p:nvPr>
            <p:ph type="ctrTitle"/>
          </p:nvPr>
        </p:nvSpPr>
        <p:spPr>
          <a:xfrm>
            <a:off x="533400" y="1196752"/>
            <a:ext cx="7851648" cy="1828800"/>
          </a:xfrm>
        </p:spPr>
        <p:txBody>
          <a:bodyPr/>
          <a:lstStyle/>
          <a:p>
            <a:r>
              <a:rPr lang="pl-PL" dirty="0"/>
              <a:t>Uczestnicy postępowania</a:t>
            </a:r>
          </a:p>
        </p:txBody>
      </p:sp>
      <p:sp>
        <p:nvSpPr>
          <p:cNvPr id="3" name="Podtytuł 2">
            <a:extLst>
              <a:ext uri="{FF2B5EF4-FFF2-40B4-BE49-F238E27FC236}">
                <a16:creationId xmlns:a16="http://schemas.microsoft.com/office/drawing/2014/main" id="{88B4EAE1-4EB3-466E-855D-1E30FD865B46}"/>
              </a:ext>
            </a:extLst>
          </p:cNvPr>
          <p:cNvSpPr>
            <a:spLocks noGrp="1"/>
          </p:cNvSpPr>
          <p:nvPr>
            <p:ph type="subTitle" idx="1"/>
          </p:nvPr>
        </p:nvSpPr>
        <p:spPr/>
        <p:txBody>
          <a:bodyPr/>
          <a:lstStyle/>
          <a:p>
            <a:endParaRPr lang="pl-PL" dirty="0"/>
          </a:p>
          <a:p>
            <a:r>
              <a:rPr lang="pl-PL" dirty="0"/>
              <a:t>dr Karol Jarząbek</a:t>
            </a:r>
          </a:p>
        </p:txBody>
      </p:sp>
    </p:spTree>
    <p:extLst>
      <p:ext uri="{BB962C8B-B14F-4D97-AF65-F5344CB8AC3E}">
        <p14:creationId xmlns:p14="http://schemas.microsoft.com/office/powerpoint/2010/main" val="102841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568952" cy="4752528"/>
          </a:xfrm>
        </p:spPr>
        <p:txBody>
          <a:bodyPr/>
          <a:lstStyle/>
          <a:p>
            <a:pPr algn="just"/>
            <a:r>
              <a:rPr lang="pl-PL" b="1" dirty="0"/>
              <a:t>Właściwość rzeczowa - </a:t>
            </a:r>
            <a:r>
              <a:rPr lang="pl-PL" dirty="0"/>
              <a:t>kompetencja sądu do rozpoznawania sprawy w pierwszej instancji.</a:t>
            </a:r>
          </a:p>
          <a:p>
            <a:pPr algn="just"/>
            <a:endParaRPr lang="pl-PL" dirty="0"/>
          </a:p>
          <a:p>
            <a:pPr algn="just"/>
            <a:r>
              <a:rPr lang="pl-PL" dirty="0"/>
              <a:t>Kryterium: </a:t>
            </a:r>
            <a:r>
              <a:rPr lang="pl-PL" b="1" dirty="0"/>
              <a:t>rodzaj przestępstwa.</a:t>
            </a:r>
          </a:p>
          <a:p>
            <a:pPr algn="just"/>
            <a:endParaRPr lang="pl-PL" dirty="0"/>
          </a:p>
          <a:p>
            <a:pPr algn="just"/>
            <a:r>
              <a:rPr lang="pl-PL" dirty="0"/>
              <a:t>Sąd rejonowy rozstrzyga w pierwszej instancji w sprawach dotyczących wszystkich kategorii przestępstw z wyjątkiem tych, które zostały przekazane do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lgn="just">
              <a:buNone/>
            </a:pPr>
            <a:r>
              <a:rPr lang="pl-PL" dirty="0"/>
              <a:t>1)  o zbrodnie określone w Kodeksie karnym oraz w ustawach szczególnych;</a:t>
            </a:r>
          </a:p>
          <a:p>
            <a:pPr marL="109728" indent="0" algn="just">
              <a:buFont typeface="Wingdings 2"/>
              <a:buNone/>
            </a:pPr>
            <a:r>
              <a:rPr lang="pl-PL" dirty="0"/>
              <a:t>2) o występki określone w rozdziałach XVI i XVII oraz w </a:t>
            </a:r>
            <a:r>
              <a:rPr lang="pl-PL" dirty="0">
                <a:hlinkClick r:id="rId2">
                  <a:extLst>
                    <a:ext uri="{A12FA001-AC4F-418D-AE19-62706E023703}">
                      <ahyp:hlinkClr xmlns:ahyp="http://schemas.microsoft.com/office/drawing/2018/hyperlinkcolor" val="tx"/>
                    </a:ext>
                  </a:extLst>
                </a:hlinkClick>
              </a:rPr>
              <a:t>art. 140-142</a:t>
            </a:r>
            <a:r>
              <a:rPr lang="pl-PL" dirty="0"/>
              <a:t>, </a:t>
            </a:r>
            <a:r>
              <a:rPr lang="pl-PL" dirty="0">
                <a:hlinkClick r:id="rId3">
                  <a:extLst>
                    <a:ext uri="{A12FA001-AC4F-418D-AE19-62706E023703}">
                      <ahyp:hlinkClr xmlns:ahyp="http://schemas.microsoft.com/office/drawing/2018/hyperlinkcolor" val="tx"/>
                    </a:ext>
                  </a:extLst>
                </a:hlinkClick>
              </a:rPr>
              <a:t>art. 148 § 4</a:t>
            </a:r>
            <a:r>
              <a:rPr lang="pl-PL" dirty="0"/>
              <a:t> i </a:t>
            </a:r>
            <a:r>
              <a:rPr lang="pl-PL" dirty="0">
                <a:hlinkClick r:id="rId4">
                  <a:extLst>
                    <a:ext uri="{A12FA001-AC4F-418D-AE19-62706E023703}">
                      <ahyp:hlinkClr xmlns:ahyp="http://schemas.microsoft.com/office/drawing/2018/hyperlinkcolor" val="tx"/>
                    </a:ext>
                  </a:extLst>
                </a:hlinkClick>
              </a:rPr>
              <a:t>5</a:t>
            </a:r>
            <a:r>
              <a:rPr lang="pl-PL" dirty="0"/>
              <a:t>, </a:t>
            </a:r>
            <a:r>
              <a:rPr lang="pl-PL" dirty="0">
                <a:hlinkClick r:id="rId5">
                  <a:extLst>
                    <a:ext uri="{A12FA001-AC4F-418D-AE19-62706E023703}">
                      <ahyp:hlinkClr xmlns:ahyp="http://schemas.microsoft.com/office/drawing/2018/hyperlinkcolor" val="tx"/>
                    </a:ext>
                  </a:extLst>
                </a:hlinkClick>
              </a:rPr>
              <a:t>art. 148a</a:t>
            </a:r>
            <a:r>
              <a:rPr lang="pl-PL" dirty="0"/>
              <a:t>, </a:t>
            </a:r>
            <a:r>
              <a:rPr lang="pl-PL" dirty="0">
                <a:hlinkClick r:id="rId6">
                  <a:extLst>
                    <a:ext uri="{A12FA001-AC4F-418D-AE19-62706E023703}">
                      <ahyp:hlinkClr xmlns:ahyp="http://schemas.microsoft.com/office/drawing/2018/hyperlinkcolor" val="tx"/>
                    </a:ext>
                  </a:extLst>
                </a:hlinkClick>
              </a:rPr>
              <a:t>art. 149</a:t>
            </a:r>
            <a:r>
              <a:rPr lang="pl-PL" dirty="0"/>
              <a:t>, </a:t>
            </a:r>
            <a:r>
              <a:rPr lang="pl-PL" dirty="0">
                <a:hlinkClick r:id="rId7">
                  <a:extLst>
                    <a:ext uri="{A12FA001-AC4F-418D-AE19-62706E023703}">
                      <ahyp:hlinkClr xmlns:ahyp="http://schemas.microsoft.com/office/drawing/2018/hyperlinkcolor" val="tx"/>
                    </a:ext>
                  </a:extLst>
                </a:hlinkClick>
              </a:rPr>
              <a:t>art. 150 § 1</a:t>
            </a:r>
            <a:r>
              <a:rPr lang="pl-PL" dirty="0"/>
              <a:t>, </a:t>
            </a:r>
            <a:r>
              <a:rPr lang="pl-PL" dirty="0">
                <a:hlinkClick r:id="rId8">
                  <a:extLst>
                    <a:ext uri="{A12FA001-AC4F-418D-AE19-62706E023703}">
                      <ahyp:hlinkClr xmlns:ahyp="http://schemas.microsoft.com/office/drawing/2018/hyperlinkcolor" val="tx"/>
                    </a:ext>
                  </a:extLst>
                </a:hlinkClick>
              </a:rPr>
              <a:t>art. 151-154</a:t>
            </a:r>
            <a:r>
              <a:rPr lang="pl-PL" dirty="0"/>
              <a:t>, </a:t>
            </a:r>
            <a:r>
              <a:rPr lang="pl-PL" dirty="0">
                <a:hlinkClick r:id="rId9">
                  <a:extLst>
                    <a:ext uri="{A12FA001-AC4F-418D-AE19-62706E023703}">
                      <ahyp:hlinkClr xmlns:ahyp="http://schemas.microsoft.com/office/drawing/2018/hyperlinkcolor" val="tx"/>
                    </a:ext>
                  </a:extLst>
                </a:hlinkClick>
              </a:rPr>
              <a:t>art. 158 § 3</a:t>
            </a:r>
            <a:r>
              <a:rPr lang="pl-PL" dirty="0"/>
              <a:t>, </a:t>
            </a:r>
            <a:r>
              <a:rPr lang="pl-PL" dirty="0">
                <a:hlinkClick r:id="rId10">
                  <a:extLst>
                    <a:ext uri="{A12FA001-AC4F-418D-AE19-62706E023703}">
                      <ahyp:hlinkClr xmlns:ahyp="http://schemas.microsoft.com/office/drawing/2018/hyperlinkcolor" val="tx"/>
                    </a:ext>
                  </a:extLst>
                </a:hlinkClick>
              </a:rPr>
              <a:t>art. 163 § 3</a:t>
            </a:r>
            <a:r>
              <a:rPr lang="pl-PL" dirty="0"/>
              <a:t> i </a:t>
            </a:r>
            <a:r>
              <a:rPr lang="pl-PL" dirty="0">
                <a:hlinkClick r:id="rId11">
                  <a:extLst>
                    <a:ext uri="{A12FA001-AC4F-418D-AE19-62706E023703}">
                      <ahyp:hlinkClr xmlns:ahyp="http://schemas.microsoft.com/office/drawing/2018/hyperlinkcolor" val="tx"/>
                    </a:ext>
                  </a:extLst>
                </a:hlinkClick>
              </a:rPr>
              <a:t>4</a:t>
            </a:r>
            <a:r>
              <a:rPr lang="pl-PL" dirty="0"/>
              <a:t>, </a:t>
            </a:r>
            <a:r>
              <a:rPr lang="pl-PL" dirty="0">
                <a:hlinkClick r:id="rId12">
                  <a:extLst>
                    <a:ext uri="{A12FA001-AC4F-418D-AE19-62706E023703}">
                      <ahyp:hlinkClr xmlns:ahyp="http://schemas.microsoft.com/office/drawing/2018/hyperlinkcolor" val="tx"/>
                    </a:ext>
                  </a:extLst>
                </a:hlinkClick>
              </a:rPr>
              <a:t>art. 165 § 1</a:t>
            </a:r>
            <a:r>
              <a:rPr lang="pl-PL" dirty="0"/>
              <a:t>, </a:t>
            </a:r>
            <a:r>
              <a:rPr lang="pl-PL" dirty="0">
                <a:hlinkClick r:id="rId13">
                  <a:extLst>
                    <a:ext uri="{A12FA001-AC4F-418D-AE19-62706E023703}">
                      <ahyp:hlinkClr xmlns:ahyp="http://schemas.microsoft.com/office/drawing/2018/hyperlinkcolor" val="tx"/>
                    </a:ext>
                  </a:extLst>
                </a:hlinkClick>
              </a:rPr>
              <a:t>3</a:t>
            </a:r>
            <a:r>
              <a:rPr lang="pl-PL" dirty="0"/>
              <a:t> i </a:t>
            </a:r>
            <a:r>
              <a:rPr lang="pl-PL" dirty="0">
                <a:hlinkClick r:id="rId14">
                  <a:extLst>
                    <a:ext uri="{A12FA001-AC4F-418D-AE19-62706E023703}">
                      <ahyp:hlinkClr xmlns:ahyp="http://schemas.microsoft.com/office/drawing/2018/hyperlinkcolor" val="tx"/>
                    </a:ext>
                  </a:extLst>
                </a:hlinkClick>
              </a:rPr>
              <a:t>4</a:t>
            </a:r>
            <a:r>
              <a:rPr lang="pl-PL" dirty="0"/>
              <a:t>, </a:t>
            </a:r>
            <a:r>
              <a:rPr lang="pl-PL" dirty="0">
                <a:hlinkClick r:id="rId15">
                  <a:extLst>
                    <a:ext uri="{A12FA001-AC4F-418D-AE19-62706E023703}">
                      <ahyp:hlinkClr xmlns:ahyp="http://schemas.microsoft.com/office/drawing/2018/hyperlinkcolor" val="tx"/>
                    </a:ext>
                  </a:extLst>
                </a:hlinkClick>
              </a:rPr>
              <a:t>art. 166 § 1</a:t>
            </a:r>
            <a:r>
              <a:rPr lang="pl-PL" dirty="0"/>
              <a:t>, </a:t>
            </a:r>
            <a:r>
              <a:rPr lang="pl-PL" dirty="0">
                <a:hlinkClick r:id="rId16">
                  <a:extLst>
                    <a:ext uri="{A12FA001-AC4F-418D-AE19-62706E023703}">
                      <ahyp:hlinkClr xmlns:ahyp="http://schemas.microsoft.com/office/drawing/2018/hyperlinkcolor" val="tx"/>
                    </a:ext>
                  </a:extLst>
                </a:hlinkClick>
              </a:rPr>
              <a:t>art. 173 § 3</a:t>
            </a:r>
            <a:r>
              <a:rPr lang="pl-PL" dirty="0"/>
              <a:t> i </a:t>
            </a:r>
            <a:r>
              <a:rPr lang="pl-PL" dirty="0">
                <a:hlinkClick r:id="rId17">
                  <a:extLst>
                    <a:ext uri="{A12FA001-AC4F-418D-AE19-62706E023703}">
                      <ahyp:hlinkClr xmlns:ahyp="http://schemas.microsoft.com/office/drawing/2018/hyperlinkcolor" val="tx"/>
                    </a:ext>
                  </a:extLst>
                </a:hlinkClick>
              </a:rPr>
              <a:t>4</a:t>
            </a:r>
            <a:r>
              <a:rPr lang="pl-PL" dirty="0"/>
              <a:t>, </a:t>
            </a:r>
            <a:r>
              <a:rPr lang="pl-PL" dirty="0">
                <a:hlinkClick r:id="rId18">
                  <a:extLst>
                    <a:ext uri="{A12FA001-AC4F-418D-AE19-62706E023703}">
                      <ahyp:hlinkClr xmlns:ahyp="http://schemas.microsoft.com/office/drawing/2018/hyperlinkcolor" val="tx"/>
                    </a:ext>
                  </a:extLst>
                </a:hlinkClick>
              </a:rPr>
              <a:t>art. 185 § 2</a:t>
            </a:r>
            <a:r>
              <a:rPr lang="pl-PL" dirty="0"/>
              <a:t>, </a:t>
            </a:r>
            <a:r>
              <a:rPr lang="pl-PL" dirty="0">
                <a:hlinkClick r:id="rId19">
                  <a:extLst>
                    <a:ext uri="{A12FA001-AC4F-418D-AE19-62706E023703}">
                      <ahyp:hlinkClr xmlns:ahyp="http://schemas.microsoft.com/office/drawing/2018/hyperlinkcolor" val="tx"/>
                    </a:ext>
                  </a:extLst>
                </a:hlinkClick>
              </a:rPr>
              <a:t>art. 189a § 2</a:t>
            </a:r>
            <a:r>
              <a:rPr lang="pl-PL" dirty="0"/>
              <a:t>, </a:t>
            </a:r>
            <a:r>
              <a:rPr lang="pl-PL" dirty="0">
                <a:hlinkClick r:id="rId20">
                  <a:extLst>
                    <a:ext uri="{A12FA001-AC4F-418D-AE19-62706E023703}">
                      <ahyp:hlinkClr xmlns:ahyp="http://schemas.microsoft.com/office/drawing/2018/hyperlinkcolor" val="tx"/>
                    </a:ext>
                  </a:extLst>
                </a:hlinkClick>
              </a:rPr>
              <a:t>art. 210 § 2</a:t>
            </a:r>
            <a:r>
              <a:rPr lang="pl-PL" dirty="0"/>
              <a:t>, </a:t>
            </a:r>
            <a:r>
              <a:rPr lang="pl-PL" dirty="0">
                <a:hlinkClick r:id="rId21">
                  <a:extLst>
                    <a:ext uri="{A12FA001-AC4F-418D-AE19-62706E023703}">
                      <ahyp:hlinkClr xmlns:ahyp="http://schemas.microsoft.com/office/drawing/2018/hyperlinkcolor" val="tx"/>
                    </a:ext>
                  </a:extLst>
                </a:hlinkClick>
              </a:rPr>
              <a:t>art. 211a</a:t>
            </a:r>
            <a:r>
              <a:rPr lang="pl-PL" dirty="0"/>
              <a:t>, </a:t>
            </a:r>
            <a:r>
              <a:rPr lang="pl-PL" dirty="0">
                <a:hlinkClick r:id="rId22">
                  <a:extLst>
                    <a:ext uri="{A12FA001-AC4F-418D-AE19-62706E023703}">
                      <ahyp:hlinkClr xmlns:ahyp="http://schemas.microsoft.com/office/drawing/2018/hyperlinkcolor" val="tx"/>
                    </a:ext>
                  </a:extLst>
                </a:hlinkClick>
              </a:rPr>
              <a:t>art. 252 § 3</a:t>
            </a:r>
            <a:r>
              <a:rPr lang="pl-PL" dirty="0"/>
              <a:t>, </a:t>
            </a:r>
            <a:r>
              <a:rPr lang="pl-PL" dirty="0">
                <a:hlinkClick r:id="rId23">
                  <a:extLst>
                    <a:ext uri="{A12FA001-AC4F-418D-AE19-62706E023703}">
                      <ahyp:hlinkClr xmlns:ahyp="http://schemas.microsoft.com/office/drawing/2018/hyperlinkcolor" val="tx"/>
                    </a:ext>
                  </a:extLst>
                </a:hlinkClick>
              </a:rPr>
              <a:t>art. 258 § 1-3</a:t>
            </a:r>
            <a:r>
              <a:rPr lang="pl-PL" dirty="0"/>
              <a:t>, </a:t>
            </a:r>
            <a:r>
              <a:rPr lang="pl-PL" dirty="0">
                <a:hlinkClick r:id="rId24">
                  <a:extLst>
                    <a:ext uri="{A12FA001-AC4F-418D-AE19-62706E023703}">
                      <ahyp:hlinkClr xmlns:ahyp="http://schemas.microsoft.com/office/drawing/2018/hyperlinkcolor" val="tx"/>
                    </a:ext>
                  </a:extLst>
                </a:hlinkClick>
              </a:rPr>
              <a:t>art. 265 § 1</a:t>
            </a:r>
            <a:r>
              <a:rPr lang="pl-PL" dirty="0"/>
              <a:t> i </a:t>
            </a:r>
            <a:r>
              <a:rPr lang="pl-PL" dirty="0">
                <a:hlinkClick r:id="rId25">
                  <a:extLst>
                    <a:ext uri="{A12FA001-AC4F-418D-AE19-62706E023703}">
                      <ahyp:hlinkClr xmlns:ahyp="http://schemas.microsoft.com/office/drawing/2018/hyperlinkcolor" val="tx"/>
                    </a:ext>
                  </a:extLst>
                </a:hlinkClick>
              </a:rPr>
              <a:t>2</a:t>
            </a:r>
            <a:r>
              <a:rPr lang="pl-PL" dirty="0"/>
              <a:t>, </a:t>
            </a:r>
            <a:r>
              <a:rPr lang="pl-PL" dirty="0">
                <a:hlinkClick r:id="rId26">
                  <a:extLst>
                    <a:ext uri="{A12FA001-AC4F-418D-AE19-62706E023703}">
                      <ahyp:hlinkClr xmlns:ahyp="http://schemas.microsoft.com/office/drawing/2018/hyperlinkcolor" val="tx"/>
                    </a:ext>
                  </a:extLst>
                </a:hlinkClick>
              </a:rPr>
              <a:t>art. 269</a:t>
            </a:r>
            <a:r>
              <a:rPr lang="pl-PL" b="1" dirty="0"/>
              <a:t>, </a:t>
            </a:r>
            <a:r>
              <a:rPr lang="pl-PL" b="1" dirty="0">
                <a:hlinkClick r:id="rId27">
                  <a:extLst>
                    <a:ext uri="{A12FA001-AC4F-418D-AE19-62706E023703}">
                      <ahyp:hlinkClr xmlns:ahyp="http://schemas.microsoft.com/office/drawing/2018/hyperlinkcolor" val="tx"/>
                    </a:ext>
                  </a:extLst>
                </a:hlinkClick>
              </a:rPr>
              <a:t>art. 278 § 1</a:t>
            </a:r>
            <a:r>
              <a:rPr lang="pl-PL" b="1" dirty="0"/>
              <a:t>, </a:t>
            </a:r>
            <a:r>
              <a:rPr lang="pl-PL" b="1" dirty="0">
                <a:hlinkClick r:id="rId28">
                  <a:extLst>
                    <a:ext uri="{A12FA001-AC4F-418D-AE19-62706E023703}">
                      <ahyp:hlinkClr xmlns:ahyp="http://schemas.microsoft.com/office/drawing/2018/hyperlinkcolor" val="tx"/>
                    </a:ext>
                  </a:extLst>
                </a:hlinkClick>
              </a:rPr>
              <a:t>2</a:t>
            </a:r>
            <a:r>
              <a:rPr lang="pl-PL" b="1" dirty="0"/>
              <a:t> i </a:t>
            </a:r>
            <a:r>
              <a:rPr lang="pl-PL" b="1" dirty="0">
                <a:hlinkClick r:id="rId29">
                  <a:extLst>
                    <a:ext uri="{A12FA001-AC4F-418D-AE19-62706E023703}">
                      <ahyp:hlinkClr xmlns:ahyp="http://schemas.microsoft.com/office/drawing/2018/hyperlinkcolor" val="tx"/>
                    </a:ext>
                  </a:extLst>
                </a:hlinkClick>
              </a:rPr>
              <a:t>3a</a:t>
            </a:r>
            <a:r>
              <a:rPr lang="pl-PL" b="1" dirty="0"/>
              <a:t> </a:t>
            </a:r>
            <a:r>
              <a:rPr lang="pl-PL" dirty="0"/>
              <a:t>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2">
                  <a:extLst>
                    <a:ext uri="{A12FA001-AC4F-418D-AE19-62706E023703}">
                      <ahyp:hlinkClr xmlns:ahyp="http://schemas.microsoft.com/office/drawing/2018/hyperlinkcolor" val="tx"/>
                    </a:ext>
                  </a:extLst>
                </a:hlinkClick>
              </a:rPr>
              <a:t>art. 284 § 1</a:t>
            </a:r>
            <a:r>
              <a:rPr lang="pl-PL" dirty="0"/>
              <a:t> i </a:t>
            </a:r>
            <a:r>
              <a:rPr lang="pl-PL" dirty="0">
                <a:hlinkClick r:id="rId33">
                  <a:extLst>
                    <a:ext uri="{A12FA001-AC4F-418D-AE19-62706E023703}">
                      <ahyp:hlinkClr xmlns:ahyp="http://schemas.microsoft.com/office/drawing/2018/hyperlinkcolor" val="tx"/>
                    </a:ext>
                  </a:extLst>
                </a:hlinkClick>
              </a:rPr>
              <a:t>2</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4">
                  <a:extLst>
                    <a:ext uri="{A12FA001-AC4F-418D-AE19-62706E023703}">
                      <ahyp:hlinkClr xmlns:ahyp="http://schemas.microsoft.com/office/drawing/2018/hyperlinkcolor" val="tx"/>
                    </a:ext>
                  </a:extLst>
                </a:hlinkClick>
              </a:rPr>
              <a:t>art. 286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5">
                  <a:extLst>
                    <a:ext uri="{A12FA001-AC4F-418D-AE19-62706E023703}">
                      <ahyp:hlinkClr xmlns:ahyp="http://schemas.microsoft.com/office/drawing/2018/hyperlinkcolor" val="tx"/>
                    </a:ext>
                  </a:extLst>
                </a:hlinkClick>
              </a:rPr>
              <a:t>art. 287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6">
                  <a:extLst>
                    <a:ext uri="{A12FA001-AC4F-418D-AE19-62706E023703}">
                      <ahyp:hlinkClr xmlns:ahyp="http://schemas.microsoft.com/office/drawing/2018/hyperlinkcolor" val="tx"/>
                    </a:ext>
                  </a:extLst>
                </a:hlinkClick>
              </a:rPr>
              <a:t>art. 296 § 3</a:t>
            </a:r>
            <a:r>
              <a:rPr lang="pl-PL" dirty="0"/>
              <a:t> oraz </a:t>
            </a:r>
            <a:r>
              <a:rPr lang="pl-PL" dirty="0">
                <a:hlinkClick r:id="rId37">
                  <a:extLst>
                    <a:ext uri="{A12FA001-AC4F-418D-AE19-62706E023703}">
                      <ahyp:hlinkClr xmlns:ahyp="http://schemas.microsoft.com/office/drawing/2018/hyperlinkcolor" val="tx"/>
                    </a:ext>
                  </a:extLst>
                </a:hlinkClick>
              </a:rPr>
              <a:t>art. 299</a:t>
            </a:r>
            <a:r>
              <a:rPr lang="pl-PL" dirty="0"/>
              <a:t> Kodeksu karnego;</a:t>
            </a:r>
          </a:p>
          <a:p>
            <a:pPr marL="109728" indent="0" algn="just">
              <a:buNone/>
            </a:pPr>
            <a:r>
              <a:rPr lang="pl-PL" dirty="0"/>
              <a:t>3)  o występki, które z mocy przepisu szczególnego należą do właściwości sądu okręgowego (np. art. 43 prawa prasowego)</a:t>
            </a:r>
          </a:p>
        </p:txBody>
      </p:sp>
    </p:spTree>
    <p:extLst>
      <p:ext uri="{BB962C8B-B14F-4D97-AF65-F5344CB8AC3E}">
        <p14:creationId xmlns:p14="http://schemas.microsoft.com/office/powerpoint/2010/main" val="3338470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pPr algn="just"/>
            <a:r>
              <a:rPr lang="pl-PL" b="1" dirty="0"/>
              <a:t>Właściwość miejscowa - </a:t>
            </a:r>
            <a:r>
              <a:rPr lang="pl-PL" dirty="0"/>
              <a:t>pozwala na stwierdzenie, który z sądów tego samego rzędu posiada kompetencje do rozpoznania konkretnej sprawy.</a:t>
            </a:r>
          </a:p>
          <a:p>
            <a:pPr marL="109728" indent="0" algn="just">
              <a:buNone/>
            </a:pPr>
            <a:endParaRPr lang="pl-PL" dirty="0"/>
          </a:p>
          <a:p>
            <a:pPr algn="just"/>
            <a:r>
              <a:rPr lang="pl-PL" dirty="0"/>
              <a:t>Podstawowe kryterium: miejsce popełnienia przestępstwa.</a:t>
            </a:r>
          </a:p>
          <a:p>
            <a:pPr algn="just"/>
            <a:endParaRPr lang="pl-PL" dirty="0"/>
          </a:p>
        </p:txBody>
      </p:sp>
    </p:spTree>
    <p:extLst>
      <p:ext uri="{BB962C8B-B14F-4D97-AF65-F5344CB8AC3E}">
        <p14:creationId xmlns:p14="http://schemas.microsoft.com/office/powerpoint/2010/main" val="2696861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lgn="just">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lgn="just">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lgn="just">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pPr algn="just"/>
            <a:r>
              <a:rPr lang="pl-PL" dirty="0"/>
              <a:t>Jeżeli nie można ustalić miejsca popełnienia przestępstwa, czyli nie znajdują zastosowania reguły z art. 31 k.p.k., właściwość należy ustalić na podstawie art. 32 § 1 k.p.k.</a:t>
            </a:r>
          </a:p>
          <a:p>
            <a:pPr algn="just"/>
            <a:endParaRPr lang="pl-PL" dirty="0"/>
          </a:p>
          <a:p>
            <a:pPr algn="just"/>
            <a:r>
              <a:rPr lang="pl-PL" dirty="0"/>
              <a:t>Właściwy jest sąd, w okręgu którego:</a:t>
            </a:r>
          </a:p>
          <a:p>
            <a:pPr marL="109728" indent="0" algn="just">
              <a:buNone/>
            </a:pPr>
            <a:r>
              <a:rPr lang="pl-PL" dirty="0"/>
              <a:t>1)  </a:t>
            </a:r>
            <a:r>
              <a:rPr lang="pl-PL" b="1" dirty="0"/>
              <a:t>ujawniono</a:t>
            </a:r>
            <a:r>
              <a:rPr lang="pl-PL" dirty="0"/>
              <a:t> przestępstwo,</a:t>
            </a:r>
          </a:p>
          <a:p>
            <a:pPr marL="109728" indent="0" algn="just">
              <a:buNone/>
            </a:pPr>
            <a:r>
              <a:rPr lang="pl-PL" dirty="0"/>
              <a:t>2)  </a:t>
            </a:r>
            <a:r>
              <a:rPr lang="pl-PL" b="1" dirty="0"/>
              <a:t>ujęto</a:t>
            </a:r>
            <a:r>
              <a:rPr lang="pl-PL" dirty="0"/>
              <a:t> oskarżonego,</a:t>
            </a:r>
          </a:p>
          <a:p>
            <a:pPr marL="109728" indent="0" algn="just">
              <a:buNone/>
            </a:pPr>
            <a:r>
              <a:rPr lang="pl-PL" dirty="0"/>
              <a:t>3)  oskarżony  przed  popełnieniem  przestępstwa  </a:t>
            </a:r>
            <a:r>
              <a:rPr lang="pl-PL" b="1" dirty="0"/>
              <a:t>stale  mieszkał  lub  czasowo przebywał</a:t>
            </a:r>
          </a:p>
          <a:p>
            <a:pPr marL="109728" indent="0" algn="just">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pPr algn="just"/>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pPr algn="just"/>
            <a:r>
              <a:rPr lang="pl-PL" b="1" dirty="0"/>
              <a:t>Właściwość funkcjonalna - </a:t>
            </a:r>
            <a:r>
              <a:rPr lang="pl-PL" dirty="0"/>
              <a:t>wskazuje do dokonywania jakich czynności jest uprawniony dany sąd (upoważnienie sądu do niecałościowego rozpoznania sprawy).</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395536" y="404664"/>
            <a:ext cx="8229600" cy="1143000"/>
          </a:xfrm>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POMOCNICY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a:t>
            </a:r>
            <a:r>
              <a:rPr lang="pl-PL" b="1" dirty="0"/>
              <a:t>obiektywizmu</a:t>
            </a:r>
          </a:p>
          <a:p>
            <a:pPr marL="109728" indent="0" algn="just">
              <a:buNone/>
            </a:pPr>
            <a:endParaRPr lang="pl-PL" dirty="0"/>
          </a:p>
          <a:p>
            <a:pPr algn="just"/>
            <a:r>
              <a:rPr lang="pl-PL" dirty="0"/>
              <a:t>art. 40 k.p.k.→ wyłączenie </a:t>
            </a:r>
            <a:r>
              <a:rPr lang="pl-PL" b="1" dirty="0"/>
              <a:t>z mocy prawa</a:t>
            </a:r>
            <a:r>
              <a:rPr lang="pl-PL" dirty="0"/>
              <a:t>; </a:t>
            </a:r>
            <a:r>
              <a:rPr lang="pl-PL" i="1" dirty="0" err="1"/>
              <a:t>iudex</a:t>
            </a:r>
            <a:r>
              <a:rPr lang="pl-PL" dirty="0"/>
              <a:t> </a:t>
            </a:r>
            <a:r>
              <a:rPr lang="pl-PL" i="1" dirty="0" err="1"/>
              <a:t>inhabilis</a:t>
            </a:r>
            <a:r>
              <a:rPr lang="pl-PL" i="1" dirty="0"/>
              <a:t> (</a:t>
            </a:r>
            <a:r>
              <a:rPr lang="pl-PL" dirty="0"/>
              <a:t>zob. art. 439 § 1 pkt 1 k.p.k.)</a:t>
            </a:r>
          </a:p>
          <a:p>
            <a:pPr algn="just"/>
            <a:endParaRPr lang="pl-PL" dirty="0"/>
          </a:p>
          <a:p>
            <a:pPr algn="just"/>
            <a:r>
              <a:rPr lang="pl-PL" dirty="0"/>
              <a:t>art. 41k.p.k.→ </a:t>
            </a:r>
            <a:r>
              <a:rPr lang="pl-PL" b="1" dirty="0"/>
              <a:t>na wniosek</a:t>
            </a:r>
            <a:r>
              <a:rPr lang="pl-PL" dirty="0"/>
              <a:t>; </a:t>
            </a:r>
            <a:r>
              <a:rPr lang="pl-PL" i="1" dirty="0"/>
              <a:t>iudex</a:t>
            </a:r>
            <a:r>
              <a:rPr lang="pl-PL" dirty="0"/>
              <a:t> </a:t>
            </a:r>
            <a:r>
              <a:rPr lang="pl-PL" i="1" dirty="0"/>
              <a:t>suspectus</a:t>
            </a:r>
            <a:r>
              <a:rPr lang="pl-PL" dirty="0"/>
              <a:t>.</a:t>
            </a:r>
          </a:p>
          <a:p>
            <a:pPr algn="just"/>
            <a:endParaRPr lang="pl-PL" i="1" dirty="0"/>
          </a:p>
          <a:p>
            <a:pPr algn="just"/>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E3F91-9A9E-4D57-9E21-9219E8F65B6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FF88FE8F-03E8-4054-9717-612A53C2AB72}"/>
              </a:ext>
            </a:extLst>
          </p:cNvPr>
          <p:cNvSpPr>
            <a:spLocks noGrp="1"/>
          </p:cNvSpPr>
          <p:nvPr>
            <p:ph idx="1"/>
          </p:nvPr>
        </p:nvSpPr>
        <p:spPr/>
        <p:txBody>
          <a:bodyPr>
            <a:normAutofit/>
          </a:bodyPr>
          <a:lstStyle/>
          <a:p>
            <a:r>
              <a:rPr lang="pl-PL" dirty="0"/>
              <a:t>Art.  41.  k.p.k.</a:t>
            </a:r>
          </a:p>
          <a:p>
            <a:pPr algn="just"/>
            <a:r>
              <a:rPr lang="pl-PL" dirty="0"/>
              <a:t>§  1. Sędzia ulega wyłączeniu, jeżeli istnieje okoliczność tego rodzaju, że mogłaby wywołać </a:t>
            </a:r>
            <a:r>
              <a:rPr lang="pl-PL" b="1" dirty="0"/>
              <a:t>uzasadnioną wątpliwość co do jego bezstronności w danej sprawie.</a:t>
            </a:r>
            <a:r>
              <a:rPr lang="pl-PL" b="1" dirty="0">
                <a:effectLst/>
              </a:rPr>
              <a:t> </a:t>
            </a:r>
          </a:p>
          <a:p>
            <a:pPr algn="just"/>
            <a:r>
              <a:rPr lang="pl-PL" dirty="0"/>
              <a:t>§  2. Wniosek o wyłączenie sędziego, zgłoszony na podstawie § 1 </a:t>
            </a:r>
            <a:r>
              <a:rPr lang="pl-PL" b="1" dirty="0"/>
              <a:t>po rozpoczęciu przewodu sądowego</a:t>
            </a:r>
            <a:r>
              <a:rPr lang="pl-PL" dirty="0"/>
              <a:t>, pozostawia się bez rozpoznania, chyba że przyczyna wyłączenia powstała lub stała się stronie wiadoma dopiero po rozpoczęciu przewodu.</a:t>
            </a:r>
          </a:p>
          <a:p>
            <a:endParaRPr lang="pl-PL" dirty="0"/>
          </a:p>
        </p:txBody>
      </p:sp>
    </p:spTree>
    <p:extLst>
      <p:ext uri="{BB962C8B-B14F-4D97-AF65-F5344CB8AC3E}">
        <p14:creationId xmlns:p14="http://schemas.microsoft.com/office/powerpoint/2010/main" val="903899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331BF9-9C48-4540-BD97-4A170408C731}"/>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4F5A8F0-8536-43A0-96D1-7A43809B853E}"/>
              </a:ext>
            </a:extLst>
          </p:cNvPr>
          <p:cNvSpPr>
            <a:spLocks noGrp="1"/>
          </p:cNvSpPr>
          <p:nvPr>
            <p:ph idx="1"/>
          </p:nvPr>
        </p:nvSpPr>
        <p:spPr/>
        <p:txBody>
          <a:bodyPr>
            <a:normAutofit fontScale="77500" lnSpcReduction="20000"/>
          </a:bodyPr>
          <a:lstStyle/>
          <a:p>
            <a:r>
              <a:rPr lang="pl-PL" dirty="0"/>
              <a:t>Art.  42.  §  1. Wyłączenie następuje na żądanie sędziego, z urzędu albo na wniosek strony.</a:t>
            </a:r>
          </a:p>
          <a:p>
            <a:pPr algn="just"/>
            <a:r>
              <a:rPr lang="pl-PL" dirty="0"/>
              <a:t>§  2. Jeżeli sędzia </a:t>
            </a:r>
            <a:r>
              <a:rPr lang="pl-PL" b="1" dirty="0"/>
              <a:t>uznaje, że zachodzi przyczyna wyłączająca go z mocy art. 40, wyłącza się, składając oświadczenie na piśmie do akt</a:t>
            </a:r>
            <a:r>
              <a:rPr lang="pl-PL" dirty="0"/>
              <a:t>, a na jego miejsce wstępuje inny sędzia.</a:t>
            </a:r>
          </a:p>
          <a:p>
            <a:pPr algn="just"/>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pPr algn="just"/>
            <a:r>
              <a:rPr lang="pl-PL" dirty="0"/>
              <a:t>§  4. Poza wypadkiem określonym w § 2 o wyłączeniu orzeka </a:t>
            </a:r>
            <a:r>
              <a:rPr lang="pl-PL" b="1" dirty="0"/>
              <a:t>sąd, przed którym toczy się postępowanie</a:t>
            </a:r>
            <a:r>
              <a:rPr lang="pl-PL" dirty="0"/>
              <a:t>; w składzie orzekającym w kwestii wyłączenia nie może brać udziału sędzia, którego dotyczy wyłączenie. W razie niemożności utworzenia takiego składu sądu, w kwestii wyłączenia orzeka sąd wyższego rzędu.</a:t>
            </a:r>
          </a:p>
          <a:p>
            <a:endParaRPr lang="pl-PL" dirty="0"/>
          </a:p>
        </p:txBody>
      </p:sp>
    </p:spTree>
    <p:extLst>
      <p:ext uri="{BB962C8B-B14F-4D97-AF65-F5344CB8AC3E}">
        <p14:creationId xmlns:p14="http://schemas.microsoft.com/office/powerpoint/2010/main" val="1308960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pPr algn="just"/>
            <a:r>
              <a:rPr lang="pl-PL" sz="2400" dirty="0"/>
              <a:t>Jest to dyrektywa, w myśl której sąd powinien posiadać swobodę podejmowania decyzji procesowych w granicach zakreślonych przez Konstytucję i ustawy (art. 178 ust. 1 Konstytucji RP).</a:t>
            </a:r>
          </a:p>
          <a:p>
            <a:pPr algn="just"/>
            <a:r>
              <a:rPr lang="pl-PL" sz="2400" dirty="0"/>
              <a:t>Jest to zasada ustrojowa organów wymiaru sprawiedliwości.</a:t>
            </a:r>
          </a:p>
          <a:p>
            <a:pPr algn="just"/>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pPr algn="just"/>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0"/>
            <a:ext cx="8118668" cy="1405850"/>
          </a:xfrm>
        </p:spPr>
        <p:txBody>
          <a:bodyPr>
            <a:normAutofit/>
          </a:bodyPr>
          <a:lstStyle/>
          <a:p>
            <a:pPr algn="ctr"/>
            <a:r>
              <a:rPr lang="pl-PL" sz="3600" b="1" dirty="0"/>
              <a:t>Inne gwarancje procesowe niezawisłości</a:t>
            </a:r>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zasada obiektywizmu (art. 4 k.p.k.)</a:t>
            </a:r>
          </a:p>
          <a:p>
            <a:r>
              <a:rPr lang="pl-PL" dirty="0"/>
              <a:t>zapewnienie tajności narady i głosowania nad orzeczeniem (art. 108 k.p.k.)</a:t>
            </a:r>
          </a:p>
          <a:p>
            <a:r>
              <a:rPr lang="pl-PL" b="1" dirty="0"/>
              <a:t>Zasada samodzielności jurysdykcyjnej sądu karnego</a:t>
            </a:r>
            <a:r>
              <a:rPr lang="pl-PL" dirty="0"/>
              <a:t> – autonomia orzekania.</a:t>
            </a:r>
          </a:p>
          <a:p>
            <a:pPr marL="0" indent="0">
              <a:buNone/>
            </a:pPr>
            <a:r>
              <a:rPr lang="pl-PL" dirty="0"/>
              <a:t>Ale! Art. 8 § 2 k.p.k.</a:t>
            </a:r>
          </a:p>
          <a:p>
            <a:pPr marL="0" indent="0">
              <a:buNone/>
            </a:pPr>
            <a:r>
              <a:rPr lang="pl-PL" b="1" dirty="0"/>
              <a:t>Ważne przepisy: </a:t>
            </a:r>
            <a:r>
              <a:rPr lang="pl-PL" dirty="0"/>
              <a:t>art. 442 §</a:t>
            </a:r>
            <a:r>
              <a:rPr lang="pl-PL" b="1" dirty="0"/>
              <a:t> </a:t>
            </a:r>
            <a:r>
              <a:rPr lang="pl-PL" dirty="0"/>
              <a:t>3 k.p.k., 441 § 3 k.p.k., art. 190 ust. 1 Konstytucji RP oraz art. 9 Konstytucji RP (ETPC, TSUE, ENA).</a:t>
            </a:r>
            <a:endParaRPr lang="pl-PL" b="1" dirty="0"/>
          </a:p>
        </p:txBody>
      </p:sp>
    </p:spTree>
    <p:extLst>
      <p:ext uri="{BB962C8B-B14F-4D97-AF65-F5344CB8AC3E}">
        <p14:creationId xmlns:p14="http://schemas.microsoft.com/office/powerpoint/2010/main" val="2984482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260648"/>
            <a:ext cx="7741920" cy="1181567"/>
          </a:xfrm>
        </p:spPr>
        <p:txBody>
          <a:bodyPr/>
          <a:lstStyle/>
          <a:p>
            <a:pPr algn="ctr"/>
            <a:r>
              <a:rPr lang="pl-PL" dirty="0"/>
              <a:t>Ławnicy i referendarze</a:t>
            </a:r>
          </a:p>
        </p:txBody>
      </p:sp>
      <p:sp>
        <p:nvSpPr>
          <p:cNvPr id="5" name="Symbol zastępczy zawartości 2"/>
          <p:cNvSpPr>
            <a:spLocks noGrp="1"/>
          </p:cNvSpPr>
          <p:nvPr>
            <p:ph idx="1"/>
          </p:nvPr>
        </p:nvSpPr>
        <p:spPr>
          <a:xfrm>
            <a:off x="683568" y="1412776"/>
            <a:ext cx="7741920" cy="4678680"/>
          </a:xfrm>
        </p:spPr>
        <p:txBody>
          <a:bodyPr>
            <a:normAutofit fontScale="92500" lnSpcReduction="10000"/>
          </a:bodyPr>
          <a:lstStyle/>
          <a:p>
            <a:pPr algn="just"/>
            <a:r>
              <a:rPr lang="pl-PL" dirty="0"/>
              <a:t>Ławnicy również korzystają z atrybutu niezawisłości – art. 169 § 1 </a:t>
            </a:r>
            <a:r>
              <a:rPr lang="pl-PL" dirty="0" err="1"/>
              <a:t>PrUSP</a:t>
            </a:r>
            <a:r>
              <a:rPr lang="pl-PL" dirty="0"/>
              <a:t>.</a:t>
            </a:r>
          </a:p>
          <a:p>
            <a:pPr marL="0" indent="0" algn="just">
              <a:buNone/>
            </a:pPr>
            <a:r>
              <a:rPr lang="pl-PL" b="1" dirty="0"/>
              <a:t>Instytucja ławnika jest </a:t>
            </a:r>
            <a:r>
              <a:rPr lang="pl-PL" dirty="0"/>
              <a:t>wyrazem realizacji </a:t>
            </a:r>
            <a:r>
              <a:rPr lang="pl-PL" b="1" dirty="0"/>
              <a:t>zasady współdziałania ze społeczeństwem i instytucjami w ściganiu przestępstw.</a:t>
            </a:r>
          </a:p>
          <a:p>
            <a:pPr algn="just"/>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lgn="just">
              <a:buNone/>
            </a:pPr>
            <a:r>
              <a:rPr lang="pl-PL" dirty="0"/>
              <a:t>Uprawnienie referendarza określone są w różnorakich przepisach, np. art. 60 § 4 k.p.k., 81, art. 231 § 1 k.p.k.</a:t>
            </a:r>
          </a:p>
          <a:p>
            <a:pPr marL="0" indent="0" algn="just">
              <a:buNone/>
            </a:pPr>
            <a:r>
              <a:rPr lang="pl-PL" dirty="0"/>
              <a:t>Postanowienia i zarządzenia referendarza sądowego </a:t>
            </a:r>
            <a:r>
              <a:rPr lang="pl-PL" b="1" dirty="0"/>
              <a:t>można zaskarżyć sprzeciwem</a:t>
            </a:r>
            <a:r>
              <a:rPr lang="pl-PL" dirty="0"/>
              <a:t> – art. 93a k.p.k.</a:t>
            </a:r>
          </a:p>
          <a:p>
            <a:pPr algn="just"/>
            <a:endParaRPr lang="pl-PL" dirty="0"/>
          </a:p>
        </p:txBody>
      </p:sp>
    </p:spTree>
    <p:extLst>
      <p:ext uri="{BB962C8B-B14F-4D97-AF65-F5344CB8AC3E}">
        <p14:creationId xmlns:p14="http://schemas.microsoft.com/office/powerpoint/2010/main" val="2683832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noAutofit/>
          </a:bodyPr>
          <a:lstStyle/>
          <a:p>
            <a:pPr algn="just"/>
            <a:r>
              <a:rPr lang="pl-PL" sz="2200" dirty="0"/>
              <a:t>Ławnicy, obok sędziów zawodowych, </a:t>
            </a:r>
            <a:r>
              <a:rPr lang="pl-PL" sz="2200" b="1" dirty="0"/>
              <a:t>decydują, o kwestii o najwyższym znaczeniu w procesie karnym- </a:t>
            </a:r>
            <a:r>
              <a:rPr lang="pl-PL" sz="2200" dirty="0"/>
              <a:t>kwestii odpowiedzialności karnej oskarżonego. W ten sposób ustawodawca zapewnia </a:t>
            </a:r>
            <a:r>
              <a:rPr lang="pl-PL" sz="2200" b="1" dirty="0"/>
              <a:t>bezpośredni wpływ czynnika społecznego na orzecznictwo</a:t>
            </a:r>
            <a:r>
              <a:rPr lang="pl-PL" sz="2200" dirty="0"/>
              <a:t> sądowe.</a:t>
            </a:r>
          </a:p>
          <a:p>
            <a:pPr algn="just"/>
            <a:r>
              <a:rPr lang="pl-PL" sz="2200" u="sng" dirty="0"/>
              <a:t>Zalety</a:t>
            </a:r>
            <a:r>
              <a:rPr lang="pl-PL" sz="2200" dirty="0"/>
              <a:t>: ławnicy </a:t>
            </a:r>
            <a:r>
              <a:rPr lang="pl-PL" sz="2200" b="1" dirty="0"/>
              <a:t>reprezentują poczucie sprawiedliwości </a:t>
            </a:r>
            <a:r>
              <a:rPr lang="pl-PL" sz="2200" dirty="0"/>
              <a:t>i opinię publiczną, w szczególności środowiska, z którego się wywodzą, wnoszą do orzekania własne doświadczenie życiowe i wiedzę zawodową oraz przyczyniają się do kształtowania poglądów prawnych społeczeństwa.</a:t>
            </a:r>
          </a:p>
          <a:p>
            <a:pPr algn="just"/>
            <a:r>
              <a:rPr lang="pl-PL" sz="2200" u="sng" dirty="0"/>
              <a:t>Wady</a:t>
            </a:r>
            <a:r>
              <a:rPr lang="pl-PL" sz="2200" dirty="0"/>
              <a:t>: uczestnictwo ławników powoduje niejednokrotnie przewlekłość postępowania, związaną z niestawiennictwem, nieobowiązkowością, a także biernością przy orzekaniu, </a:t>
            </a:r>
            <a:r>
              <a:rPr lang="pl-PL" sz="2200" b="1" dirty="0"/>
              <a:t>fikcja kolegialnego orzekania</a:t>
            </a:r>
            <a:r>
              <a:rPr lang="pl-PL" sz="2200" dirty="0"/>
              <a:t>.</a:t>
            </a:r>
          </a:p>
          <a:p>
            <a:pPr algn="just"/>
            <a:endParaRPr lang="pl-PL" sz="2200" dirty="0"/>
          </a:p>
        </p:txBody>
      </p:sp>
      <p:sp>
        <p:nvSpPr>
          <p:cNvPr id="3" name="Title 2"/>
          <p:cNvSpPr>
            <a:spLocks noGrp="1"/>
          </p:cNvSpPr>
          <p:nvPr>
            <p:ph type="title"/>
          </p:nvPr>
        </p:nvSpPr>
        <p:spPr>
          <a:xfrm>
            <a:off x="395536" y="0"/>
            <a:ext cx="8229600" cy="1143000"/>
          </a:xfrm>
        </p:spPr>
        <p:txBody>
          <a:bodyPr/>
          <a:lstStyle/>
          <a:p>
            <a:pPr algn="ctr"/>
            <a:r>
              <a:rPr lang="pl-PL" b="1" dirty="0"/>
              <a:t>Udział w składzie orzekającym</a:t>
            </a:r>
          </a:p>
        </p:txBody>
      </p:sp>
    </p:spTree>
    <p:extLst>
      <p:ext uri="{BB962C8B-B14F-4D97-AF65-F5344CB8AC3E}">
        <p14:creationId xmlns:p14="http://schemas.microsoft.com/office/powerpoint/2010/main" val="3626425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389120"/>
          </a:xfrm>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pPr marL="0" indent="0">
              <a:buNone/>
            </a:pPr>
            <a:endParaRPr lang="pl-PL" b="1" dirty="0"/>
          </a:p>
        </p:txBody>
      </p:sp>
      <p:sp>
        <p:nvSpPr>
          <p:cNvPr id="3" name="Title 2"/>
          <p:cNvSpPr>
            <a:spLocks noGrp="1"/>
          </p:cNvSpPr>
          <p:nvPr>
            <p:ph type="title"/>
          </p:nvPr>
        </p:nvSpPr>
        <p:spPr>
          <a:xfrm>
            <a:off x="179512" y="404664"/>
            <a:ext cx="8229600" cy="1143000"/>
          </a:xfrm>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5709140"/>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479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pPr algn="just"/>
            <a:r>
              <a:rPr lang="pl-PL" dirty="0"/>
              <a:t>Jako </a:t>
            </a:r>
            <a:r>
              <a:rPr lang="pl-PL" b="1" dirty="0"/>
              <a:t>organ</a:t>
            </a:r>
            <a:r>
              <a:rPr lang="pl-PL" dirty="0"/>
              <a:t> postępowania przygotowawczego -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lgn="just">
              <a:buNone/>
            </a:pPr>
            <a:endParaRPr lang="pl-PL" dirty="0"/>
          </a:p>
          <a:p>
            <a:pPr algn="just"/>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lgn="just">
              <a:buNone/>
            </a:pPr>
            <a:endParaRPr lang="pl-PL" dirty="0"/>
          </a:p>
          <a:p>
            <a:pPr algn="just"/>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solidFill>
                  <a:srgbClr val="FF0000"/>
                </a:solidFill>
              </a:rPr>
              <a:t>Prokurator</a:t>
            </a:r>
          </a:p>
        </p:txBody>
      </p:sp>
    </p:spTree>
    <p:extLst>
      <p:ext uri="{BB962C8B-B14F-4D97-AF65-F5344CB8AC3E}">
        <p14:creationId xmlns:p14="http://schemas.microsoft.com/office/powerpoint/2010/main" val="2984012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lgn="just">
              <a:buNone/>
            </a:pPr>
            <a:r>
              <a:rPr lang="pl-PL" b="1" dirty="0"/>
              <a:t>Organ procesowy </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a:p>
          <a:p>
            <a:pPr marL="109728" indent="0" algn="ctr">
              <a:buNone/>
            </a:pPr>
            <a:r>
              <a:rPr lang="pl-PL" b="1" dirty="0"/>
              <a:t>Zasady działania prokuratury</a:t>
            </a:r>
          </a:p>
          <a:p>
            <a:pPr marL="109728" indent="0" algn="ctr">
              <a:buNone/>
            </a:pPr>
            <a:endParaRPr lang="pl-PL" b="1" dirty="0"/>
          </a:p>
          <a:p>
            <a:r>
              <a:rPr lang="pl-PL" dirty="0"/>
              <a:t>Zasada jednolitości</a:t>
            </a:r>
          </a:p>
          <a:p>
            <a:r>
              <a:rPr lang="pl-PL" dirty="0"/>
              <a:t>Zasada centralizmu</a:t>
            </a:r>
          </a:p>
          <a:p>
            <a:r>
              <a:rPr lang="pl-PL" dirty="0"/>
              <a:t>Zasada hierarchicznego podporządkowania</a:t>
            </a:r>
          </a:p>
          <a:p>
            <a:r>
              <a:rPr lang="pl-PL" dirty="0"/>
              <a:t>Zasada dewolucji</a:t>
            </a:r>
          </a:p>
          <a:p>
            <a:r>
              <a:rPr lang="pl-PL" dirty="0"/>
              <a:t>Zasada substytucji</a:t>
            </a:r>
          </a:p>
          <a:p>
            <a:r>
              <a:rPr lang="pl-PL" dirty="0"/>
              <a:t>Zasada indyferencji</a:t>
            </a:r>
          </a:p>
          <a:p>
            <a:r>
              <a:rPr lang="pl-PL" dirty="0"/>
              <a:t>Zasada niezależności</a:t>
            </a:r>
          </a:p>
          <a:p>
            <a:r>
              <a:rPr lang="pl-PL" dirty="0"/>
              <a:t>Zasada samodzielności</a:t>
            </a:r>
          </a:p>
        </p:txBody>
      </p:sp>
      <p:sp>
        <p:nvSpPr>
          <p:cNvPr id="3" name="Title 2"/>
          <p:cNvSpPr>
            <a:spLocks noGrp="1"/>
          </p:cNvSpPr>
          <p:nvPr>
            <p:ph type="title"/>
          </p:nvPr>
        </p:nvSpPr>
        <p:spPr>
          <a:xfrm>
            <a:off x="467544" y="548680"/>
            <a:ext cx="8229600" cy="1143000"/>
          </a:xfrm>
        </p:spPr>
        <p:txBody>
          <a:bodyPr>
            <a:normAutofit/>
          </a:bodyPr>
          <a:lstStyle/>
          <a:p>
            <a:pPr algn="ctr"/>
            <a:r>
              <a:rPr lang="pl-PL" dirty="0"/>
              <a:t>Prokurator</a:t>
            </a:r>
          </a:p>
        </p:txBody>
      </p:sp>
    </p:spTree>
    <p:extLst>
      <p:ext uri="{BB962C8B-B14F-4D97-AF65-F5344CB8AC3E}">
        <p14:creationId xmlns:p14="http://schemas.microsoft.com/office/powerpoint/2010/main" val="1434150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a:p>
          <a:p>
            <a:r>
              <a:rPr lang="pl-PL" dirty="0"/>
              <a:t>Zasada </a:t>
            </a:r>
            <a:r>
              <a:rPr lang="pl-PL" b="1" dirty="0"/>
              <a:t>jednolitości</a:t>
            </a:r>
          </a:p>
          <a:p>
            <a:endParaRPr lang="pl-PL" b="1" dirty="0"/>
          </a:p>
          <a:p>
            <a:pPr marL="109728" indent="0" algn="just">
              <a:buNone/>
            </a:pPr>
            <a:r>
              <a:rPr lang="pl-PL" dirty="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val="211154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pPr algn="just"/>
            <a:endParaRPr lang="pl-PL" dirty="0"/>
          </a:p>
          <a:p>
            <a:pPr algn="just"/>
            <a:r>
              <a:rPr lang="pl-PL" dirty="0"/>
              <a:t>Zasada </a:t>
            </a:r>
            <a:r>
              <a:rPr lang="pl-PL" b="1" dirty="0"/>
              <a:t>centralizmu</a:t>
            </a:r>
          </a:p>
          <a:p>
            <a:pPr algn="just"/>
            <a:endParaRPr lang="pl-PL" b="1" dirty="0"/>
          </a:p>
          <a:p>
            <a:pPr marL="109728" indent="0" algn="just">
              <a:buNone/>
            </a:pPr>
            <a:r>
              <a:rPr lang="pl-PL" dirty="0"/>
              <a:t>Dotyczy kompetencji Prokuratora Generalnego, któremu podporządkowana jest cała prokuratura.</a:t>
            </a:r>
          </a:p>
          <a:p>
            <a:pPr marL="109728" indent="0" algn="just">
              <a:buNone/>
            </a:pPr>
            <a:r>
              <a:rPr lang="pl-PL" dirty="0"/>
              <a:t>Kieruje on jej działalnością osobiście lub przez swoich zastępców. Ponadto wydaje zarządzenia, wytyczne i polecenia.</a:t>
            </a:r>
          </a:p>
        </p:txBody>
      </p:sp>
    </p:spTree>
    <p:extLst>
      <p:ext uri="{BB962C8B-B14F-4D97-AF65-F5344CB8AC3E}">
        <p14:creationId xmlns:p14="http://schemas.microsoft.com/office/powerpoint/2010/main" val="3451410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pPr algn="just"/>
            <a:endParaRPr lang="pl-PL" dirty="0"/>
          </a:p>
          <a:p>
            <a:pPr algn="just"/>
            <a:r>
              <a:rPr lang="pl-PL" dirty="0"/>
              <a:t>Zasada </a:t>
            </a:r>
            <a:r>
              <a:rPr lang="pl-PL" b="1" dirty="0"/>
              <a:t>hierarchicznego podporządkowania</a:t>
            </a:r>
          </a:p>
          <a:p>
            <a:pPr algn="just"/>
            <a:endParaRPr lang="pl-PL" b="1" dirty="0"/>
          </a:p>
          <a:p>
            <a:pPr marL="109728" indent="0" algn="just">
              <a:buNone/>
            </a:pPr>
            <a:r>
              <a:rPr lang="pl-PL" dirty="0"/>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38324134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pPr algn="just"/>
            <a:endParaRPr lang="pl-PL" dirty="0"/>
          </a:p>
          <a:p>
            <a:pPr algn="just"/>
            <a:r>
              <a:rPr lang="pl-PL" dirty="0"/>
              <a:t>Zasada </a:t>
            </a:r>
            <a:r>
              <a:rPr lang="pl-PL" b="1" dirty="0"/>
              <a:t>dewolucji</a:t>
            </a:r>
          </a:p>
          <a:p>
            <a:pPr algn="just"/>
            <a:endParaRPr lang="pl-PL" b="1" dirty="0"/>
          </a:p>
          <a:p>
            <a:pPr marL="109728" indent="0" algn="just">
              <a:buNone/>
            </a:pPr>
            <a:r>
              <a:rPr lang="pl-PL" dirty="0"/>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374142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pPr algn="just"/>
            <a:endParaRPr lang="pl-PL" dirty="0"/>
          </a:p>
          <a:p>
            <a:pPr algn="just"/>
            <a:r>
              <a:rPr lang="pl-PL" dirty="0"/>
              <a:t>Zasada </a:t>
            </a:r>
            <a:r>
              <a:rPr lang="pl-PL" b="1" dirty="0"/>
              <a:t>substytucji</a:t>
            </a:r>
          </a:p>
          <a:p>
            <a:pPr algn="just"/>
            <a:endParaRPr lang="pl-PL" b="1" dirty="0"/>
          </a:p>
          <a:p>
            <a:pPr marL="109728" indent="0" algn="just">
              <a:buNone/>
            </a:pPr>
            <a:r>
              <a:rPr lang="pl-PL" dirty="0"/>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8587605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pPr algn="just"/>
            <a:endParaRPr lang="pl-PL" dirty="0"/>
          </a:p>
          <a:p>
            <a:pPr algn="just"/>
            <a:r>
              <a:rPr lang="pl-PL" dirty="0"/>
              <a:t>Zasada </a:t>
            </a:r>
            <a:r>
              <a:rPr lang="pl-PL" b="1" dirty="0"/>
              <a:t>indyferencji</a:t>
            </a:r>
          </a:p>
          <a:p>
            <a:pPr algn="just"/>
            <a:endParaRPr lang="pl-PL" b="1" dirty="0"/>
          </a:p>
          <a:p>
            <a:pPr marL="109728" indent="0" algn="just">
              <a:buNone/>
            </a:pPr>
            <a:r>
              <a:rPr lang="pl-PL" dirty="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lgn="just">
              <a:buNone/>
            </a:pPr>
            <a:r>
              <a:rPr lang="pl-PL" dirty="0"/>
              <a:t>Wyjątkiem jest brak możliwości zastępstwa w czynnościach powierzonych prokuratorowi określonego szczebla.</a:t>
            </a:r>
          </a:p>
          <a:p>
            <a:pPr marL="109728" indent="0" algn="just">
              <a:buNone/>
            </a:pPr>
            <a:endParaRPr lang="pl-PL" dirty="0"/>
          </a:p>
        </p:txBody>
      </p:sp>
    </p:spTree>
    <p:extLst>
      <p:ext uri="{BB962C8B-B14F-4D97-AF65-F5344CB8AC3E}">
        <p14:creationId xmlns:p14="http://schemas.microsoft.com/office/powerpoint/2010/main" val="14233448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pPr algn="just"/>
            <a:endParaRPr lang="pl-PL" dirty="0"/>
          </a:p>
          <a:p>
            <a:pPr algn="just"/>
            <a:r>
              <a:rPr lang="pl-PL" dirty="0"/>
              <a:t>Zasada </a:t>
            </a:r>
            <a:r>
              <a:rPr lang="pl-PL" b="1" dirty="0"/>
              <a:t>niezależności</a:t>
            </a:r>
          </a:p>
          <a:p>
            <a:pPr marL="0" indent="0" algn="just">
              <a:buNone/>
            </a:pPr>
            <a:r>
              <a:rPr lang="pl-PL" dirty="0"/>
              <a:t>Ustawa – Prawo o prokuraturze:</a:t>
            </a:r>
          </a:p>
          <a:p>
            <a:pPr marL="109728" indent="0" algn="just">
              <a:buNone/>
            </a:pPr>
            <a:endParaRPr lang="pl-PL" b="1" dirty="0"/>
          </a:p>
          <a:p>
            <a:pPr marL="109728" indent="0" algn="just">
              <a:buNone/>
            </a:pPr>
            <a:r>
              <a:rPr lang="pl-PL" dirty="0"/>
              <a:t>Art. 7. § 1. Prokurator </a:t>
            </a:r>
            <a:r>
              <a:rPr lang="pl-PL" b="1" dirty="0"/>
              <a:t>przy wykonywaniu czynności określonych w ustawach </a:t>
            </a:r>
            <a:r>
              <a:rPr lang="pl-PL" b="1" u="sng" dirty="0"/>
              <a:t>jest niezależny</a:t>
            </a:r>
            <a:r>
              <a:rPr lang="pl-PL" dirty="0"/>
              <a:t>, z zastrzeżeniem § 2–6 oraz art. 8 i art. 9.</a:t>
            </a:r>
          </a:p>
          <a:p>
            <a:pPr marL="109728" indent="0" algn="just">
              <a:buNone/>
            </a:pPr>
            <a:endParaRPr lang="pl-PL" b="1" dirty="0"/>
          </a:p>
          <a:p>
            <a:pPr marL="109728" indent="0" algn="just">
              <a:buNone/>
            </a:pPr>
            <a:endParaRPr lang="pl-PL" b="1" dirty="0"/>
          </a:p>
        </p:txBody>
      </p:sp>
      <p:sp>
        <p:nvSpPr>
          <p:cNvPr id="4" name="Cloud Callout 3"/>
          <p:cNvSpPr/>
          <p:nvPr/>
        </p:nvSpPr>
        <p:spPr>
          <a:xfrm>
            <a:off x="2771800" y="4509120"/>
            <a:ext cx="5557580" cy="1772816"/>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966271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854830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692696"/>
            <a:ext cx="8496944" cy="792088"/>
          </a:xfrm>
        </p:spPr>
        <p:txBody>
          <a:bodyPr>
            <a:normAutofit fontScale="90000"/>
          </a:bodyPr>
          <a:lstStyle/>
          <a:p>
            <a:pPr algn="ctr"/>
            <a:r>
              <a:rPr lang="pl-PL" b="1" dirty="0"/>
              <a:t>Policja, ABW, CBA, inne uprawnione służby</a:t>
            </a:r>
          </a:p>
        </p:txBody>
      </p:sp>
      <p:sp>
        <p:nvSpPr>
          <p:cNvPr id="3" name="Symbol zastępczy zawartości 2"/>
          <p:cNvSpPr>
            <a:spLocks noGrp="1"/>
          </p:cNvSpPr>
          <p:nvPr>
            <p:ph idx="1"/>
          </p:nvPr>
        </p:nvSpPr>
        <p:spPr>
          <a:xfrm>
            <a:off x="395536" y="1340768"/>
            <a:ext cx="8496944" cy="5373216"/>
          </a:xfrm>
        </p:spPr>
        <p:txBody>
          <a:bodyPr>
            <a:noAutofit/>
          </a:bodyPr>
          <a:lstStyle/>
          <a:p>
            <a:r>
              <a:rPr lang="pl-PL" sz="2300" b="1" dirty="0"/>
              <a:t>Policja</a:t>
            </a:r>
            <a:r>
              <a:rPr lang="pl-PL" sz="2300" dirty="0"/>
              <a:t> to umundurowana i uzbrojona formacja służąca społeczeństwu i przeznaczona do ochrony bezpieczeństwa obywateli oraz do utrzymania bezpieczeństwa i porządku publicznego. Policją kieruje </a:t>
            </a:r>
            <a:r>
              <a:rPr lang="pl-PL" sz="2300" b="1" dirty="0"/>
              <a:t>Komendant Główny Policji</a:t>
            </a:r>
            <a:r>
              <a:rPr lang="pl-PL" sz="2300" dirty="0"/>
              <a:t>.</a:t>
            </a:r>
          </a:p>
          <a:p>
            <a:r>
              <a:rPr lang="pl-PL" sz="2300" b="1" dirty="0"/>
              <a:t>Agencja Bezpieczeństwa Wewnętrznego</a:t>
            </a:r>
            <a:r>
              <a:rPr lang="pl-PL" sz="2300" dirty="0"/>
              <a:t> jest instytucją państwową, właściwą w sprawach ochrony bezpieczeństwa wewnętrznego państwa i jego porządku konstytucyjnego.</a:t>
            </a:r>
          </a:p>
          <a:p>
            <a:r>
              <a:rPr lang="pl-PL" sz="2300" b="1" dirty="0"/>
              <a:t>Centralne Biuro Antykorupcyjne</a:t>
            </a:r>
            <a:r>
              <a:rPr lang="pl-PL" sz="2300" dirty="0"/>
              <a:t> jest służbą specjalną do zwalczania korupcji w życiu publicznym i gospodarczym, w szczególności w instytucjach państwowych i samorządowych, a także do działalności godzącej w interesy ekonomiczne państwa.</a:t>
            </a:r>
          </a:p>
          <a:p>
            <a:r>
              <a:rPr lang="pl-PL" sz="2300" b="1" dirty="0"/>
              <a:t>Inne służby: </a:t>
            </a:r>
            <a:r>
              <a:rPr lang="pl-PL" sz="2300" dirty="0"/>
              <a:t>Straż Graniczna, Służba </a:t>
            </a:r>
            <a:r>
              <a:rPr lang="pl-PL" sz="2300" dirty="0" err="1"/>
              <a:t>Celno</a:t>
            </a:r>
            <a:r>
              <a:rPr lang="pl-PL" sz="2300" dirty="0"/>
              <a:t> - Skarbowa, Żandarmeria Wojskowa, Służba Kontrwywiadu Wojskowego.</a:t>
            </a:r>
            <a:endParaRPr lang="pl-PL" sz="2300" b="1" dirty="0"/>
          </a:p>
        </p:txBody>
      </p:sp>
    </p:spTree>
    <p:extLst>
      <p:ext uri="{BB962C8B-B14F-4D97-AF65-F5344CB8AC3E}">
        <p14:creationId xmlns:p14="http://schemas.microsoft.com/office/powerpoint/2010/main" val="2147647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pPr algn="just"/>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pPr marL="0" indent="0" algn="just">
              <a:buNone/>
            </a:pPr>
            <a:r>
              <a:rPr lang="pl-PL" dirty="0"/>
              <a:t>Policjant obowiązany jest przestrzegać dyscypliny służbowej oraz wykonywać rozkazy i polecenia przełożonych oraz dochować obowiązków wynikających z roty złożonego ślubowania. </a:t>
            </a:r>
          </a:p>
          <a:p>
            <a:pPr marL="0" indent="0" algn="just">
              <a:buNone/>
            </a:pPr>
            <a:r>
              <a:rPr lang="pl-PL" dirty="0"/>
              <a:t>Policjanci w toku wykonywania czynności służbowych mają </a:t>
            </a:r>
            <a:r>
              <a:rPr lang="pl-PL" b="1" dirty="0"/>
              <a:t>obowiązek respektowania godności ludzkiej oraz przestrzegania i ochrony praw człowieka.</a:t>
            </a:r>
          </a:p>
          <a:p>
            <a:pPr marL="0" indent="0" algn="just">
              <a:buNone/>
            </a:pPr>
            <a:r>
              <a:rPr lang="pl-PL" dirty="0"/>
              <a:t>Na Policji spoczywa główny ciężar walki z przestępczością w Polsce. </a:t>
            </a:r>
          </a:p>
        </p:txBody>
      </p:sp>
    </p:spTree>
    <p:extLst>
      <p:ext uri="{BB962C8B-B14F-4D97-AF65-F5344CB8AC3E}">
        <p14:creationId xmlns:p14="http://schemas.microsoft.com/office/powerpoint/2010/main" val="7980821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r>
              <a:rPr lang="pl-PL" dirty="0"/>
              <a:t>Z reguły to Policja jest tym organem, który otrzymuje pierwszą wiadomość o przestępstwie i do którego należy zabezpieczenie pierwszych dowodów przestępstwa oraz podjęcie czynności zmierzających do wykrycia i ujęcia sprawcy.</a:t>
            </a:r>
          </a:p>
          <a:p>
            <a:r>
              <a:rPr lang="pl-PL" dirty="0"/>
              <a:t>Policja przeprowadza też tzw. </a:t>
            </a:r>
            <a:r>
              <a:rPr lang="pl-PL" b="1" dirty="0"/>
              <a:t>czynności operacyjno-rozpoznawcze</a:t>
            </a:r>
            <a:r>
              <a:rPr lang="pl-PL" dirty="0"/>
              <a:t>.</a:t>
            </a:r>
          </a:p>
          <a:p>
            <a:r>
              <a:rPr lang="pl-PL" dirty="0"/>
              <a:t>Im rzetelniej i bardziej fachowo wykonywane są czynności dowodowe przez Policję, tym większe jest do nich zaufanie sądu i prokuratora. </a:t>
            </a:r>
          </a:p>
        </p:txBody>
      </p:sp>
    </p:spTree>
    <p:extLst>
      <p:ext uri="{BB962C8B-B14F-4D97-AF65-F5344CB8AC3E}">
        <p14:creationId xmlns:p14="http://schemas.microsoft.com/office/powerpoint/2010/main" val="15537236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p>
        </p:txBody>
      </p:sp>
      <p:sp>
        <p:nvSpPr>
          <p:cNvPr id="3" name="Symbol zastępczy zawartości 2"/>
          <p:cNvSpPr>
            <a:spLocks noGrp="1"/>
          </p:cNvSpPr>
          <p:nvPr>
            <p:ph idx="1"/>
          </p:nvPr>
        </p:nvSpPr>
        <p:spPr/>
        <p:txBody>
          <a:bodyPr>
            <a:normAutofit/>
          </a:bodyPr>
          <a:lstStyle/>
          <a:p>
            <a:r>
              <a:rPr lang="pl-PL" b="1" dirty="0"/>
              <a:t>Śledztwo </a:t>
            </a:r>
            <a:r>
              <a:rPr lang="pl-PL" dirty="0"/>
              <a:t>prowadzi:</a:t>
            </a:r>
          </a:p>
          <a:p>
            <a:pPr lvl="1"/>
            <a:r>
              <a:rPr lang="pl-PL" b="1" dirty="0"/>
              <a:t>prokurator</a:t>
            </a:r>
            <a:r>
              <a:rPr lang="pl-PL" dirty="0"/>
              <a:t> (art. 311 § 1 k.p.k.);</a:t>
            </a:r>
          </a:p>
          <a:p>
            <a:pPr lvl="1"/>
            <a:r>
              <a:rPr lang="pl-PL" b="1" dirty="0"/>
              <a:t>Policja</a:t>
            </a:r>
            <a:r>
              <a:rPr lang="pl-PL" dirty="0"/>
              <a:t>, jeżeli prokurator powierzy jej prowadzenie śledztwa w całości lub w określonym zakresie albo dokonanie poszczególnych czynności (art. 311 § 2 k.p.k.);</a:t>
            </a:r>
          </a:p>
          <a:p>
            <a:pPr lvl="1"/>
            <a:r>
              <a:rPr lang="pl-PL" b="1" dirty="0"/>
              <a:t>Straż Graniczna, ABW, Służba </a:t>
            </a:r>
            <a:r>
              <a:rPr lang="pl-PL" b="1" dirty="0" err="1"/>
              <a:t>Celno</a:t>
            </a:r>
            <a:r>
              <a:rPr lang="pl-PL" b="1" dirty="0"/>
              <a:t> - Skarbowa, CBA, Żandarmeria Wojskowa</a:t>
            </a:r>
            <a:r>
              <a:rPr lang="pl-PL" dirty="0"/>
              <a:t> oraz inne przewidziane w przepisach szczególnych, np. Państwowa Straż Łowiecka (art. 312 pkt 1 i 2 k.p.k.).</a:t>
            </a:r>
            <a:endParaRPr lang="pl-PL" b="1" dirty="0"/>
          </a:p>
        </p:txBody>
      </p:sp>
    </p:spTree>
    <p:extLst>
      <p:ext uri="{BB962C8B-B14F-4D97-AF65-F5344CB8AC3E}">
        <p14:creationId xmlns:p14="http://schemas.microsoft.com/office/powerpoint/2010/main" val="7774135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lnSpcReduction="10000"/>
          </a:bodyPr>
          <a:lstStyle/>
          <a:p>
            <a:r>
              <a:rPr lang="pl-PL" b="1" dirty="0"/>
              <a:t>Dochodzenie </a:t>
            </a:r>
            <a:r>
              <a:rPr lang="pl-PL" dirty="0"/>
              <a:t>prowadzi:</a:t>
            </a:r>
          </a:p>
          <a:p>
            <a:pPr lvl="1"/>
            <a:r>
              <a:rPr lang="pl-PL" b="1" dirty="0"/>
              <a:t>Policja</a:t>
            </a:r>
            <a:r>
              <a:rPr lang="pl-PL" dirty="0"/>
              <a:t>, która jest klasycznym organem dochodzenia (art. 325a § 1 k.p.k.),</a:t>
            </a:r>
          </a:p>
          <a:p>
            <a:pPr lvl="1"/>
            <a:r>
              <a:rPr lang="pl-PL" b="1" dirty="0"/>
              <a:t>prokurator</a:t>
            </a:r>
            <a:r>
              <a:rPr lang="pl-PL" dirty="0"/>
              <a:t>, jeżeli ze względu na wagę lub zawiłość sprawy tak postanowi (art. 325a § 1 </a:t>
            </a:r>
            <a:r>
              <a:rPr lang="pl-PL" i="1" dirty="0"/>
              <a:t>in fine</a:t>
            </a:r>
            <a:r>
              <a:rPr lang="pl-PL" dirty="0"/>
              <a:t>),</a:t>
            </a:r>
          </a:p>
          <a:p>
            <a:pPr lvl="1"/>
            <a:r>
              <a:rPr lang="pl-PL" b="1" dirty="0"/>
              <a:t>organy Straży Granicznej, CBA, ABW </a:t>
            </a:r>
            <a:r>
              <a:rPr lang="pl-PL" dirty="0"/>
              <a:t>w sprawach należących do ich właściwości,</a:t>
            </a:r>
          </a:p>
          <a:p>
            <a:pPr lvl="1"/>
            <a:r>
              <a:rPr lang="pl-PL" b="1" dirty="0"/>
              <a:t>finansowe organy dochodzenia </a:t>
            </a:r>
            <a:r>
              <a:rPr lang="pl-PL" dirty="0"/>
              <a:t>w zakresie ich właściwości,</a:t>
            </a:r>
          </a:p>
          <a:p>
            <a:pPr lvl="1"/>
            <a:r>
              <a:rPr lang="pl-PL" dirty="0"/>
              <a:t>inne uprawnione organy, np. organy Inspekcji Handlowej, Państwowej </a:t>
            </a:r>
            <a:r>
              <a:rPr lang="pl-PL"/>
              <a:t>Inspekcji Sanitarnej, </a:t>
            </a:r>
            <a:r>
              <a:rPr lang="pl-PL" dirty="0"/>
              <a:t>etc.</a:t>
            </a:r>
          </a:p>
        </p:txBody>
      </p:sp>
    </p:spTree>
    <p:extLst>
      <p:ext uri="{BB962C8B-B14F-4D97-AF65-F5344CB8AC3E}">
        <p14:creationId xmlns:p14="http://schemas.microsoft.com/office/powerpoint/2010/main" val="2217209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a:bodyPr>
          <a:lstStyle/>
          <a:p>
            <a:r>
              <a:rPr lang="pl-PL" b="1" dirty="0"/>
              <a:t>Organami nadzorującymi postępowanie przygotowawcze są:</a:t>
            </a:r>
          </a:p>
          <a:p>
            <a:pPr lvl="1"/>
            <a:r>
              <a:rPr lang="pl-PL" b="1" u="sng" dirty="0"/>
              <a:t>prokurator</a:t>
            </a:r>
            <a:r>
              <a:rPr lang="pl-PL" dirty="0"/>
              <a:t>, którego zakres uprawnień w dziedzinie nadzoru określają art. 311 § 6 oraz art. 326-328 k.p.k.;</a:t>
            </a:r>
          </a:p>
          <a:p>
            <a:pPr lvl="1"/>
            <a:r>
              <a:rPr lang="pl-PL" b="1" u="sng" dirty="0"/>
              <a:t>sąd</a:t>
            </a:r>
            <a:r>
              <a:rPr lang="pl-PL" dirty="0"/>
              <a:t>, któremu k.p.k. zastrzega:</a:t>
            </a:r>
          </a:p>
          <a:p>
            <a:pPr lvl="2"/>
            <a:r>
              <a:rPr lang="pl-PL" dirty="0"/>
              <a:t>wyłączność niektórych decyzji,</a:t>
            </a:r>
          </a:p>
          <a:p>
            <a:pPr lvl="2"/>
            <a:r>
              <a:rPr lang="pl-PL" dirty="0"/>
              <a:t>rozpoznawanie zażalenia na niektóre postanowienia prokuratora,</a:t>
            </a:r>
          </a:p>
          <a:p>
            <a:pPr lvl="2"/>
            <a:r>
              <a:rPr lang="pl-PL" dirty="0"/>
              <a:t>upoważnia do niektórych czynności dowodowych.</a:t>
            </a:r>
          </a:p>
        </p:txBody>
      </p:sp>
    </p:spTree>
    <p:extLst>
      <p:ext uri="{BB962C8B-B14F-4D97-AF65-F5344CB8AC3E}">
        <p14:creationId xmlns:p14="http://schemas.microsoft.com/office/powerpoint/2010/main" val="455926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pPr algn="just"/>
            <a:r>
              <a:rPr lang="pl-PL" b="1" dirty="0"/>
              <a:t>Strona postępowania -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normAutofit/>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Oskarżyciel publiczny - </a:t>
            </a:r>
            <a:r>
              <a:rPr lang="pl-PL" dirty="0"/>
              <a:t>organ państwowy wnoszący i popierający oskarżenie w sprawach o przestępstwa publicznoskargowe.</a:t>
            </a:r>
          </a:p>
          <a:p>
            <a:pPr algn="just"/>
            <a:endParaRPr lang="pl-PL" dirty="0"/>
          </a:p>
          <a:p>
            <a:pPr algn="just"/>
            <a:r>
              <a:rPr lang="pl-PL" dirty="0"/>
              <a:t>Najczęściej </a:t>
            </a:r>
            <a:r>
              <a:rPr lang="pl-PL" b="1" dirty="0"/>
              <a:t>prokurator </a:t>
            </a:r>
            <a:r>
              <a:rPr lang="pl-PL" dirty="0"/>
              <a:t>→ art. 45 § 1 k.p.k. </a:t>
            </a:r>
          </a:p>
          <a:p>
            <a:pPr algn="just"/>
            <a:endParaRPr lang="pl-PL" dirty="0"/>
          </a:p>
          <a:p>
            <a:pPr algn="just"/>
            <a:r>
              <a:rPr lang="pl-PL" b="1" dirty="0"/>
              <a:t>Nieprokuratorscy oskarżyciele publiczni </a:t>
            </a:r>
            <a:r>
              <a:rPr lang="pl-PL" dirty="0"/>
              <a:t>→ art. 45 § 2 k.p.k., np. Państwowa Straż Łowiecka, Straż Leśna, ale także organy uprawnione na podstawie rozporządzenia wydanego na podstawie art. 325d k.p.k.</a:t>
            </a:r>
          </a:p>
          <a:p>
            <a:pPr algn="just"/>
            <a:endParaRPr lang="pl-PL" dirty="0"/>
          </a:p>
          <a:p>
            <a:pPr algn="just"/>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pPr algn="just"/>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395536" y="1841553"/>
            <a:ext cx="7992888" cy="4395760"/>
          </a:xfrm>
        </p:spPr>
        <p:txBody>
          <a:bodyPr>
            <a:normAutofit/>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89978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Podejrzany</a:t>
            </a:r>
          </a:p>
        </p:txBody>
      </p:sp>
      <p:sp>
        <p:nvSpPr>
          <p:cNvPr id="3" name="Content Placeholder 2"/>
          <p:cNvSpPr>
            <a:spLocks noGrp="1"/>
          </p:cNvSpPr>
          <p:nvPr>
            <p:ph idx="1"/>
          </p:nvPr>
        </p:nvSpPr>
        <p:spPr>
          <a:xfrm>
            <a:off x="467544" y="2348880"/>
            <a:ext cx="8229600" cy="2357616"/>
          </a:xfrm>
        </p:spPr>
        <p:txBody>
          <a:bodyPr/>
          <a:lstStyle/>
          <a:p>
            <a:pPr marL="0" indent="0" algn="just">
              <a:buNone/>
            </a:pPr>
            <a:r>
              <a:rPr lang="pl-PL" sz="2800" dirty="0"/>
              <a:t>Osoba, co do której wydano </a:t>
            </a:r>
            <a:r>
              <a:rPr lang="pl-PL" sz="2800" b="1" dirty="0"/>
              <a:t>postanowienie o przedstawieniu zarzutów</a:t>
            </a:r>
            <a:r>
              <a:rPr lang="pl-PL" sz="2800" dirty="0"/>
              <a:t>, albo której bez wydania takiego postanowienia postawiono zarzut w związku z przystąpieniem do </a:t>
            </a:r>
            <a:r>
              <a:rPr lang="pl-PL" sz="2800" b="1" dirty="0"/>
              <a:t>przesłuchania w charakterze podejrzanego</a:t>
            </a:r>
          </a:p>
          <a:p>
            <a:pPr marL="0" indent="0">
              <a:buNone/>
            </a:pPr>
            <a:endParaRPr lang="pl-PL" dirty="0"/>
          </a:p>
        </p:txBody>
      </p:sp>
    </p:spTree>
    <p:extLst>
      <p:ext uri="{BB962C8B-B14F-4D97-AF65-F5344CB8AC3E}">
        <p14:creationId xmlns:p14="http://schemas.microsoft.com/office/powerpoint/2010/main" val="9093283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Osoba podejrzana</a:t>
            </a:r>
          </a:p>
        </p:txBody>
      </p:sp>
      <p:sp>
        <p:nvSpPr>
          <p:cNvPr id="3" name="Content Placeholder 2"/>
          <p:cNvSpPr>
            <a:spLocks noGrp="1"/>
          </p:cNvSpPr>
          <p:nvPr>
            <p:ph idx="1"/>
          </p:nvPr>
        </p:nvSpPr>
        <p:spPr>
          <a:xfrm>
            <a:off x="467544" y="2492896"/>
            <a:ext cx="8229600" cy="2429624"/>
          </a:xfrm>
        </p:spPr>
        <p:txBody>
          <a:bodyPr>
            <a:normAutofit/>
          </a:bodyPr>
          <a:lstStyle/>
          <a:p>
            <a:pPr marL="0" indent="0" algn="just">
              <a:buNone/>
            </a:pPr>
            <a:r>
              <a:rPr lang="pl-PL" dirty="0"/>
              <a:t>osoba,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Tree>
    <p:extLst>
      <p:ext uri="{BB962C8B-B14F-4D97-AF65-F5344CB8AC3E}">
        <p14:creationId xmlns:p14="http://schemas.microsoft.com/office/powerpoint/2010/main" val="12991321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699456250"/>
              </p:ext>
            </p:extLst>
          </p:nvPr>
        </p:nvGraphicFramePr>
        <p:xfrm>
          <a:off x="100012" y="-1323974"/>
          <a:ext cx="9043988" cy="5924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0013" y="2630507"/>
            <a:ext cx="2593181" cy="4247317"/>
          </a:xfrm>
          <a:prstGeom prst="rect">
            <a:avLst/>
          </a:prstGeom>
          <a:noFill/>
        </p:spPr>
        <p:txBody>
          <a:bodyPr wrap="square" rtlCol="0">
            <a:spAutoFit/>
          </a:bodyPr>
          <a:lstStyle/>
          <a:p>
            <a:pPr algn="just"/>
            <a:r>
              <a:rPr lang="pl-PL" dirty="0"/>
              <a:t>Osoba podejrzana to tzw. faktycznie podejrzany, czyli osoba w stosunku do której podjęto w postępowaniu przygotowawczym określone czynności procesowe (art. 219, 237 § 4, art. 243, 244, 308), ale nie zostały jej przedstawione zarzuty. Osoba podejrzana to osoba znajdująca się „w kręgu zainteresowania” organów postępowania.  </a:t>
            </a:r>
          </a:p>
        </p:txBody>
      </p:sp>
      <p:sp>
        <p:nvSpPr>
          <p:cNvPr id="6" name="pole tekstowe 5"/>
          <p:cNvSpPr txBox="1"/>
          <p:nvPr/>
        </p:nvSpPr>
        <p:spPr>
          <a:xfrm>
            <a:off x="3596878" y="2615417"/>
            <a:ext cx="2068116" cy="3693319"/>
          </a:xfrm>
          <a:prstGeom prst="rect">
            <a:avLst/>
          </a:prstGeom>
          <a:noFill/>
        </p:spPr>
        <p:txBody>
          <a:bodyPr wrap="square" rtlCol="0">
            <a:spAutoFit/>
          </a:bodyPr>
          <a:lstStyle/>
          <a:p>
            <a:pPr algn="just"/>
            <a:r>
              <a:rPr lang="pl-PL" dirty="0"/>
              <a:t>art. 71 § 1 – </a:t>
            </a:r>
            <a:r>
              <a:rPr lang="pl-PL" b="1" dirty="0"/>
              <a:t>podejrzany to osoba, co do której wydano postanowienie o przedstawieniu zarzutów albo bez wydania takiego postanowienia przesłuchano w charakterze podejrzanego </a:t>
            </a:r>
          </a:p>
          <a:p>
            <a:pPr algn="just"/>
            <a:endParaRPr lang="pl-PL" dirty="0"/>
          </a:p>
        </p:txBody>
      </p:sp>
      <p:sp>
        <p:nvSpPr>
          <p:cNvPr id="7" name="pole tekstowe 6"/>
          <p:cNvSpPr txBox="1"/>
          <p:nvPr/>
        </p:nvSpPr>
        <p:spPr>
          <a:xfrm>
            <a:off x="6228184" y="2615417"/>
            <a:ext cx="2915817" cy="3139321"/>
          </a:xfrm>
          <a:prstGeom prst="rect">
            <a:avLst/>
          </a:prstGeom>
          <a:noFill/>
        </p:spPr>
        <p:txBody>
          <a:bodyPr wrap="square" rtlCol="0">
            <a:spAutoFit/>
          </a:bodyPr>
          <a:lstStyle/>
          <a:p>
            <a:pPr algn="just"/>
            <a:r>
              <a:rPr lang="pl-PL" dirty="0"/>
              <a:t>art. 71 § 2 – </a:t>
            </a:r>
            <a:r>
              <a:rPr lang="pl-PL" b="1" dirty="0"/>
              <a:t>oskarżony to osoba, przeciwko której wniesiono oskarżenie do sądu, a także osoba, co do której prokurator złożył wniosek o warunkowe umorzenie postępowania albo wniosek w trybie art. 335 § 1 k.p.k. </a:t>
            </a:r>
          </a:p>
          <a:p>
            <a:pPr algn="just"/>
            <a:endParaRPr lang="pl-PL" dirty="0"/>
          </a:p>
        </p:txBody>
      </p:sp>
      <p:sp>
        <p:nvSpPr>
          <p:cNvPr id="8" name="pole tekstowe 7"/>
          <p:cNvSpPr txBox="1"/>
          <p:nvPr/>
        </p:nvSpPr>
        <p:spPr>
          <a:xfrm>
            <a:off x="1864519" y="133351"/>
            <a:ext cx="2563465" cy="1015663"/>
          </a:xfrm>
          <a:prstGeom prst="rect">
            <a:avLst/>
          </a:prstGeom>
          <a:noFill/>
        </p:spPr>
        <p:txBody>
          <a:bodyPr wrap="square" rtlCol="0">
            <a:spAutoFit/>
          </a:bodyPr>
          <a:lstStyle/>
          <a:p>
            <a:r>
              <a:rPr lang="pl-PL" sz="2000" b="1" dirty="0"/>
              <a:t>PRZEDSTAWIENIE ZARZUTÓW – ART. 313 </a:t>
            </a:r>
          </a:p>
        </p:txBody>
      </p:sp>
      <p:sp>
        <p:nvSpPr>
          <p:cNvPr id="9" name="pole tekstowe 8"/>
          <p:cNvSpPr txBox="1"/>
          <p:nvPr/>
        </p:nvSpPr>
        <p:spPr>
          <a:xfrm>
            <a:off x="4932040" y="25629"/>
            <a:ext cx="3984568" cy="1015663"/>
          </a:xfrm>
          <a:prstGeom prst="rect">
            <a:avLst/>
          </a:prstGeom>
          <a:noFill/>
        </p:spPr>
        <p:txBody>
          <a:bodyPr wrap="square" rtlCol="0">
            <a:spAutoFit/>
          </a:bodyPr>
          <a:lstStyle/>
          <a:p>
            <a:r>
              <a:rPr lang="pl-PL" sz="2000" b="1" dirty="0"/>
              <a:t>WNIESIENIE DO SĄDU OSKARŻENIA/WNIOSKU O WARUNKOWE UMORZENIE </a:t>
            </a:r>
          </a:p>
        </p:txBody>
      </p:sp>
      <p:sp>
        <p:nvSpPr>
          <p:cNvPr id="10" name="pole tekstowe 9"/>
          <p:cNvSpPr txBox="1"/>
          <p:nvPr/>
        </p:nvSpPr>
        <p:spPr>
          <a:xfrm>
            <a:off x="2693194" y="6150114"/>
            <a:ext cx="6419239" cy="707886"/>
          </a:xfrm>
          <a:prstGeom prst="rect">
            <a:avLst/>
          </a:prstGeom>
          <a:noFill/>
        </p:spPr>
        <p:txBody>
          <a:bodyPr wrap="square" rtlCol="0">
            <a:spAutoFit/>
          </a:bodyPr>
          <a:lstStyle/>
          <a:p>
            <a:pPr algn="ctr"/>
            <a:r>
              <a:rPr lang="pl-PL" sz="2000" b="1" u="sng" dirty="0">
                <a:solidFill>
                  <a:srgbClr val="FF0000"/>
                </a:solidFill>
              </a:rPr>
              <a:t>PODEJRZANY I OSOBA PODEJRZANA TO NIE JEST TO SAMO!!!</a:t>
            </a:r>
            <a:endParaRPr lang="pl-PL" sz="2000" dirty="0">
              <a:solidFill>
                <a:srgbClr val="FF0000"/>
              </a:solidFill>
            </a:endParaRPr>
          </a:p>
        </p:txBody>
      </p:sp>
    </p:spTree>
    <p:extLst>
      <p:ext uri="{BB962C8B-B14F-4D97-AF65-F5344CB8AC3E}">
        <p14:creationId xmlns:p14="http://schemas.microsoft.com/office/powerpoint/2010/main" val="6478630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4EFF2-142A-BE0B-3830-C32AA77FAF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0BCDD5-5CEC-156B-61D5-EEC5437E4F4A}"/>
              </a:ext>
            </a:extLst>
          </p:cNvPr>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a:extLst>
              <a:ext uri="{FF2B5EF4-FFF2-40B4-BE49-F238E27FC236}">
                <a16:creationId xmlns:a16="http://schemas.microsoft.com/office/drawing/2014/main" id="{2EDB30D4-4DCC-E4CC-32F0-E17397758CD4}"/>
              </a:ext>
            </a:extLst>
          </p:cNvPr>
          <p:cNvSpPr>
            <a:spLocks noGrp="1"/>
          </p:cNvSpPr>
          <p:nvPr>
            <p:ph idx="1"/>
          </p:nvPr>
        </p:nvSpPr>
        <p:spPr>
          <a:xfrm>
            <a:off x="457200" y="1196752"/>
            <a:ext cx="8229600" cy="5400600"/>
          </a:xfrm>
        </p:spPr>
        <p:txBody>
          <a:bodyPr>
            <a:normAutofit fontScale="70000" lnSpcReduction="20000"/>
          </a:bodyPr>
          <a:lstStyle/>
          <a:p>
            <a:pPr algn="just"/>
            <a:r>
              <a:rPr lang="pl-PL" dirty="0"/>
              <a:t>Oskarżony </a:t>
            </a:r>
            <a:r>
              <a:rPr lang="pl-PL" b="1" dirty="0"/>
              <a:t>nie ma obowiązku dowodzenia swojej niewinności</a:t>
            </a:r>
            <a:r>
              <a:rPr lang="pl-PL" dirty="0"/>
              <a:t>, ani obowiązku dostarczania dowodów na swoją niekorzyść (art. 74 § 1 k.p.k.). Jest to zasada </a:t>
            </a:r>
            <a:r>
              <a:rPr lang="pl-PL" b="1" i="1" dirty="0" err="1"/>
              <a:t>nemo</a:t>
            </a:r>
            <a:r>
              <a:rPr lang="pl-PL" b="1" i="1" dirty="0"/>
              <a:t> </a:t>
            </a:r>
            <a:r>
              <a:rPr lang="pl-PL" b="1" i="1" dirty="0" err="1"/>
              <a:t>se</a:t>
            </a:r>
            <a:r>
              <a:rPr lang="pl-PL" b="1" i="1" dirty="0"/>
              <a:t> </a:t>
            </a:r>
            <a:r>
              <a:rPr lang="pl-PL" b="1" i="1" dirty="0" err="1"/>
              <a:t>ipsum</a:t>
            </a:r>
            <a:r>
              <a:rPr lang="pl-PL" b="1" i="1" dirty="0"/>
              <a:t> </a:t>
            </a:r>
            <a:r>
              <a:rPr lang="pl-PL" b="1" i="1" dirty="0" err="1"/>
              <a:t>accusare</a:t>
            </a:r>
            <a:r>
              <a:rPr lang="pl-PL" b="1" i="1" dirty="0"/>
              <a:t> </a:t>
            </a:r>
            <a:r>
              <a:rPr lang="pl-PL" b="1" i="1" dirty="0" err="1"/>
              <a:t>tenetur</a:t>
            </a:r>
            <a:r>
              <a:rPr lang="pl-PL" dirty="0"/>
              <a:t>.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lgn="just">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lgn="just">
              <a:buNone/>
            </a:pPr>
            <a:r>
              <a:rPr lang="pl-PL" dirty="0"/>
              <a:t>2. </a:t>
            </a:r>
            <a:r>
              <a:rPr lang="pl-PL" b="1" dirty="0"/>
              <a:t>badaniom psychologicznym i psychiatrycznym</a:t>
            </a:r>
            <a:r>
              <a:rPr lang="pl-PL" dirty="0"/>
              <a:t>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lgn="just">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1338662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BFE7E-DA63-6621-C607-21C53A575F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66FD3E-2E5E-1D30-6BD9-FF1F55684BE2}"/>
              </a:ext>
            </a:extLst>
          </p:cNvPr>
          <p:cNvSpPr>
            <a:spLocks noGrp="1"/>
          </p:cNvSpPr>
          <p:nvPr>
            <p:ph type="title"/>
          </p:nvPr>
        </p:nvSpPr>
        <p:spPr/>
        <p:txBody>
          <a:bodyPr/>
          <a:lstStyle/>
          <a:p>
            <a:pPr algn="ctr"/>
            <a:r>
              <a:rPr lang="pl-PL" dirty="0"/>
              <a:t>Obowiązki oskarżonego</a:t>
            </a:r>
          </a:p>
        </p:txBody>
      </p:sp>
      <p:sp>
        <p:nvSpPr>
          <p:cNvPr id="3" name="Content Placeholder 2">
            <a:extLst>
              <a:ext uri="{FF2B5EF4-FFF2-40B4-BE49-F238E27FC236}">
                <a16:creationId xmlns:a16="http://schemas.microsoft.com/office/drawing/2014/main" id="{115B9FCB-BD43-8970-FEB4-1F0F20556E86}"/>
              </a:ext>
            </a:extLst>
          </p:cNvPr>
          <p:cNvSpPr>
            <a:spLocks noGrp="1"/>
          </p:cNvSpPr>
          <p:nvPr>
            <p:ph idx="1"/>
          </p:nvPr>
        </p:nvSpPr>
        <p:spPr/>
        <p:txBody>
          <a:bodyPr/>
          <a:lstStyle/>
          <a:p>
            <a:pPr algn="just"/>
            <a:r>
              <a:rPr lang="pl-PL" b="1" dirty="0"/>
              <a:t>Obowiązek stawiennictwa </a:t>
            </a:r>
            <a:r>
              <a:rPr lang="pl-PL" dirty="0"/>
              <a:t>na każde wezwanie (art. 75 </a:t>
            </a:r>
            <a:r>
              <a:rPr lang="pl-PL" sz="2800" dirty="0"/>
              <a:t>§ 1 k.p.k.)</a:t>
            </a:r>
          </a:p>
          <a:p>
            <a:pPr algn="just"/>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10701065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1637536"/>
          </a:xfrm>
        </p:spPr>
        <p:txBody>
          <a:bodyPr/>
          <a:lstStyle/>
          <a:p>
            <a:pPr algn="just"/>
            <a:r>
              <a:rPr lang="pl-PL" dirty="0"/>
              <a:t>Osoba fizyczna lub prawna, której dobro prawne zostało bezpośrednio naruszone lub zagrożone przez przestępstwo.</a:t>
            </a:r>
          </a:p>
        </p:txBody>
      </p:sp>
    </p:spTree>
    <p:extLst>
      <p:ext uri="{BB962C8B-B14F-4D97-AF65-F5344CB8AC3E}">
        <p14:creationId xmlns:p14="http://schemas.microsoft.com/office/powerpoint/2010/main" val="15257021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pPr algn="just"/>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pPr algn="just"/>
            <a:r>
              <a:rPr lang="pl-PL" dirty="0"/>
              <a:t>Prawa pokrzywdzonego mogą zaś wykonywać: </a:t>
            </a:r>
          </a:p>
          <a:p>
            <a:pPr marL="514350" lvl="0" indent="-514350" algn="just">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lgn="just">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2385416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pPr algn="just"/>
            <a:r>
              <a:rPr lang="pl-PL" dirty="0"/>
              <a:t>Posiada status strony postępowania przygotowawczego i ze względu na to przysługuje mu szereg uprawnień na tym etapie postępowania, o czym jest pouczany przed pierwszym przesłuchaniem</a:t>
            </a:r>
          </a:p>
          <a:p>
            <a:pPr algn="just"/>
            <a:r>
              <a:rPr lang="pl-PL" dirty="0"/>
              <a:t>Przykładowe uprawnienia:</a:t>
            </a:r>
          </a:p>
          <a:p>
            <a:pPr algn="just">
              <a:buFontTx/>
              <a:buChar char="-"/>
            </a:pPr>
            <a:r>
              <a:rPr lang="pl-PL" dirty="0"/>
              <a:t>składanie wniosków o dokonanie czynności śledztwa,</a:t>
            </a:r>
          </a:p>
          <a:p>
            <a:pPr algn="just">
              <a:buFontTx/>
              <a:buChar char="-"/>
            </a:pPr>
            <a:r>
              <a:rPr lang="pl-PL" dirty="0"/>
              <a:t>korzystania z pomocy pełnomocnika,</a:t>
            </a:r>
          </a:p>
          <a:p>
            <a:pPr algn="just">
              <a:buFontTx/>
              <a:buChar char="-"/>
            </a:pPr>
            <a:r>
              <a:rPr lang="pl-PL" dirty="0"/>
              <a:t>wyrażenie zgody na skierowanie sprawy do mediacji,</a:t>
            </a:r>
          </a:p>
          <a:p>
            <a:pPr algn="just">
              <a:buFontTx/>
              <a:buChar char="-"/>
            </a:pPr>
            <a:r>
              <a:rPr lang="pl-PL" dirty="0"/>
              <a:t>złożenie zażalenia na odmowę wszczęcia śledztwa lub dochodzenia oraz na umorzenie postępowania przygotowawczego.</a:t>
            </a:r>
          </a:p>
          <a:p>
            <a:pPr algn="just"/>
            <a:r>
              <a:rPr lang="pl-PL" dirty="0"/>
              <a:t>Zob. art. 300 § 2 k.p.k.</a:t>
            </a:r>
          </a:p>
          <a:p>
            <a:pPr algn="just">
              <a:buFontTx/>
              <a:buChar char="-"/>
            </a:pPr>
            <a:endParaRPr lang="pl-PL" dirty="0"/>
          </a:p>
          <a:p>
            <a:pPr algn="just">
              <a:buFontTx/>
              <a:buChar char="-"/>
            </a:pPr>
            <a:endParaRPr lang="pl-PL" dirty="0"/>
          </a:p>
          <a:p>
            <a:pPr algn="just"/>
            <a:endParaRPr lang="pl-PL" dirty="0"/>
          </a:p>
          <a:p>
            <a:pPr algn="just"/>
            <a:endParaRPr lang="pl-PL" dirty="0"/>
          </a:p>
          <a:p>
            <a:pPr marL="0" indent="0" algn="just">
              <a:buNone/>
            </a:pPr>
            <a:endParaRPr lang="pl-PL" dirty="0"/>
          </a:p>
        </p:txBody>
      </p:sp>
    </p:spTree>
    <p:extLst>
      <p:ext uri="{BB962C8B-B14F-4D97-AF65-F5344CB8AC3E}">
        <p14:creationId xmlns:p14="http://schemas.microsoft.com/office/powerpoint/2010/main" val="10314925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733C7F-8AB6-4F6D-A0FF-A897B6B5118A}"/>
              </a:ext>
            </a:extLst>
          </p:cNvPr>
          <p:cNvSpPr>
            <a:spLocks noGrp="1"/>
          </p:cNvSpPr>
          <p:nvPr>
            <p:ph type="title"/>
          </p:nvPr>
        </p:nvSpPr>
        <p:spPr/>
        <p:txBody>
          <a:bodyPr>
            <a:normAutofit fontScale="90000"/>
          </a:bodyPr>
          <a:lstStyle/>
          <a:p>
            <a:r>
              <a:rPr lang="pl-PL" dirty="0"/>
              <a:t>Reprezentacja dziecka przez rodzica</a:t>
            </a:r>
          </a:p>
        </p:txBody>
      </p:sp>
      <p:sp>
        <p:nvSpPr>
          <p:cNvPr id="3" name="Symbol zastępczy zawartości 2">
            <a:extLst>
              <a:ext uri="{FF2B5EF4-FFF2-40B4-BE49-F238E27FC236}">
                <a16:creationId xmlns:a16="http://schemas.microsoft.com/office/drawing/2014/main" id="{D658DD0D-B342-48E3-ABC0-A0215B2CC448}"/>
              </a:ext>
            </a:extLst>
          </p:cNvPr>
          <p:cNvSpPr>
            <a:spLocks noGrp="1"/>
          </p:cNvSpPr>
          <p:nvPr>
            <p:ph idx="1"/>
          </p:nvPr>
        </p:nvSpPr>
        <p:spPr/>
        <p:txBody>
          <a:bodyPr>
            <a:normAutofit fontScale="62500" lnSpcReduction="20000"/>
          </a:bodyPr>
          <a:lstStyle/>
          <a:p>
            <a:pPr algn="just"/>
            <a:r>
              <a:rPr lang="pl-PL" sz="3200" b="1" dirty="0"/>
              <a:t>Art.  98. §  1. </a:t>
            </a:r>
            <a:r>
              <a:rPr lang="pl-PL" sz="3200" b="1" dirty="0" err="1"/>
              <a:t>k.r.o</a:t>
            </a:r>
            <a:r>
              <a:rPr lang="pl-PL" sz="3200" b="1" dirty="0"/>
              <a:t>.: </a:t>
            </a:r>
            <a:r>
              <a:rPr lang="pl-PL" sz="3200" dirty="0"/>
              <a:t>Rodzice są przedstawicielami ustawowymi dziecka pozostającego pod ich władzą rodzicielską. Jeżeli dziecko pozostaje pod władzą rodzicielską obojga rodziców, każde z nich może działać samodzielnie jako przedstawiciel ustawowy dziecka.</a:t>
            </a:r>
          </a:p>
          <a:p>
            <a:pPr algn="just"/>
            <a:r>
              <a:rPr lang="pl-PL" sz="3200" dirty="0"/>
              <a:t>§  2.  Jednakże żadne z rodziców nie może reprezentować dziecka:1) przy czynnościach prawnych między dziećmi pozostającymi pod ich władzą rodzicielską;</a:t>
            </a:r>
          </a:p>
          <a:p>
            <a:pPr algn="just"/>
            <a:r>
              <a:rPr lang="pl-PL" sz="3200" dirty="0"/>
              <a:t>2) przy czynnościach prawnych między dzieckiem a jednym z rodziców lub jego małżonkiem, </a:t>
            </a:r>
            <a:r>
              <a:rPr lang="pl-PL" sz="3200" b="1" dirty="0"/>
              <a:t>chyba że czynność prawna polega na bezpłatnym przysporzeniu na rzecz dziecka albo że dotyczy należnych dziecku od drugiego z rodziców środków utrzymania i wychowania.</a:t>
            </a:r>
          </a:p>
          <a:p>
            <a:pPr algn="just"/>
            <a:r>
              <a:rPr lang="pl-PL" sz="3200" dirty="0"/>
              <a:t>§  3.  Przepisy paragrafu poprzedzającego stosuje się odpowiednio w postępowaniu przed sądem lub innym organem państwowym.</a:t>
            </a:r>
          </a:p>
          <a:p>
            <a:endParaRPr lang="pl-PL" dirty="0"/>
          </a:p>
        </p:txBody>
      </p:sp>
    </p:spTree>
    <p:extLst>
      <p:ext uri="{BB962C8B-B14F-4D97-AF65-F5344CB8AC3E}">
        <p14:creationId xmlns:p14="http://schemas.microsoft.com/office/powerpoint/2010/main" val="2733889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pl-PL" b="1" dirty="0"/>
              <a:t>Oskarżyciel posiłkowy -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pPr algn="just"/>
            <a:endParaRPr lang="pl-PL" b="1" dirty="0"/>
          </a:p>
          <a:p>
            <a:pPr algn="just"/>
            <a:r>
              <a:rPr lang="pl-PL" b="1" dirty="0"/>
              <a:t>Oskarżyciel posiłkowy uboczny - </a:t>
            </a:r>
            <a:r>
              <a:rPr lang="pl-PL" dirty="0"/>
              <a:t>pokrzywdzony, który w toku postępowania sądowego występuje jako strona obok oskarżyciela publicznego (art. 53 k.p.k.)</a:t>
            </a:r>
          </a:p>
          <a:p>
            <a:pPr algn="just"/>
            <a:endParaRPr lang="pl-PL" b="1" dirty="0"/>
          </a:p>
          <a:p>
            <a:pPr algn="just"/>
            <a:r>
              <a:rPr lang="pl-PL" b="1" dirty="0"/>
              <a:t>Oskarżyciel posiłkowy subsydiarny (uwaga! Nowelizacja od 01.10.2023 r.) - </a:t>
            </a:r>
            <a:r>
              <a:rPr lang="pl-PL" dirty="0"/>
              <a:t>pokrzywdzony kierujący do sądu subsydiarny akt oskarżenia w sytuacji, gdy dwukrotnie wydano decyzję o zaniechaniu ścigania (odmówiono wszczęcia postępowania lub umorzono postępowanie), </a:t>
            </a:r>
            <a:r>
              <a:rPr lang="pl-PL" dirty="0">
                <a:solidFill>
                  <a:srgbClr val="FF0000"/>
                </a:solidFill>
              </a:rPr>
              <a:t>a następnie po wniesieniu zażalenia do prokuratora nadrzędnego na drugie z kolei postanowienie, decyzja ta została przez niego utrzymana w mocy</a:t>
            </a:r>
            <a:r>
              <a:rPr lang="pl-PL" dirty="0"/>
              <a:t> (art. 55 k.p.k. i 330 § 2 k.p.k.)</a:t>
            </a:r>
            <a:endParaRPr lang="pl-PL" b="1" dirty="0"/>
          </a:p>
        </p:txBody>
      </p:sp>
      <p:sp>
        <p:nvSpPr>
          <p:cNvPr id="3" name="Title 2"/>
          <p:cNvSpPr>
            <a:spLocks noGrp="1"/>
          </p:cNvSpPr>
          <p:nvPr>
            <p:ph type="title"/>
          </p:nvPr>
        </p:nvSpPr>
        <p:spPr>
          <a:xfrm>
            <a:off x="467544" y="260648"/>
            <a:ext cx="8229600" cy="1143000"/>
          </a:xfrm>
        </p:spPr>
        <p:txBody>
          <a:bodyPr>
            <a:normAutofit/>
          </a:bodyPr>
          <a:lstStyle/>
          <a:p>
            <a:pPr algn="ctr"/>
            <a:r>
              <a:rPr lang="pl-PL" sz="3200" b="1" dirty="0"/>
              <a:t>Oskarżyciel posiłkowy</a:t>
            </a:r>
          </a:p>
        </p:txBody>
      </p:sp>
    </p:spTree>
    <p:extLst>
      <p:ext uri="{BB962C8B-B14F-4D97-AF65-F5344CB8AC3E}">
        <p14:creationId xmlns:p14="http://schemas.microsoft.com/office/powerpoint/2010/main" val="32409680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27457"/>
            <a:ext cx="4328220" cy="4797152"/>
          </a:xfrm>
        </p:spPr>
        <p:txBody>
          <a:bodyPr>
            <a:normAutofit fontScale="85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85000" lnSpcReduction="20000"/>
          </a:bodyPr>
          <a:lstStyle/>
          <a:p>
            <a:pPr algn="just"/>
            <a:r>
              <a:rPr lang="pl-PL" b="1" dirty="0"/>
              <a:t>Dwukrotne uzyskanie decyzji</a:t>
            </a:r>
            <a:r>
              <a:rPr lang="pl-PL" dirty="0"/>
              <a:t> o zaniechaniu ścigania, </a:t>
            </a:r>
            <a:r>
              <a:rPr lang="pl-PL" dirty="0">
                <a:solidFill>
                  <a:srgbClr val="FF0000"/>
                </a:solidFill>
              </a:rPr>
              <a:t>a następnie utrzymanie </a:t>
            </a:r>
            <a:r>
              <a:rPr lang="pl-PL" b="1" dirty="0">
                <a:solidFill>
                  <a:srgbClr val="FF0000"/>
                </a:solidFill>
              </a:rPr>
              <a:t>drugiej decyzji o jego zaniechaniu (drugiej odmowy, drugiego umorzenia po odmowie, drugiego umorzenia) </a:t>
            </a:r>
            <a:r>
              <a:rPr lang="pl-PL" dirty="0">
                <a:solidFill>
                  <a:srgbClr val="FF0000"/>
                </a:solidFill>
              </a:rPr>
              <a:t>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także radca Prokuratorii Generalnej RP</a:t>
            </a:r>
            <a:r>
              <a:rPr lang="pl-PL" dirty="0"/>
              <a:t>).</a:t>
            </a:r>
          </a:p>
        </p:txBody>
      </p:sp>
    </p:spTree>
    <p:extLst>
      <p:ext uri="{BB962C8B-B14F-4D97-AF65-F5344CB8AC3E}">
        <p14:creationId xmlns:p14="http://schemas.microsoft.com/office/powerpoint/2010/main" val="33276292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98986"/>
            <a:ext cx="7886700" cy="1521004"/>
          </a:xfrm>
        </p:spPr>
        <p:txBody>
          <a:bodyPr>
            <a:normAutofit fontScale="90000"/>
          </a:bodyPr>
          <a:lstStyle/>
          <a:p>
            <a:pPr algn="ctr"/>
            <a:r>
              <a:rPr lang="pl-PL" dirty="0"/>
              <a:t>Oskarżyciel posiłkowy subsydiarny </a:t>
            </a:r>
          </a:p>
        </p:txBody>
      </p:sp>
      <p:sp>
        <p:nvSpPr>
          <p:cNvPr id="3" name="Symbol zastępczy zawartości 2"/>
          <p:cNvSpPr>
            <a:spLocks noGrp="1"/>
          </p:cNvSpPr>
          <p:nvPr>
            <p:ph idx="1"/>
          </p:nvPr>
        </p:nvSpPr>
        <p:spPr>
          <a:xfrm>
            <a:off x="571768" y="1871278"/>
            <a:ext cx="7713251" cy="4127234"/>
          </a:xfrm>
        </p:spPr>
        <p:txBody>
          <a:bodyPr>
            <a:normAutofit lnSpcReduction="10000"/>
          </a:bodyPr>
          <a:lstStyle/>
          <a:p>
            <a:pPr algn="just"/>
            <a:r>
              <a:rPr lang="pl-PL" sz="1800" dirty="0"/>
              <a:t>Subsydiarny akt oskarżenia wniesiony po </a:t>
            </a:r>
            <a:r>
              <a:rPr lang="pl-PL" sz="1800" b="1" dirty="0"/>
              <a:t>dwukrotnej decyzji o zaniechaniu ścigania (tj. odmowie wszczęcia lub umorzeniu) </a:t>
            </a:r>
            <a:r>
              <a:rPr lang="pl-PL" sz="1800" dirty="0"/>
              <a:t>postępowania przygotowawczego </a:t>
            </a:r>
            <a:r>
              <a:rPr lang="pl-PL" sz="1800" dirty="0">
                <a:sym typeface="Wingdings" panose="05000000000000000000" pitchFamily="2" charset="2"/>
              </a:rPr>
              <a:t> </a:t>
            </a:r>
            <a:r>
              <a:rPr lang="pl-PL" sz="1800" dirty="0">
                <a:solidFill>
                  <a:srgbClr val="C00000"/>
                </a:solidFill>
                <a:sym typeface="Wingdings" panose="05000000000000000000" pitchFamily="2" charset="2"/>
              </a:rPr>
              <a:t>Uwaga! Zmiana od 1.10.2023 (poprzednio dwukrotna odmowa wszczęcia albo dwukrotne umorzenie)</a:t>
            </a:r>
            <a:endParaRPr lang="pl-PL" sz="1800" dirty="0">
              <a:solidFill>
                <a:srgbClr val="C00000"/>
              </a:solidFill>
            </a:endParaRPr>
          </a:p>
          <a:p>
            <a:pPr algn="just"/>
            <a:r>
              <a:rPr lang="pl-PL" sz="1800" dirty="0"/>
              <a:t>Obowiązuje przymus adwokacko-radcowski,</a:t>
            </a:r>
          </a:p>
          <a:p>
            <a:pPr algn="just"/>
            <a:r>
              <a:rPr lang="pl-PL" sz="1800" dirty="0"/>
              <a:t>Na polecenie sądu Policja dokonuje określonych przez sąd czynności dowodowych, a ich wyniki przedstawia następnie sądowi,</a:t>
            </a:r>
          </a:p>
          <a:p>
            <a:pPr algn="just"/>
            <a:r>
              <a:rPr lang="pl-PL" sz="1800" dirty="0"/>
              <a:t>W każdym czasie do postępowania może wstąpić prokurator; wówczas oskarżyciel posiłkowy subsydiarny staje się oskarżycielem posiłkowym ubocznym,</a:t>
            </a:r>
          </a:p>
          <a:p>
            <a:pPr algn="just"/>
            <a:r>
              <a:rPr lang="pl-PL" sz="1800" dirty="0"/>
              <a:t>Ewentualne odstąpienie powoduje obowiązek zawiadomienia prokuratora, który w ciągu 14 dni może się przyłączyć do postępowania. Śmierć powoduje zawieszenie postępowania, a osoby najbliższe lub pozostające na utrzymaniu mogą wstąpić w jego prawa w terminie 3 miesięcy.</a:t>
            </a:r>
          </a:p>
        </p:txBody>
      </p:sp>
    </p:spTree>
    <p:extLst>
      <p:ext uri="{BB962C8B-B14F-4D97-AF65-F5344CB8AC3E}">
        <p14:creationId xmlns:p14="http://schemas.microsoft.com/office/powerpoint/2010/main" val="32899754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załka: wygięta 3">
            <a:extLst>
              <a:ext uri="{FF2B5EF4-FFF2-40B4-BE49-F238E27FC236}">
                <a16:creationId xmlns:a16="http://schemas.microsoft.com/office/drawing/2014/main" id="{0C265E89-AA98-DB1A-C3F1-E94B55862181}"/>
              </a:ext>
            </a:extLst>
          </p:cNvPr>
          <p:cNvSpPr/>
          <p:nvPr/>
        </p:nvSpPr>
        <p:spPr>
          <a:xfrm rot="3611138">
            <a:off x="5002700" y="591340"/>
            <a:ext cx="1563282" cy="2210993"/>
          </a:xfrm>
          <a:prstGeom prst="bentArrow">
            <a:avLst>
              <a:gd name="adj1" fmla="val 12740"/>
              <a:gd name="adj2" fmla="val 14082"/>
              <a:gd name="adj3" fmla="val 13247"/>
              <a:gd name="adj4" fmla="val 78033"/>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5" name="Symbol zastępczy zawartości 3">
            <a:extLst>
              <a:ext uri="{FF2B5EF4-FFF2-40B4-BE49-F238E27FC236}">
                <a16:creationId xmlns:a16="http://schemas.microsoft.com/office/drawing/2014/main" id="{2D7C0A87-001A-4A6B-0770-4E1CAC065CA6}"/>
              </a:ext>
            </a:extLst>
          </p:cNvPr>
          <p:cNvGraphicFramePr>
            <a:graphicFrameLocks/>
          </p:cNvGraphicFramePr>
          <p:nvPr/>
        </p:nvGraphicFramePr>
        <p:xfrm>
          <a:off x="266099" y="1212821"/>
          <a:ext cx="6562262" cy="394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a 5">
            <a:extLst>
              <a:ext uri="{FF2B5EF4-FFF2-40B4-BE49-F238E27FC236}">
                <a16:creationId xmlns:a16="http://schemas.microsoft.com/office/drawing/2014/main" id="{A7FC94B7-F766-7B83-C30D-AEBA46263A2E}"/>
              </a:ext>
            </a:extLst>
          </p:cNvPr>
          <p:cNvGrpSpPr/>
          <p:nvPr/>
        </p:nvGrpSpPr>
        <p:grpSpPr>
          <a:xfrm rot="5400000">
            <a:off x="3386406" y="3739520"/>
            <a:ext cx="321647" cy="376266"/>
            <a:chOff x="5564328" y="358447"/>
            <a:chExt cx="428862" cy="501688"/>
          </a:xfrm>
          <a:solidFill>
            <a:srgbClr val="FF5050"/>
          </a:solidFill>
        </p:grpSpPr>
        <p:sp>
          <p:nvSpPr>
            <p:cNvPr id="7" name="Strzałka: w prawo 6">
              <a:extLst>
                <a:ext uri="{FF2B5EF4-FFF2-40B4-BE49-F238E27FC236}">
                  <a16:creationId xmlns:a16="http://schemas.microsoft.com/office/drawing/2014/main" id="{55D33D1C-AAF0-1CD2-968F-39917270535A}"/>
                </a:ext>
              </a:extLst>
            </p:cNvPr>
            <p:cNvSpPr/>
            <p:nvPr/>
          </p:nvSpPr>
          <p:spPr>
            <a:xfrm>
              <a:off x="5564328" y="358447"/>
              <a:ext cx="428862" cy="5016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pl-PL" sz="1350"/>
            </a:p>
          </p:txBody>
        </p:sp>
        <p:sp>
          <p:nvSpPr>
            <p:cNvPr id="8" name="Strzałka: w prawo 4">
              <a:extLst>
                <a:ext uri="{FF2B5EF4-FFF2-40B4-BE49-F238E27FC236}">
                  <a16:creationId xmlns:a16="http://schemas.microsoft.com/office/drawing/2014/main" id="{CD3F8AE9-7C04-3D63-8FCC-9D848EEBE1B7}"/>
                </a:ext>
              </a:extLst>
            </p:cNvPr>
            <p:cNvSpPr txBox="1"/>
            <p:nvPr/>
          </p:nvSpPr>
          <p:spPr>
            <a:xfrm>
              <a:off x="5564328" y="458785"/>
              <a:ext cx="300203" cy="3010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33388">
                <a:lnSpc>
                  <a:spcPct val="90000"/>
                </a:lnSpc>
                <a:spcBef>
                  <a:spcPct val="0"/>
                </a:spcBef>
                <a:spcAft>
                  <a:spcPct val="35000"/>
                </a:spcAft>
              </a:pPr>
              <a:endParaRPr lang="pl-PL" sz="975"/>
            </a:p>
          </p:txBody>
        </p:sp>
      </p:grpSp>
      <p:grpSp>
        <p:nvGrpSpPr>
          <p:cNvPr id="9" name="Grupa 8">
            <a:extLst>
              <a:ext uri="{FF2B5EF4-FFF2-40B4-BE49-F238E27FC236}">
                <a16:creationId xmlns:a16="http://schemas.microsoft.com/office/drawing/2014/main" id="{1A2F5939-7556-9024-35FD-584AE61FA361}"/>
              </a:ext>
            </a:extLst>
          </p:cNvPr>
          <p:cNvGrpSpPr/>
          <p:nvPr/>
        </p:nvGrpSpPr>
        <p:grpSpPr>
          <a:xfrm>
            <a:off x="6903614" y="1980193"/>
            <a:ext cx="1517202" cy="910322"/>
            <a:chOff x="6195484" y="2410"/>
            <a:chExt cx="2022936" cy="1213762"/>
          </a:xfrm>
          <a:solidFill>
            <a:srgbClr val="FF5050"/>
          </a:solidFill>
        </p:grpSpPr>
        <p:sp>
          <p:nvSpPr>
            <p:cNvPr id="10" name="Prostokąt: zaokrąglone rogi 9">
              <a:extLst>
                <a:ext uri="{FF2B5EF4-FFF2-40B4-BE49-F238E27FC236}">
                  <a16:creationId xmlns:a16="http://schemas.microsoft.com/office/drawing/2014/main" id="{1773B130-1C1E-F426-3EFA-2972BF4F5554}"/>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1" name="Prostokąt: zaokrąglone rogi 4">
              <a:extLst>
                <a:ext uri="{FF2B5EF4-FFF2-40B4-BE49-F238E27FC236}">
                  <a16:creationId xmlns:a16="http://schemas.microsoft.com/office/drawing/2014/main" id="{B0065864-36D3-2575-09B3-E7021907C87D}"/>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utrzymanie w mocy postanowienia przez sąd</a:t>
              </a:r>
            </a:p>
          </p:txBody>
        </p:sp>
      </p:grpSp>
      <p:grpSp>
        <p:nvGrpSpPr>
          <p:cNvPr id="12" name="Grupa 11">
            <a:extLst>
              <a:ext uri="{FF2B5EF4-FFF2-40B4-BE49-F238E27FC236}">
                <a16:creationId xmlns:a16="http://schemas.microsoft.com/office/drawing/2014/main" id="{5B80735C-CF5E-F025-28B9-FEE090A816BC}"/>
              </a:ext>
            </a:extLst>
          </p:cNvPr>
          <p:cNvGrpSpPr/>
          <p:nvPr/>
        </p:nvGrpSpPr>
        <p:grpSpPr>
          <a:xfrm>
            <a:off x="2788628" y="4250843"/>
            <a:ext cx="1517202" cy="910322"/>
            <a:chOff x="6195484" y="2410"/>
            <a:chExt cx="2022936" cy="1213762"/>
          </a:xfrm>
          <a:solidFill>
            <a:srgbClr val="FF5050"/>
          </a:solidFill>
        </p:grpSpPr>
        <p:sp>
          <p:nvSpPr>
            <p:cNvPr id="13" name="Prostokąt: zaokrąglone rogi 12">
              <a:extLst>
                <a:ext uri="{FF2B5EF4-FFF2-40B4-BE49-F238E27FC236}">
                  <a16:creationId xmlns:a16="http://schemas.microsoft.com/office/drawing/2014/main" id="{C15374B6-9F13-4E4F-21D6-228EB69BEACD}"/>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4" name="Prostokąt: zaokrąglone rogi 4">
              <a:extLst>
                <a:ext uri="{FF2B5EF4-FFF2-40B4-BE49-F238E27FC236}">
                  <a16:creationId xmlns:a16="http://schemas.microsoft.com/office/drawing/2014/main" id="{3B8E0A67-A07C-09F9-0E60-CC65DA13B871}"/>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uchylenie postanowienia o umorzeniu przez prokuratora nadrzędnego</a:t>
              </a:r>
            </a:p>
          </p:txBody>
        </p:sp>
      </p:grpSp>
      <p:sp>
        <p:nvSpPr>
          <p:cNvPr id="15" name="Strzałka: wygięta 14">
            <a:extLst>
              <a:ext uri="{FF2B5EF4-FFF2-40B4-BE49-F238E27FC236}">
                <a16:creationId xmlns:a16="http://schemas.microsoft.com/office/drawing/2014/main" id="{943DBCED-5539-2271-6BD1-BAB83115DF6F}"/>
              </a:ext>
            </a:extLst>
          </p:cNvPr>
          <p:cNvSpPr/>
          <p:nvPr/>
        </p:nvSpPr>
        <p:spPr>
          <a:xfrm rot="16200000" flipV="1">
            <a:off x="4666786" y="3552469"/>
            <a:ext cx="1022899" cy="1388686"/>
          </a:xfrm>
          <a:prstGeom prst="bentArrow">
            <a:avLst>
              <a:gd name="adj1" fmla="val 18491"/>
              <a:gd name="adj2" fmla="val 18633"/>
              <a:gd name="adj3" fmla="val 17574"/>
              <a:gd name="adj4" fmla="val 43750"/>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6" name="pole tekstowe 15">
            <a:extLst>
              <a:ext uri="{FF2B5EF4-FFF2-40B4-BE49-F238E27FC236}">
                <a16:creationId xmlns:a16="http://schemas.microsoft.com/office/drawing/2014/main" id="{7EF03D94-3918-DC9F-0BBE-F065044CEFFF}"/>
              </a:ext>
            </a:extLst>
          </p:cNvPr>
          <p:cNvSpPr txBox="1"/>
          <p:nvPr/>
        </p:nvSpPr>
        <p:spPr>
          <a:xfrm>
            <a:off x="6903614" y="2990418"/>
            <a:ext cx="1517202" cy="900246"/>
          </a:xfrm>
          <a:prstGeom prst="rect">
            <a:avLst/>
          </a:prstGeom>
          <a:noFill/>
        </p:spPr>
        <p:txBody>
          <a:bodyPr wrap="square" rtlCol="0">
            <a:spAutoFit/>
          </a:bodyPr>
          <a:lstStyle/>
          <a:p>
            <a:pPr algn="ctr"/>
            <a:r>
              <a:rPr lang="pl-PL" sz="1050" b="1" dirty="0">
                <a:solidFill>
                  <a:srgbClr val="FF5050"/>
                </a:solidFill>
              </a:rPr>
              <a:t>brak możliwości nabycia statusu oskarżyciela posiłkowego subsydiarnego</a:t>
            </a:r>
          </a:p>
        </p:txBody>
      </p:sp>
      <p:sp>
        <p:nvSpPr>
          <p:cNvPr id="17" name="pole tekstowe 16">
            <a:extLst>
              <a:ext uri="{FF2B5EF4-FFF2-40B4-BE49-F238E27FC236}">
                <a16:creationId xmlns:a16="http://schemas.microsoft.com/office/drawing/2014/main" id="{4444EDDE-64C6-86E6-63D5-AA83E72EA670}"/>
              </a:ext>
            </a:extLst>
          </p:cNvPr>
          <p:cNvSpPr txBox="1"/>
          <p:nvPr/>
        </p:nvSpPr>
        <p:spPr>
          <a:xfrm>
            <a:off x="170707" y="5227748"/>
            <a:ext cx="2476871" cy="577081"/>
          </a:xfrm>
          <a:prstGeom prst="rect">
            <a:avLst/>
          </a:prstGeom>
          <a:noFill/>
        </p:spPr>
        <p:txBody>
          <a:bodyPr wrap="square" rtlCol="0">
            <a:spAutoFit/>
          </a:bodyPr>
          <a:lstStyle/>
          <a:p>
            <a:pPr algn="ctr"/>
            <a:r>
              <a:rPr lang="pl-PL" sz="1050" b="1" dirty="0">
                <a:solidFill>
                  <a:srgbClr val="213B69"/>
                </a:solidFill>
              </a:rPr>
              <a:t>termin: 1 miesiąc </a:t>
            </a:r>
          </a:p>
          <a:p>
            <a:pPr algn="ctr"/>
            <a:r>
              <a:rPr lang="pl-PL" sz="1050" b="1" dirty="0">
                <a:solidFill>
                  <a:srgbClr val="213B69"/>
                </a:solidFill>
              </a:rPr>
              <a:t>od doręczenia zawiadomienia </a:t>
            </a:r>
          </a:p>
          <a:p>
            <a:pPr algn="ctr"/>
            <a:r>
              <a:rPr lang="pl-PL" sz="1050" b="1" dirty="0">
                <a:solidFill>
                  <a:srgbClr val="213B69"/>
                </a:solidFill>
              </a:rPr>
              <a:t>o utrzymaniu w mocy</a:t>
            </a:r>
          </a:p>
        </p:txBody>
      </p:sp>
      <p:sp>
        <p:nvSpPr>
          <p:cNvPr id="18" name="pole tekstowe 17">
            <a:extLst>
              <a:ext uri="{FF2B5EF4-FFF2-40B4-BE49-F238E27FC236}">
                <a16:creationId xmlns:a16="http://schemas.microsoft.com/office/drawing/2014/main" id="{9311E717-6BA2-B70C-9380-F5411D5AA8FE}"/>
              </a:ext>
            </a:extLst>
          </p:cNvPr>
          <p:cNvSpPr txBox="1"/>
          <p:nvPr/>
        </p:nvSpPr>
        <p:spPr>
          <a:xfrm>
            <a:off x="6050640" y="4190935"/>
            <a:ext cx="2695598" cy="1754326"/>
          </a:xfrm>
          <a:prstGeom prst="rect">
            <a:avLst/>
          </a:prstGeom>
          <a:noFill/>
          <a:ln>
            <a:solidFill>
              <a:srgbClr val="213B69"/>
            </a:solidFill>
          </a:ln>
        </p:spPr>
        <p:txBody>
          <a:bodyPr wrap="square" rtlCol="0">
            <a:spAutoFit/>
          </a:bodyPr>
          <a:lstStyle/>
          <a:p>
            <a:pPr algn="ctr"/>
            <a:r>
              <a:rPr lang="pl-PL" dirty="0">
                <a:solidFill>
                  <a:srgbClr val="213B69"/>
                </a:solidFill>
              </a:rPr>
              <a:t>NABYCIE UPRAWNIEŃ OSKARŻYCIELA POSIŁKOWEGO SUBSYDIARNEGO </a:t>
            </a:r>
          </a:p>
          <a:p>
            <a:pPr algn="ctr"/>
            <a:r>
              <a:rPr lang="pl-PL" dirty="0">
                <a:solidFill>
                  <a:srgbClr val="213B69"/>
                </a:solidFill>
              </a:rPr>
              <a:t>PRZEZ POKRZYWDZONEGO</a:t>
            </a:r>
          </a:p>
        </p:txBody>
      </p:sp>
    </p:spTree>
    <p:extLst>
      <p:ext uri="{BB962C8B-B14F-4D97-AF65-F5344CB8AC3E}">
        <p14:creationId xmlns:p14="http://schemas.microsoft.com/office/powerpoint/2010/main" val="32660155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36004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28500" y="1772816"/>
            <a:ext cx="4328220" cy="4680520"/>
          </a:xfrm>
        </p:spPr>
        <p:txBody>
          <a:bodyPr>
            <a:normAutofit fontScale="77500" lnSpcReduction="20000"/>
          </a:bodyPr>
          <a:lstStyle/>
          <a:p>
            <a:pPr algn="just"/>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pPr algn="just"/>
            <a:r>
              <a:rPr lang="pl-PL" dirty="0"/>
              <a:t>Na postanowienie o odmowie oskarżycielowi posiłkowemu udziału w postępowaniu sądowym ze względu na zbyt dużą liczbę oskarżycieli </a:t>
            </a:r>
            <a:r>
              <a:rPr lang="pl-PL" b="1" dirty="0"/>
              <a:t>zażalenie nie przysługuje</a:t>
            </a:r>
            <a:r>
              <a:rPr lang="pl-PL" dirty="0"/>
              <a:t>. </a:t>
            </a:r>
          </a:p>
          <a:p>
            <a:pPr algn="just"/>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6" name="Content Placeholder 5"/>
          <p:cNvSpPr>
            <a:spLocks noGrp="1"/>
          </p:cNvSpPr>
          <p:nvPr>
            <p:ph sz="quarter" idx="4"/>
          </p:nvPr>
        </p:nvSpPr>
        <p:spPr>
          <a:xfrm>
            <a:off x="4652190" y="1958752"/>
            <a:ext cx="4392488" cy="4797152"/>
          </a:xfrm>
        </p:spPr>
        <p:txBody>
          <a:bodyPr>
            <a:normAutofit fontScale="77500" lnSpcReduction="20000"/>
          </a:bodyPr>
          <a:lstStyle/>
          <a:p>
            <a:pPr algn="just"/>
            <a:r>
              <a:rPr lang="pl-PL" b="1" dirty="0"/>
              <a:t>Inny pokrzywdzony tym samym czynem </a:t>
            </a:r>
            <a:r>
              <a:rPr lang="pl-PL" dirty="0"/>
              <a:t>może aż do rozpoczęcia przewodu sądowego na rozprawie głównej przyłączyć się do postępowania wszczętego na skutek wniesienia subsydiarnego aktu oskarżenia (art. 55 § 3 k.p.k.).</a:t>
            </a:r>
          </a:p>
          <a:p>
            <a:pPr algn="just"/>
            <a:endParaRPr lang="pl-PL" dirty="0"/>
          </a:p>
          <a:p>
            <a:pPr algn="just"/>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a:p>
            <a:pPr algn="just"/>
            <a:r>
              <a:rPr lang="pl-PL" b="1" dirty="0"/>
              <a:t>Nowelizacja – art. 55 </a:t>
            </a:r>
            <a:r>
              <a:rPr lang="pl-PL" dirty="0"/>
              <a:t>§ 5 wstąpienie przez prokuratora do sprawy jako dodatkowy „uczestnik”, a nie jako oskarżyciel.</a:t>
            </a:r>
            <a:endParaRPr lang="pl-PL" b="1" dirty="0"/>
          </a:p>
          <a:p>
            <a:pPr algn="just"/>
            <a:endParaRPr lang="pl-PL" dirty="0"/>
          </a:p>
        </p:txBody>
      </p:sp>
    </p:spTree>
    <p:extLst>
      <p:ext uri="{BB962C8B-B14F-4D97-AF65-F5344CB8AC3E}">
        <p14:creationId xmlns:p14="http://schemas.microsoft.com/office/powerpoint/2010/main" val="697948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pPr algn="just">
              <a:buFont typeface="Arial" pitchFamily="34" charset="0"/>
              <a:buChar char="•"/>
            </a:pPr>
            <a:r>
              <a:rPr lang="pl-PL" dirty="0"/>
              <a:t>Postępowanie </a:t>
            </a:r>
            <a:r>
              <a:rPr lang="pl-PL" b="1" dirty="0"/>
              <a:t>zawiesza się</a:t>
            </a:r>
            <a:r>
              <a:rPr lang="pl-PL" dirty="0"/>
              <a:t> (art. 61 § 1 k.p.k. w zw. z art. 58 § 2 k.p.k.)</a:t>
            </a:r>
          </a:p>
          <a:p>
            <a:pPr algn="just">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lgn="just">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Oskarżyciel prywatny - </a:t>
            </a:r>
            <a:r>
              <a:rPr lang="pl-PL" dirty="0"/>
              <a:t>pokrzywdzony, który wnosi i popiera oskarżenie o przestępstwo ścigane z oskarżenia prywatnego.</a:t>
            </a:r>
          </a:p>
          <a:p>
            <a:pPr algn="just"/>
            <a:endParaRPr lang="pl-PL" dirty="0"/>
          </a:p>
          <a:p>
            <a:pPr algn="just"/>
            <a:r>
              <a:rPr lang="pl-PL" dirty="0"/>
              <a:t>Art. 59 § 1 k.p.k.</a:t>
            </a:r>
          </a:p>
          <a:p>
            <a:pPr algn="just"/>
            <a:endParaRPr lang="pl-PL" dirty="0"/>
          </a:p>
          <a:p>
            <a:pPr algn="just"/>
            <a:r>
              <a:rPr lang="pl-PL" dirty="0"/>
              <a:t>Odrębny tryb postępowania: art. 485-499 k.p.k.</a:t>
            </a:r>
          </a:p>
          <a:p>
            <a:pPr algn="just"/>
            <a:endParaRPr lang="pl-PL" dirty="0"/>
          </a:p>
          <a:p>
            <a:pPr algn="just"/>
            <a:endParaRPr lang="pl-PL" dirty="0"/>
          </a:p>
        </p:txBody>
      </p:sp>
      <p:sp>
        <p:nvSpPr>
          <p:cNvPr id="3" name="Title 2"/>
          <p:cNvSpPr>
            <a:spLocks noGrp="1"/>
          </p:cNvSpPr>
          <p:nvPr>
            <p:ph type="title"/>
          </p:nvPr>
        </p:nvSpPr>
        <p:spPr/>
        <p:txBody>
          <a:bodyPr/>
          <a:lstStyle/>
          <a:p>
            <a:pPr algn="ctr"/>
            <a:r>
              <a:rPr lang="pl-PL" dirty="0"/>
              <a:t>Oskarżyciel prywatny</a:t>
            </a:r>
          </a:p>
        </p:txBody>
      </p:sp>
    </p:spTree>
    <p:extLst>
      <p:ext uri="{BB962C8B-B14F-4D97-AF65-F5344CB8AC3E}">
        <p14:creationId xmlns:p14="http://schemas.microsoft.com/office/powerpoint/2010/main" val="18557982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Zniesławienie (art. 212 § 4 k.k.),</a:t>
            </a:r>
          </a:p>
          <a:p>
            <a:pPr marL="624078" indent="-514350">
              <a:lnSpc>
                <a:spcPct val="120000"/>
              </a:lnSpc>
              <a:buFont typeface="+mj-lt"/>
              <a:buAutoNum type="arabicParenR"/>
            </a:pPr>
            <a:r>
              <a:rPr lang="pl-PL" dirty="0"/>
              <a:t> Zniewaga (art. 216 § 5 k.k.),</a:t>
            </a:r>
          </a:p>
          <a:p>
            <a:pPr marL="624078" indent="-514350">
              <a:lnSpc>
                <a:spcPct val="120000"/>
              </a:lnSpc>
              <a:buFont typeface="+mj-lt"/>
              <a:buAutoNum type="arabicParenR"/>
            </a:pPr>
            <a:r>
              <a:rPr lang="pl-PL" dirty="0"/>
              <a:t>Naruszenie nietykalności cielesnej (art. 217 § 3 k.k.),</a:t>
            </a:r>
          </a:p>
          <a:p>
            <a:pPr marL="624078" indent="-514350">
              <a:lnSpc>
                <a:spcPct val="120000"/>
              </a:lnSpc>
              <a:buFont typeface="+mj-lt"/>
              <a:buAutoNum type="arabicParenR"/>
            </a:pPr>
            <a:r>
              <a:rPr lang="pl-PL" dirty="0"/>
              <a:t>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Śmierć</a:t>
            </a:r>
            <a:r>
              <a:rPr lang="pl-PL" dirty="0"/>
              <a:t> oskarżyciela prywatnego→ art. 61 k.p.k.</a:t>
            </a:r>
          </a:p>
          <a:p>
            <a:pPr marL="109728" indent="0" algn="just">
              <a:buNone/>
            </a:pPr>
            <a:endParaRPr lang="pl-PL" dirty="0"/>
          </a:p>
          <a:p>
            <a:pPr algn="just">
              <a:buFont typeface="Arial" pitchFamily="34" charset="0"/>
              <a:buChar char="•"/>
            </a:pPr>
            <a:r>
              <a:rPr lang="pl-PL" b="1" dirty="0"/>
              <a:t>Zawieszenie</a:t>
            </a:r>
            <a:r>
              <a:rPr lang="pl-PL" dirty="0"/>
              <a:t> postępowania.</a:t>
            </a:r>
          </a:p>
          <a:p>
            <a:pPr algn="just">
              <a:buFont typeface="Arial" pitchFamily="34" charset="0"/>
              <a:buChar char="•"/>
            </a:pPr>
            <a:r>
              <a:rPr lang="pl-PL" dirty="0"/>
              <a:t>Osoby najbliższe lub pozostające na utrzymaniu zmarłego mogą wstąpić w jego prawa.</a:t>
            </a:r>
          </a:p>
          <a:p>
            <a:pPr algn="just">
              <a:buFont typeface="Arial" pitchFamily="34" charset="0"/>
              <a:buChar char="•"/>
            </a:pPr>
            <a:r>
              <a:rPr lang="pl-PL" dirty="0"/>
              <a:t>Termin: </a:t>
            </a:r>
            <a:r>
              <a:rPr lang="pl-PL" b="1" dirty="0"/>
              <a:t>3 miesiące od dnia śmierci</a:t>
            </a:r>
          </a:p>
          <a:p>
            <a:pPr algn="just">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10 Konstytucji RP</a:t>
            </a:r>
          </a:p>
          <a:p>
            <a:pPr marL="109728" indent="0">
              <a:buNone/>
            </a:pPr>
            <a:endParaRPr lang="pl-PL" b="1" dirty="0"/>
          </a:p>
          <a:p>
            <a:pPr marL="624078" indent="-514350" algn="just">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lgn="just">
              <a:buAutoNum type="arabicPeriod"/>
            </a:pPr>
            <a:endParaRPr lang="pl-PL" dirty="0"/>
          </a:p>
          <a:p>
            <a:pPr marL="624078" indent="-514350" algn="just">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4583" y="386366"/>
            <a:ext cx="7377969" cy="1466882"/>
          </a:xfrm>
        </p:spPr>
        <p:txBody>
          <a:bodyPr>
            <a:normAutofit fontScale="90000"/>
          </a:bodyPr>
          <a:lstStyle/>
          <a:p>
            <a:pPr algn="ctr"/>
            <a:r>
              <a:rPr lang="pl-PL" dirty="0"/>
              <a:t>REPREZENTANCI STRON PROCESOWYCH</a:t>
            </a:r>
          </a:p>
        </p:txBody>
      </p:sp>
      <p:sp>
        <p:nvSpPr>
          <p:cNvPr id="4" name="Prostokąt 3"/>
          <p:cNvSpPr/>
          <p:nvPr/>
        </p:nvSpPr>
        <p:spPr>
          <a:xfrm>
            <a:off x="560232" y="1997839"/>
            <a:ext cx="8248918" cy="4154984"/>
          </a:xfrm>
          <a:prstGeom prst="rect">
            <a:avLst/>
          </a:prstGeom>
        </p:spPr>
        <p:txBody>
          <a:bodyPr wrap="square">
            <a:spAutoFit/>
          </a:bodyPr>
          <a:lstStyle/>
          <a:p>
            <a:r>
              <a:rPr lang="pl-PL" sz="2800" dirty="0">
                <a:latin typeface="Times New Roman" panose="02020603050405020304" pitchFamily="18" charset="0"/>
                <a:cs typeface="Times New Roman" panose="02020603050405020304" pitchFamily="18" charset="0"/>
              </a:rPr>
              <a:t>Osoby działające </a:t>
            </a:r>
            <a:r>
              <a:rPr lang="pl-PL" sz="2800" b="1" u="sng" dirty="0">
                <a:latin typeface="Times New Roman" panose="02020603050405020304" pitchFamily="18" charset="0"/>
                <a:cs typeface="Times New Roman" panose="02020603050405020304" pitchFamily="18" charset="0"/>
              </a:rPr>
              <a:t>za stronę i w jej imieniu</a:t>
            </a:r>
            <a:r>
              <a:rPr lang="pl-PL" sz="2800" dirty="0">
                <a:latin typeface="Times New Roman" panose="02020603050405020304" pitchFamily="18" charset="0"/>
                <a:cs typeface="Times New Roman" panose="02020603050405020304" pitchFamily="18" charset="0"/>
              </a:rPr>
              <a:t> na mocy odpowiedniego </a:t>
            </a:r>
            <a:r>
              <a:rPr lang="pl-PL" sz="2800" b="1" u="sng" dirty="0">
                <a:solidFill>
                  <a:schemeClr val="accent1"/>
                </a:solidFill>
                <a:latin typeface="Times New Roman" panose="02020603050405020304" pitchFamily="18" charset="0"/>
                <a:cs typeface="Times New Roman" panose="02020603050405020304" pitchFamily="18" charset="0"/>
              </a:rPr>
              <a:t>tytułu prawnego</a:t>
            </a:r>
            <a:r>
              <a:rPr lang="pl-PL" sz="2800" dirty="0">
                <a:latin typeface="Times New Roman" panose="02020603050405020304" pitchFamily="18" charset="0"/>
                <a:cs typeface="Times New Roman" panose="02020603050405020304" pitchFamily="18" charset="0"/>
              </a:rPr>
              <a:t>. </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a:p>
            <a:r>
              <a:rPr lang="pl-PL" sz="2400" dirty="0">
                <a:latin typeface="Times New Roman" panose="02020603050405020304" pitchFamily="18" charset="0"/>
                <a:cs typeface="Times New Roman" panose="02020603050405020304" pitchFamily="18" charset="0"/>
              </a:rPr>
              <a:t>Reprezentanci stron procesowych to:</a:t>
            </a:r>
          </a:p>
          <a:p>
            <a:pPr lvl="1"/>
            <a:r>
              <a:rPr lang="pl-PL" sz="2400" dirty="0">
                <a:latin typeface="Times New Roman" panose="02020603050405020304" pitchFamily="18" charset="0"/>
                <a:cs typeface="Times New Roman" panose="02020603050405020304" pitchFamily="18" charset="0"/>
              </a:rPr>
              <a:t>1. obrońcy</a:t>
            </a:r>
          </a:p>
          <a:p>
            <a:pPr lvl="1"/>
            <a:r>
              <a:rPr lang="pl-PL" sz="2400" dirty="0">
                <a:latin typeface="Times New Roman" panose="02020603050405020304" pitchFamily="18" charset="0"/>
                <a:cs typeface="Times New Roman" panose="02020603050405020304" pitchFamily="18" charset="0"/>
              </a:rPr>
              <a:t>2. pełnomocnicy </a:t>
            </a:r>
          </a:p>
          <a:p>
            <a:pPr lvl="1"/>
            <a:r>
              <a:rPr lang="pl-PL" sz="2400" dirty="0">
                <a:latin typeface="Times New Roman" panose="02020603050405020304" pitchFamily="18" charset="0"/>
                <a:cs typeface="Times New Roman" panose="02020603050405020304" pitchFamily="18" charset="0"/>
              </a:rPr>
              <a:t>3. przedstawiciele ustawowi</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p:txBody>
      </p:sp>
      <p:sp>
        <p:nvSpPr>
          <p:cNvPr id="5" name="Nawias klamrowy zamykający 4"/>
          <p:cNvSpPr/>
          <p:nvPr/>
        </p:nvSpPr>
        <p:spPr>
          <a:xfrm rot="5400000">
            <a:off x="6642077" y="2041604"/>
            <a:ext cx="685800" cy="1957388"/>
          </a:xfrm>
          <a:prstGeom prst="rightBrace">
            <a:avLst>
              <a:gd name="adj1" fmla="val 4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rostokąt 5"/>
          <p:cNvSpPr/>
          <p:nvPr/>
        </p:nvSpPr>
        <p:spPr>
          <a:xfrm>
            <a:off x="5283557" y="3573590"/>
            <a:ext cx="3419342" cy="3170099"/>
          </a:xfrm>
          <a:prstGeom prst="rect">
            <a:avLst/>
          </a:prstGeom>
        </p:spPr>
        <p:txBody>
          <a:bodyPr wrap="square">
            <a:spAutoFit/>
          </a:bodyPr>
          <a:lstStyle/>
          <a:p>
            <a:pPr marL="342900" indent="-342900">
              <a:buAutoNum type="arabicPeriod"/>
            </a:pPr>
            <a:r>
              <a:rPr lang="pl-PL" sz="2000" dirty="0">
                <a:latin typeface="Times New Roman" panose="02020603050405020304" pitchFamily="18" charset="0"/>
                <a:cs typeface="Times New Roman" panose="02020603050405020304" pitchFamily="18" charset="0"/>
              </a:rPr>
              <a:t>pełnomocnictwo udzielone przez stronę lub jej przedstawiciela ustawowego </a:t>
            </a:r>
          </a:p>
          <a:p>
            <a:pPr marL="342900" indent="-342900">
              <a:buAutoNum type="arabicPeriod"/>
            </a:pPr>
            <a:r>
              <a:rPr lang="pl-PL" sz="2000" dirty="0">
                <a:latin typeface="Times New Roman" panose="02020603050405020304" pitchFamily="18" charset="0"/>
                <a:cs typeface="Times New Roman" panose="02020603050405020304" pitchFamily="18" charset="0"/>
              </a:rPr>
              <a:t>zarządzenie prezesa sądu, referendarza sądowego, (np. art. 81, 378), </a:t>
            </a:r>
          </a:p>
          <a:p>
            <a:pPr marL="342900" indent="-342900">
              <a:buAutoNum type="arabicPeriod"/>
            </a:pPr>
            <a:r>
              <a:rPr lang="pl-PL" sz="2000" dirty="0">
                <a:latin typeface="Times New Roman" panose="02020603050405020304" pitchFamily="18" charset="0"/>
                <a:cs typeface="Times New Roman" panose="02020603050405020304" pitchFamily="18" charset="0"/>
              </a:rPr>
              <a:t>postanowienie sądu (por. 387)</a:t>
            </a:r>
          </a:p>
          <a:p>
            <a:pPr marL="342900" indent="-342900">
              <a:buAutoNum type="arabicPeriod"/>
            </a:pPr>
            <a:r>
              <a:rPr lang="pl-PL" sz="2000" dirty="0">
                <a:latin typeface="Times New Roman" panose="02020603050405020304" pitchFamily="18" charset="0"/>
                <a:cs typeface="Times New Roman" panose="02020603050405020304" pitchFamily="18" charset="0"/>
              </a:rPr>
              <a:t>przepis ustawy  </a:t>
            </a:r>
          </a:p>
        </p:txBody>
      </p:sp>
    </p:spTree>
    <p:extLst>
      <p:ext uri="{BB962C8B-B14F-4D97-AF65-F5344CB8AC3E}">
        <p14:creationId xmlns:p14="http://schemas.microsoft.com/office/powerpoint/2010/main" val="8547547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endParaRPr lang="pl-PL" b="1" dirty="0"/>
          </a:p>
          <a:p>
            <a:pPr algn="just"/>
            <a:r>
              <a:rPr lang="pl-PL" b="1" dirty="0"/>
              <a:t>Obrońca </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 (art. 82 k.p.k.)</a:t>
            </a:r>
          </a:p>
          <a:p>
            <a:pPr algn="just"/>
            <a:endParaRPr lang="pl-PL" dirty="0"/>
          </a:p>
          <a:p>
            <a:pPr marL="109728" indent="0" algn="just">
              <a:buNone/>
            </a:pPr>
            <a:endParaRPr lang="pl-PL" dirty="0"/>
          </a:p>
          <a:p>
            <a:pPr algn="just"/>
            <a:r>
              <a:rPr lang="pl-PL" b="1" dirty="0"/>
              <a:t>Pełnomocnik -</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pPr algn="just"/>
            <a:endParaRPr lang="pl-PL" dirty="0"/>
          </a:p>
          <a:p>
            <a:pPr algn="just"/>
            <a:r>
              <a:rPr lang="pl-PL" b="1" dirty="0"/>
              <a:t>Przedstawiciele ustawowi</a:t>
            </a:r>
          </a:p>
          <a:p>
            <a:pPr marL="109728" indent="0" algn="just">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302291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pPr algn="just"/>
            <a:endParaRPr lang="pl-PL" b="1" dirty="0"/>
          </a:p>
          <a:p>
            <a:pPr algn="just"/>
            <a:r>
              <a:rPr lang="pl-PL" dirty="0"/>
              <a:t>Art. 83 k.p.k.</a:t>
            </a:r>
          </a:p>
          <a:p>
            <a:pPr algn="just"/>
            <a:r>
              <a:rPr lang="pl-PL" dirty="0"/>
              <a:t>Obrońcę ustanawia </a:t>
            </a:r>
            <a:r>
              <a:rPr lang="pl-PL" b="1" dirty="0"/>
              <a:t>oskarżony!</a:t>
            </a:r>
          </a:p>
          <a:p>
            <a:pPr algn="just"/>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4649422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pPr algn="just"/>
            <a:r>
              <a:rPr lang="pl-PL" dirty="0"/>
              <a:t>Obrońca może przedsiębrać czynności procesowe </a:t>
            </a:r>
            <a:r>
              <a:rPr lang="pl-PL" b="1" dirty="0"/>
              <a:t>jedynie na korzyść </a:t>
            </a:r>
            <a:r>
              <a:rPr lang="pl-PL" dirty="0"/>
              <a:t>oskarżonego(art. 86 § 1 k.p.k.).</a:t>
            </a:r>
          </a:p>
          <a:p>
            <a:pPr marL="109728" indent="0" algn="just">
              <a:buNone/>
            </a:pPr>
            <a:endParaRPr lang="pl-PL" dirty="0"/>
          </a:p>
          <a:p>
            <a:pPr algn="just"/>
            <a:r>
              <a:rPr lang="pl-PL" b="1" dirty="0"/>
              <a:t>Udział obrońcy </a:t>
            </a:r>
            <a:r>
              <a:rPr lang="pl-PL" dirty="0"/>
              <a:t>w postępowaniu </a:t>
            </a:r>
            <a:r>
              <a:rPr lang="pl-PL" b="1" dirty="0"/>
              <a:t>nie wyłącza osobistego działania w nim oskarżonego </a:t>
            </a:r>
            <a:r>
              <a:rPr lang="pl-PL" dirty="0"/>
              <a:t>(art. 86 § 2 k.p.k.). </a:t>
            </a:r>
          </a:p>
          <a:p>
            <a:pPr algn="just"/>
            <a:endParaRPr lang="pl-PL" dirty="0"/>
          </a:p>
          <a:p>
            <a:pPr algn="just"/>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pPr algn="just"/>
            <a:endParaRPr lang="pl-PL" dirty="0"/>
          </a:p>
          <a:p>
            <a:pPr algn="just"/>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6450913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8366" y="-171400"/>
            <a:ext cx="8229600" cy="1143000"/>
          </a:xfrm>
        </p:spPr>
        <p:txBody>
          <a:bodyPr/>
          <a:lstStyle/>
          <a:p>
            <a:pPr algn="ctr"/>
            <a:r>
              <a:rPr lang="pl-PL" b="1" dirty="0"/>
              <a:t>OBROŃCA</a:t>
            </a:r>
          </a:p>
        </p:txBody>
      </p:sp>
      <p:sp>
        <p:nvSpPr>
          <p:cNvPr id="6" name="Symbol zastępczy tekstu 1"/>
          <p:cNvSpPr txBox="1">
            <a:spLocks/>
          </p:cNvSpPr>
          <p:nvPr/>
        </p:nvSpPr>
        <p:spPr>
          <a:xfrm>
            <a:off x="768096" y="2440103"/>
            <a:ext cx="3566160" cy="82296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dirty="0"/>
              <a:t>Ze względu na rodzaj tytułu do obrony, obrońcy mogą być: </a:t>
            </a:r>
          </a:p>
        </p:txBody>
      </p:sp>
      <p:sp>
        <p:nvSpPr>
          <p:cNvPr id="7" name="Symbol zastępczy zawartości 4"/>
          <p:cNvSpPr>
            <a:spLocks noGrp="1"/>
          </p:cNvSpPr>
          <p:nvPr>
            <p:ph sz="half" idx="4294967295"/>
          </p:nvPr>
        </p:nvSpPr>
        <p:spPr>
          <a:xfrm>
            <a:off x="768096" y="3263063"/>
            <a:ext cx="3566160" cy="3341572"/>
          </a:xfrm>
          <a:prstGeom prst="rect">
            <a:avLst/>
          </a:prstGeom>
        </p:spPr>
        <p:txBody>
          <a:bodyPr>
            <a:normAutofit fontScale="77500" lnSpcReduction="20000"/>
          </a:bodyPr>
          <a:lstStyle/>
          <a:p>
            <a:pPr algn="just"/>
            <a:r>
              <a:rPr lang="pl-PL" dirty="0"/>
              <a:t>- obrona </a:t>
            </a:r>
            <a:r>
              <a:rPr lang="pl-PL" b="1" dirty="0"/>
              <a:t>z wyboru</a:t>
            </a:r>
            <a:r>
              <a:rPr lang="pl-PL" dirty="0"/>
              <a:t> – tytułem prawnym jest upoważnienie do obrony udzielone adwokatowi (radcy prawnemu) przez oskarżonego lub jego przedstawiciela ustawowego </a:t>
            </a:r>
          </a:p>
          <a:p>
            <a:pPr algn="just"/>
            <a:r>
              <a:rPr lang="pl-PL" dirty="0"/>
              <a:t>- obrona z </a:t>
            </a:r>
            <a:r>
              <a:rPr lang="pl-PL" b="1" dirty="0"/>
              <a:t>urzędu</a:t>
            </a:r>
            <a:r>
              <a:rPr lang="pl-PL" dirty="0"/>
              <a:t> – tytułem prawnym jest zarządzenie prezesa sądu (referendarza sądowego)</a:t>
            </a:r>
          </a:p>
        </p:txBody>
      </p:sp>
      <p:sp>
        <p:nvSpPr>
          <p:cNvPr id="8" name="Symbol zastępczy tekstu 2"/>
          <p:cNvSpPr txBox="1">
            <a:spLocks/>
          </p:cNvSpPr>
          <p:nvPr/>
        </p:nvSpPr>
        <p:spPr>
          <a:xfrm>
            <a:off x="4493166" y="2440103"/>
            <a:ext cx="3566160" cy="822960"/>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Ze względu na obowiązek posiadania obrońcy:</a:t>
            </a:r>
            <a:endParaRPr lang="pl-PL" dirty="0"/>
          </a:p>
        </p:txBody>
      </p:sp>
      <p:sp>
        <p:nvSpPr>
          <p:cNvPr id="9" name="Symbol zastępczy zawartości 5"/>
          <p:cNvSpPr>
            <a:spLocks noGrp="1"/>
          </p:cNvSpPr>
          <p:nvPr>
            <p:ph sz="quarter" idx="4294967295"/>
          </p:nvPr>
        </p:nvSpPr>
        <p:spPr>
          <a:xfrm>
            <a:off x="4493166" y="3263063"/>
            <a:ext cx="3566160" cy="3341572"/>
          </a:xfrm>
          <a:prstGeom prst="rect">
            <a:avLst/>
          </a:prstGeom>
        </p:spPr>
        <p:txBody>
          <a:bodyPr>
            <a:normAutofit fontScale="85000" lnSpcReduction="20000"/>
          </a:bodyPr>
          <a:lstStyle/>
          <a:p>
            <a:pPr algn="just"/>
            <a:r>
              <a:rPr lang="pl-PL" dirty="0"/>
              <a:t>obrona </a:t>
            </a:r>
            <a:r>
              <a:rPr lang="pl-PL" b="1" dirty="0"/>
              <a:t>obligatoryjna</a:t>
            </a:r>
            <a:r>
              <a:rPr lang="pl-PL" dirty="0"/>
              <a:t> – oskarżony musi mieć obrońcę w sytuacjach wskazanych w ustawie (art. 79 § 1 i 2 oraz art. 80) </a:t>
            </a:r>
          </a:p>
          <a:p>
            <a:pPr algn="just"/>
            <a:r>
              <a:rPr lang="pl-PL" dirty="0"/>
              <a:t>obrona </a:t>
            </a:r>
            <a:r>
              <a:rPr lang="pl-PL" b="1" dirty="0"/>
              <a:t>fakultatywna</a:t>
            </a:r>
            <a:r>
              <a:rPr lang="pl-PL" dirty="0"/>
              <a:t> – oskarżony sam podejmuje decyzję czy chce korzystać z pomocy obrońcy </a:t>
            </a:r>
          </a:p>
        </p:txBody>
      </p:sp>
      <p:sp>
        <p:nvSpPr>
          <p:cNvPr id="10" name="pole tekstowe 9"/>
          <p:cNvSpPr txBox="1"/>
          <p:nvPr/>
        </p:nvSpPr>
        <p:spPr>
          <a:xfrm>
            <a:off x="768096" y="1592678"/>
            <a:ext cx="8254461" cy="1107996"/>
          </a:xfrm>
          <a:prstGeom prst="rect">
            <a:avLst/>
          </a:prstGeom>
          <a:noFill/>
        </p:spPr>
        <p:txBody>
          <a:bodyPr wrap="square" rtlCol="0">
            <a:spAutoFit/>
          </a:bodyPr>
          <a:lstStyle/>
          <a:p>
            <a:r>
              <a:rPr lang="pl-PL" sz="2400" dirty="0"/>
              <a:t>Prawo do obrony w znaczeniu formalnym to prawo do korzystania z pomocy obrońcy. </a:t>
            </a:r>
          </a:p>
          <a:p>
            <a:endParaRPr lang="pl-PL" dirty="0"/>
          </a:p>
        </p:txBody>
      </p:sp>
    </p:spTree>
    <p:extLst>
      <p:ext uri="{BB962C8B-B14F-4D97-AF65-F5344CB8AC3E}">
        <p14:creationId xmlns:p14="http://schemas.microsoft.com/office/powerpoint/2010/main" val="864109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OBROŃCA</a:t>
            </a:r>
          </a:p>
        </p:txBody>
      </p:sp>
      <p:sp>
        <p:nvSpPr>
          <p:cNvPr id="3" name="Symbol zastępczy zawartości 2"/>
          <p:cNvSpPr>
            <a:spLocks noGrp="1"/>
          </p:cNvSpPr>
          <p:nvPr>
            <p:ph idx="1"/>
          </p:nvPr>
        </p:nvSpPr>
        <p:spPr>
          <a:xfrm>
            <a:off x="107504" y="1447612"/>
            <a:ext cx="8856984" cy="5149739"/>
          </a:xfrm>
        </p:spPr>
        <p:txBody>
          <a:bodyPr>
            <a:noAutofit/>
          </a:bodyPr>
          <a:lstStyle/>
          <a:p>
            <a:pPr algn="just"/>
            <a:r>
              <a:rPr lang="pl-PL" sz="1900" dirty="0">
                <a:latin typeface="Times New Roman" panose="02020603050405020304" pitchFamily="18" charset="0"/>
                <a:cs typeface="Times New Roman" panose="02020603050405020304" pitchFamily="18" charset="0"/>
              </a:rPr>
              <a:t>Obrońcą może być jedynie adwokat lub radca prawny (por. art. 82). Oskarżony może mieć </a:t>
            </a:r>
            <a:r>
              <a:rPr lang="pl-PL" sz="1900" b="1" dirty="0">
                <a:latin typeface="Times New Roman" panose="02020603050405020304" pitchFamily="18" charset="0"/>
                <a:cs typeface="Times New Roman" panose="02020603050405020304" pitchFamily="18" charset="0"/>
              </a:rPr>
              <a:t>max. 3 obrońców</a:t>
            </a:r>
            <a:r>
              <a:rPr lang="pl-PL" sz="1900" dirty="0">
                <a:latin typeface="Times New Roman" panose="02020603050405020304" pitchFamily="18" charset="0"/>
                <a:cs typeface="Times New Roman" panose="02020603050405020304" pitchFamily="18" charset="0"/>
              </a:rPr>
              <a:t>. Natomiast jeden obrońca może bronić dowolnej liczby oskarżonych </a:t>
            </a:r>
            <a:r>
              <a:rPr lang="pl-PL" sz="1900" b="1" dirty="0">
                <a:latin typeface="Times New Roman" panose="02020603050405020304" pitchFamily="18" charset="0"/>
                <a:cs typeface="Times New Roman" panose="02020603050405020304" pitchFamily="18" charset="0"/>
              </a:rPr>
              <a:t>o ile interesy tych oskarżonych nie są sprzeczne (art. 85 § 1</a:t>
            </a:r>
            <a:r>
              <a:rPr lang="pl-PL" sz="1900" dirty="0">
                <a:latin typeface="Times New Roman" panose="02020603050405020304" pitchFamily="18" charset="0"/>
                <a:cs typeface="Times New Roman" panose="02020603050405020304" pitchFamily="18" charset="0"/>
              </a:rPr>
              <a:t>)</a:t>
            </a:r>
          </a:p>
          <a:p>
            <a:pPr lvl="1" algn="just"/>
            <a:r>
              <a:rPr lang="pl-PL" sz="1900" dirty="0">
                <a:latin typeface="Times New Roman" panose="02020603050405020304" pitchFamily="18" charset="0"/>
                <a:cs typeface="Times New Roman" panose="02020603050405020304" pitchFamily="18" charset="0"/>
              </a:rPr>
              <a:t>Wyrok SA w Warszawie z dnia 18 września 2012 r., II </a:t>
            </a:r>
            <a:r>
              <a:rPr lang="pl-PL" sz="1900" dirty="0" err="1">
                <a:latin typeface="Times New Roman" panose="02020603050405020304" pitchFamily="18" charset="0"/>
                <a:cs typeface="Times New Roman" panose="02020603050405020304" pitchFamily="18" charset="0"/>
              </a:rPr>
              <a:t>AKa</a:t>
            </a:r>
            <a:r>
              <a:rPr lang="pl-PL" sz="1900" dirty="0">
                <a:latin typeface="Times New Roman" panose="02020603050405020304" pitchFamily="18" charset="0"/>
                <a:cs typeface="Times New Roman" panose="02020603050405020304" pitchFamily="18" charset="0"/>
              </a:rPr>
              <a:t> 191/12 </a:t>
            </a:r>
            <a:r>
              <a:rPr lang="pl-PL" sz="1900" dirty="0">
                <a:latin typeface="Times New Roman" panose="02020603050405020304" pitchFamily="18" charset="0"/>
                <a:cs typeface="Times New Roman" panose="02020603050405020304" pitchFamily="18" charset="0"/>
                <a:sym typeface="Wingdings" panose="05000000000000000000" pitchFamily="2" charset="2"/>
              </a:rPr>
              <a:t> </a:t>
            </a:r>
            <a:r>
              <a:rPr lang="pl-PL" sz="1900" dirty="0">
                <a:latin typeface="Times New Roman" panose="02020603050405020304" pitchFamily="18" charset="0"/>
                <a:cs typeface="Times New Roman" panose="02020603050405020304" pitchFamily="18" charset="0"/>
              </a:rPr>
              <a:t>Sprzeczność interesów oskarżonych zachodzi wtedy, gdy obrona jednego z oskarżonych w sposób nieuchronny naraża dobro drugiego z nich, a więc gdy wyjaśnienia jednego z oskarżonych oraz ich ocena godzi w interes drugiego. Kolizja interesów prowadzi w takiej sytuacji do unicestwienia roli obrońcy w procesie karnym, co stanowi pogwałcenie uprawnień z art. 6 k.p.k. i z reguły musi być traktowane jako mogące mieć wpływ na treść wyroku.</a:t>
            </a:r>
          </a:p>
          <a:p>
            <a:pPr algn="just"/>
            <a:r>
              <a:rPr lang="pl-PL" sz="1900" dirty="0">
                <a:latin typeface="Times New Roman" panose="02020603050405020304" pitchFamily="18" charset="0"/>
                <a:cs typeface="Times New Roman" panose="02020603050405020304" pitchFamily="18" charset="0"/>
              </a:rPr>
              <a:t>Sąd (w postępowaniu przygotowawczym również prezes sądu właściwego do rozpoznania sprawy), stwierdzając sprzeczność interesów, wydaje w tej kwestii postanowienie, w którym jednocześnie:</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wyboru wyznacza oskarżonym termin ustanowienia innych obrońców</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urzędu wyznacza innego obrońcę.</a:t>
            </a:r>
          </a:p>
          <a:p>
            <a:pPr algn="just"/>
            <a:endParaRPr lang="pl-PL" sz="1900" dirty="0">
              <a:latin typeface="Times New Roman" panose="02020603050405020304" pitchFamily="18" charset="0"/>
              <a:cs typeface="Times New Roman" panose="02020603050405020304" pitchFamily="18" charset="0"/>
            </a:endParaRPr>
          </a:p>
          <a:p>
            <a:pPr marL="0" indent="0">
              <a:buNone/>
            </a:pPr>
            <a:endParaRPr lang="pl-PL"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4227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130278" cy="5564693"/>
          </a:xfrm>
        </p:spPr>
        <p:txBody>
          <a:bodyPr>
            <a:normAutofit fontScale="92500" lnSpcReduction="10000"/>
          </a:bodyPr>
          <a:lstStyle/>
          <a:p>
            <a:pPr algn="just"/>
            <a:r>
              <a:rPr lang="pl-PL" dirty="0">
                <a:latin typeface="Times New Roman" pitchFamily="18" charset="0"/>
                <a:cs typeface="Times New Roman" pitchFamily="18" charset="0"/>
              </a:rPr>
              <a:t>Obrońca </a:t>
            </a:r>
            <a:r>
              <a:rPr lang="pl-PL" b="1" dirty="0">
                <a:latin typeface="Times New Roman" pitchFamily="18" charset="0"/>
                <a:cs typeface="Times New Roman" pitchFamily="18" charset="0"/>
              </a:rPr>
              <a:t>z wyboru </a:t>
            </a:r>
            <a:r>
              <a:rPr lang="pl-PL" dirty="0">
                <a:latin typeface="Times New Roman" pitchFamily="18" charset="0"/>
                <a:cs typeface="Times New Roman" pitchFamily="18" charset="0"/>
              </a:rPr>
              <a:t>/ </a:t>
            </a:r>
            <a:r>
              <a:rPr lang="pl-PL" b="1" dirty="0">
                <a:latin typeface="Times New Roman" pitchFamily="18" charset="0"/>
                <a:cs typeface="Times New Roman" pitchFamily="18" charset="0"/>
              </a:rPr>
              <a:t>z urzędu</a:t>
            </a:r>
            <a:r>
              <a:rPr lang="pl-PL" dirty="0">
                <a:latin typeface="Times New Roman" pitchFamily="18" charset="0"/>
                <a:cs typeface="Times New Roman" pitchFamily="18" charset="0"/>
              </a:rPr>
              <a:t>,</a:t>
            </a:r>
          </a:p>
          <a:p>
            <a:pPr algn="just"/>
            <a:r>
              <a:rPr lang="pl-PL" dirty="0">
                <a:latin typeface="Times New Roman" pitchFamily="18" charset="0"/>
                <a:cs typeface="Times New Roman" pitchFamily="18" charset="0"/>
              </a:rPr>
              <a:t>Oskarżony ustanawia obrońcę na podstawie </a:t>
            </a:r>
            <a:r>
              <a:rPr lang="pl-PL" b="1" dirty="0">
                <a:latin typeface="Times New Roman" pitchFamily="18" charset="0"/>
                <a:cs typeface="Times New Roman" pitchFamily="18" charset="0"/>
              </a:rPr>
              <a:t>upoważnienia do obrony,</a:t>
            </a:r>
          </a:p>
          <a:p>
            <a:pPr algn="just"/>
            <a:r>
              <a:rPr lang="pl-PL" dirty="0">
                <a:latin typeface="Times New Roman" pitchFamily="18" charset="0"/>
                <a:cs typeface="Times New Roman" pitchFamily="18" charset="0"/>
              </a:rPr>
              <a:t>Obrońcę z urzędu prezes sądy lub referendarz sądowy wyznacza z listy obrońców; przyznanie obrońcy z urzędu wymaga wykazania, że oskarżony nie jest w stanie ponieść kosztów działania pełnomocnika bez uszczerbku dla niezbędnego utrzymania siebie i rodziny (tzw. prawo ubogich),</a:t>
            </a:r>
          </a:p>
          <a:p>
            <a:pPr algn="just"/>
            <a:r>
              <a:rPr lang="pl-PL" dirty="0">
                <a:latin typeface="Times New Roman" pitchFamily="18" charset="0"/>
                <a:cs typeface="Times New Roman" pitchFamily="18" charset="0"/>
              </a:rPr>
              <a:t>Uwaga! Zob. art. 616 § 2 pkt 2, art. 618 § 1 pkt 11 i art. 627 k.p.k.,</a:t>
            </a:r>
          </a:p>
          <a:p>
            <a:pPr algn="just"/>
            <a:r>
              <a:rPr lang="pl-PL" dirty="0">
                <a:latin typeface="Times New Roman" pitchFamily="18" charset="0"/>
                <a:cs typeface="Times New Roman" pitchFamily="18" charset="0"/>
              </a:rPr>
              <a:t>Obowiązek podejmowania czynności procesowych aż do prawomocnego zakończenia postępowania, obowiązek sporządzenia apelacji, gdy domaga się tego oskarżony,</a:t>
            </a:r>
          </a:p>
          <a:p>
            <a:pPr algn="just"/>
            <a:r>
              <a:rPr lang="pl-PL" dirty="0">
                <a:latin typeface="Times New Roman" pitchFamily="18" charset="0"/>
                <a:cs typeface="Times New Roman" pitchFamily="18" charset="0"/>
              </a:rPr>
              <a:t>Możliwość udzielenia </a:t>
            </a:r>
            <a:r>
              <a:rPr lang="pl-PL" b="1" dirty="0">
                <a:latin typeface="Times New Roman" pitchFamily="18" charset="0"/>
                <a:cs typeface="Times New Roman" pitchFamily="18" charset="0"/>
              </a:rPr>
              <a:t>substytucji</a:t>
            </a:r>
          </a:p>
        </p:txBody>
      </p:sp>
    </p:spTree>
    <p:extLst>
      <p:ext uri="{BB962C8B-B14F-4D97-AF65-F5344CB8AC3E}">
        <p14:creationId xmlns:p14="http://schemas.microsoft.com/office/powerpoint/2010/main" val="38476997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2502" y="450762"/>
            <a:ext cx="8607970" cy="5930566"/>
          </a:xfrm>
        </p:spPr>
        <p:txBody>
          <a:bodyPr>
            <a:normAutofit/>
          </a:bodyPr>
          <a:lstStyle/>
          <a:p>
            <a:pPr algn="just"/>
            <a:r>
              <a:rPr lang="pl-PL" sz="2400" dirty="0">
                <a:latin typeface="Times New Roman" panose="02020603050405020304" pitchFamily="18" charset="0"/>
                <a:cs typeface="Times New Roman" panose="02020603050405020304" pitchFamily="18" charset="0"/>
              </a:rPr>
              <a:t>Obrońca może przedsiębrać czynności procesowe </a:t>
            </a:r>
            <a:r>
              <a:rPr lang="pl-PL" sz="2400" b="1" u="sng" dirty="0">
                <a:latin typeface="Times New Roman" panose="02020603050405020304" pitchFamily="18" charset="0"/>
                <a:cs typeface="Times New Roman" panose="02020603050405020304" pitchFamily="18" charset="0"/>
              </a:rPr>
              <a:t>jedynie na korzyść oskarżonego</a:t>
            </a:r>
            <a:r>
              <a:rPr lang="pl-PL" sz="2400" dirty="0">
                <a:latin typeface="Times New Roman" panose="02020603050405020304" pitchFamily="18" charset="0"/>
                <a:cs typeface="Times New Roman" panose="02020603050405020304" pitchFamily="18" charset="0"/>
              </a:rPr>
              <a:t>. Udział obrońcy w postępowaniu nie wyłącza osobistego działania w nim oskarżonego. </a:t>
            </a:r>
          </a:p>
          <a:p>
            <a:pPr algn="just"/>
            <a:r>
              <a:rPr lang="pl-PL" sz="2400" dirty="0">
                <a:latin typeface="Times New Roman" panose="02020603050405020304" pitchFamily="18" charset="0"/>
                <a:cs typeface="Times New Roman" panose="02020603050405020304" pitchFamily="18" charset="0"/>
              </a:rPr>
              <a:t> Z nakazu działania wyłącznie na korzyść wynika też </a:t>
            </a:r>
            <a:r>
              <a:rPr lang="pl-PL" sz="2400" b="1" u="sng" dirty="0">
                <a:solidFill>
                  <a:schemeClr val="accent5"/>
                </a:solidFill>
                <a:latin typeface="Times New Roman" panose="02020603050405020304" pitchFamily="18" charset="0"/>
                <a:cs typeface="Times New Roman" panose="02020603050405020304" pitchFamily="18" charset="0"/>
              </a:rPr>
              <a:t>potrzeba uznania za bezskuteczne czynności obrończych niekorzystnych dla oskarżonego</a:t>
            </a:r>
            <a:r>
              <a:rPr lang="pl-PL" sz="2400" dirty="0">
                <a:latin typeface="Times New Roman" panose="02020603050405020304" pitchFamily="18" charset="0"/>
                <a:cs typeface="Times New Roman" panose="02020603050405020304" pitchFamily="18" charset="0"/>
              </a:rPr>
              <a:t>. </a:t>
            </a:r>
          </a:p>
          <a:p>
            <a:pPr algn="just"/>
            <a:r>
              <a:rPr lang="pl-PL" sz="2400" dirty="0">
                <a:latin typeface="Times New Roman" panose="02020603050405020304" pitchFamily="18" charset="0"/>
                <a:cs typeface="Times New Roman" panose="02020603050405020304" pitchFamily="18" charset="0"/>
              </a:rPr>
              <a:t>Postanowienie SN z dnia 28 lipca 2004 r., V KK 60/04 </a:t>
            </a:r>
            <a:r>
              <a:rPr lang="pl-PL" sz="2400" dirty="0">
                <a:latin typeface="Times New Roman" panose="02020603050405020304" pitchFamily="18" charset="0"/>
                <a:cs typeface="Times New Roman" panose="02020603050405020304" pitchFamily="18" charset="0"/>
                <a:sym typeface="Wingdings" panose="05000000000000000000" pitchFamily="2" charset="2"/>
              </a:rPr>
              <a:t> </a:t>
            </a:r>
            <a:r>
              <a:rPr lang="pl-PL" sz="2400" dirty="0">
                <a:latin typeface="Times New Roman" panose="02020603050405020304" pitchFamily="18" charset="0"/>
                <a:cs typeface="Times New Roman" panose="02020603050405020304" pitchFamily="18" charset="0"/>
              </a:rPr>
              <a:t>Obrońca zawsze winien działać z należytą starannością, niezależnie od tego czy jest obrońcą z wyboru, czy też z urzędu oraz czy obrona ma charakter obligatoryjny.</a:t>
            </a:r>
          </a:p>
          <a:p>
            <a:pPr algn="just"/>
            <a:r>
              <a:rPr lang="pl-PL" sz="2400" dirty="0">
                <a:latin typeface="Times New Roman" panose="02020603050405020304" pitchFamily="18" charset="0"/>
                <a:cs typeface="Times New Roman" panose="02020603050405020304" pitchFamily="18" charset="0"/>
              </a:rPr>
              <a:t>Obrońca może zostać ustanowiony (wyznaczony) do udziału w całym postępowaniu, jego części (np. w postępowaniu kasacyjnym) lub do dokonania określonej czynności (np. sporządzenia apelacji, udziału w przesłuchaniu świadka małoletniego).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4405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260648"/>
            <a:ext cx="7053542" cy="1400530"/>
          </a:xfrm>
        </p:spPr>
        <p:txBody>
          <a:bodyPr/>
          <a:lstStyle/>
          <a:p>
            <a:pPr algn="ctr"/>
            <a:r>
              <a:rPr lang="pl-PL" dirty="0"/>
              <a:t>OBROŃCA Z WYBORU</a:t>
            </a:r>
          </a:p>
        </p:txBody>
      </p:sp>
      <p:sp>
        <p:nvSpPr>
          <p:cNvPr id="3" name="Symbol zastępczy zawartości 2"/>
          <p:cNvSpPr>
            <a:spLocks noGrp="1"/>
          </p:cNvSpPr>
          <p:nvPr>
            <p:ph idx="1"/>
          </p:nvPr>
        </p:nvSpPr>
        <p:spPr>
          <a:xfrm>
            <a:off x="251520" y="1700808"/>
            <a:ext cx="8229600" cy="4389120"/>
          </a:xfrm>
        </p:spPr>
        <p:txBody>
          <a:bodyPr>
            <a:normAutofit fontScale="85000" lnSpcReduction="10000"/>
          </a:bodyPr>
          <a:lstStyle/>
          <a:p>
            <a:pPr algn="just"/>
            <a:r>
              <a:rPr lang="pl-PL" dirty="0"/>
              <a:t>Obrońcę ustanawia oskarżony, ewentualnie przedstawiciel ustawowy.  </a:t>
            </a:r>
          </a:p>
          <a:p>
            <a:pPr algn="just"/>
            <a:r>
              <a:rPr lang="pl-PL" dirty="0"/>
              <a:t>Do czasu ustanowienia obrońcy przez oskarżonego pozbawionego wolności, obrońcę może ustanowić inna osoba, o czym niezwłocznie zawiadamia się oskarżonego </a:t>
            </a:r>
            <a:r>
              <a:rPr lang="pl-PL" dirty="0">
                <a:sym typeface="Wingdings" panose="05000000000000000000" pitchFamily="2" charset="2"/>
              </a:rPr>
              <a:t> tzw. </a:t>
            </a:r>
            <a:r>
              <a:rPr lang="pl-PL" b="1" dirty="0">
                <a:sym typeface="Wingdings" panose="05000000000000000000" pitchFamily="2" charset="2"/>
              </a:rPr>
              <a:t>zastępcze upoważnienie do obrony</a:t>
            </a:r>
            <a:r>
              <a:rPr lang="pl-PL" dirty="0">
                <a:sym typeface="Wingdings" panose="05000000000000000000" pitchFamily="2" charset="2"/>
              </a:rPr>
              <a:t>.</a:t>
            </a:r>
            <a:endParaRPr lang="pl-PL" dirty="0"/>
          </a:p>
          <a:p>
            <a:pPr algn="just"/>
            <a:r>
              <a:rPr lang="pl-PL" dirty="0"/>
              <a:t>Upoważnienie do obrony może być udzielone </a:t>
            </a:r>
            <a:r>
              <a:rPr lang="pl-PL" b="1" dirty="0"/>
              <a:t>na piśmie </a:t>
            </a:r>
            <a:r>
              <a:rPr lang="pl-PL" dirty="0"/>
              <a:t>albo przez </a:t>
            </a:r>
            <a:r>
              <a:rPr lang="pl-PL" b="1" dirty="0"/>
              <a:t>oświadczenie do protokołu </a:t>
            </a:r>
            <a:r>
              <a:rPr lang="pl-PL" dirty="0"/>
              <a:t>organu prowadzącego postępowanie karne.</a:t>
            </a:r>
          </a:p>
          <a:p>
            <a:pPr algn="just"/>
            <a:r>
              <a:rPr lang="pl-PL" dirty="0"/>
              <a:t>Zakres działania - art. 84 § 1 – Ustanowienie obrońcy lub wyznaczenie obrońcy z urzędu </a:t>
            </a:r>
            <a:r>
              <a:rPr lang="pl-PL" b="1" u="sng" dirty="0">
                <a:solidFill>
                  <a:schemeClr val="accent6"/>
                </a:solidFill>
              </a:rPr>
              <a:t>uprawnia</a:t>
            </a:r>
            <a:r>
              <a:rPr lang="pl-PL" dirty="0"/>
              <a:t> go do </a:t>
            </a:r>
            <a:r>
              <a:rPr lang="pl-PL" u="sng" dirty="0"/>
              <a:t>działania w całym postępowaniu, nie wyłączając czynności po uprawomocnieniu się orzeczenia</a:t>
            </a:r>
            <a:r>
              <a:rPr lang="pl-PL" dirty="0"/>
              <a:t>, jeżeli nie zawiera ograniczeń.</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30096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143000"/>
          </a:xfrm>
        </p:spPr>
        <p:txBody>
          <a:bodyPr/>
          <a:lstStyle/>
          <a:p>
            <a:pPr algn="ctr"/>
            <a:r>
              <a:rPr lang="pl-PL" dirty="0"/>
              <a:t>OBROŃCA Z URZĘDU</a:t>
            </a:r>
          </a:p>
        </p:txBody>
      </p:sp>
      <p:sp>
        <p:nvSpPr>
          <p:cNvPr id="3" name="Symbol zastępczy zawartości 2"/>
          <p:cNvSpPr>
            <a:spLocks noGrp="1"/>
          </p:cNvSpPr>
          <p:nvPr>
            <p:ph idx="1"/>
          </p:nvPr>
        </p:nvSpPr>
        <p:spPr/>
        <p:txBody>
          <a:bodyPr>
            <a:normAutofit fontScale="92500" lnSpcReduction="20000"/>
          </a:bodyPr>
          <a:lstStyle/>
          <a:p>
            <a:pPr algn="just"/>
            <a:r>
              <a:rPr lang="pl-PL" dirty="0"/>
              <a:t>§ 1. </a:t>
            </a:r>
            <a:r>
              <a:rPr lang="pl-PL" b="1" u="sng" dirty="0">
                <a:solidFill>
                  <a:schemeClr val="accent3"/>
                </a:solidFill>
              </a:rPr>
              <a:t>Oskarżony</a:t>
            </a:r>
            <a:r>
              <a:rPr lang="pl-PL" dirty="0"/>
              <a:t>, który nie ma obrońcy z wyboru, może żądać, aby mu wyznaczono obrońcę z urzędu, </a:t>
            </a:r>
            <a:r>
              <a:rPr lang="pl-PL" b="1" dirty="0">
                <a:solidFill>
                  <a:schemeClr val="accent3"/>
                </a:solidFill>
              </a:rPr>
              <a:t>jeżeli w sposób należyty wykaże, że nie jest w stanie ponieść kosztów obrony bez uszczerbku dla niezbędnego utrzymania siebie i rodziny</a:t>
            </a:r>
            <a:r>
              <a:rPr lang="pl-PL" dirty="0"/>
              <a:t>. </a:t>
            </a:r>
          </a:p>
          <a:p>
            <a:pPr algn="just"/>
            <a:r>
              <a:rPr lang="pl-PL" dirty="0"/>
              <a:t>§1a.Przepis § 1 stosuje się odpowiednio, jeżeli oskarżony żąda wyznaczenia obrońcy z urzędu</a:t>
            </a:r>
            <a:r>
              <a:rPr lang="pl-PL" b="1" u="sng" dirty="0"/>
              <a:t> w celu dokonania określonej czynności procesowej.</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74638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pPr algn="just"/>
            <a:r>
              <a:rPr lang="pl-PL" b="1" dirty="0"/>
              <a:t>Art. 173 Konstytucji RP</a:t>
            </a:r>
          </a:p>
          <a:p>
            <a:pPr marL="109728" indent="0" algn="just">
              <a:buNone/>
            </a:pPr>
            <a:r>
              <a:rPr lang="pl-PL" dirty="0"/>
              <a:t>Sądy i Trybunały są władzą </a:t>
            </a:r>
            <a:r>
              <a:rPr lang="pl-PL" b="1" dirty="0"/>
              <a:t>odrębną i niezależną </a:t>
            </a:r>
            <a:r>
              <a:rPr lang="pl-PL" dirty="0"/>
              <a:t>od innych władz.</a:t>
            </a:r>
          </a:p>
          <a:p>
            <a:pPr marL="109728" indent="0" algn="just">
              <a:buNone/>
            </a:pPr>
            <a:endParaRPr lang="pl-PL" dirty="0"/>
          </a:p>
          <a:p>
            <a:pPr algn="just"/>
            <a:r>
              <a:rPr lang="pl-PL" b="1" dirty="0"/>
              <a:t>Art. 178 ust. 1 Konstytucji RP</a:t>
            </a:r>
          </a:p>
          <a:p>
            <a:pPr marL="109728" indent="0" algn="just">
              <a:buNone/>
            </a:pPr>
            <a:r>
              <a:rPr lang="pl-PL" dirty="0"/>
              <a:t>Sędziowie w sprawowaniu swojego urzędu są </a:t>
            </a:r>
            <a:r>
              <a:rPr lang="pl-PL" b="1" dirty="0"/>
              <a:t>niezawiśli</a:t>
            </a:r>
            <a:r>
              <a:rPr lang="pl-PL" dirty="0"/>
              <a:t> i podlegają tylko Konstytucji oraz ustawom.</a:t>
            </a:r>
          </a:p>
          <a:p>
            <a:pPr marL="109728" indent="0" algn="just">
              <a:buNone/>
            </a:pPr>
            <a:endParaRPr lang="pl-PL" dirty="0"/>
          </a:p>
          <a:p>
            <a:pPr algn="just"/>
            <a:r>
              <a:rPr lang="pl-PL" b="1" dirty="0"/>
              <a:t>Art. 175 ust. 1 Konstytucji RP</a:t>
            </a:r>
          </a:p>
          <a:p>
            <a:pPr marL="109728" indent="0" algn="just">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lgn="just">
              <a:buNone/>
            </a:pPr>
            <a:endParaRPr lang="pl-PL" dirty="0"/>
          </a:p>
          <a:p>
            <a:pPr algn="just"/>
            <a:r>
              <a:rPr lang="pl-PL" b="1" dirty="0"/>
              <a:t>Art. 177 Konstytucji RP</a:t>
            </a:r>
          </a:p>
          <a:p>
            <a:pPr marL="109728" indent="0" algn="just">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76672"/>
            <a:ext cx="8229600" cy="1143000"/>
          </a:xfrm>
        </p:spPr>
        <p:txBody>
          <a:bodyPr/>
          <a:lstStyle/>
          <a:p>
            <a:pPr algn="ctr"/>
            <a:r>
              <a:rPr lang="pl-PL" dirty="0"/>
              <a:t>OBRONA OBLIGATORYJNA</a:t>
            </a:r>
          </a:p>
        </p:txBody>
      </p:sp>
      <p:sp>
        <p:nvSpPr>
          <p:cNvPr id="3" name="Symbol zastępczy zawartości 2"/>
          <p:cNvSpPr>
            <a:spLocks noGrp="1"/>
          </p:cNvSpPr>
          <p:nvPr>
            <p:ph idx="1"/>
          </p:nvPr>
        </p:nvSpPr>
        <p:spPr>
          <a:xfrm>
            <a:off x="828220" y="1705189"/>
            <a:ext cx="7488196" cy="4676139"/>
          </a:xfrm>
        </p:spPr>
        <p:txBody>
          <a:bodyPr>
            <a:normAutofit fontScale="85000" lnSpcReduction="20000"/>
          </a:bodyPr>
          <a:lstStyle/>
          <a:p>
            <a:pPr marL="0" indent="0" algn="just">
              <a:buNone/>
            </a:pPr>
            <a:r>
              <a:rPr lang="pl-PL" dirty="0">
                <a:latin typeface="Times New Roman" pitchFamily="18" charset="0"/>
                <a:cs typeface="Times New Roman" pitchFamily="18" charset="0"/>
              </a:rPr>
              <a:t>Przesłanki obrony obligatoryjnej zachodzą, gdy oskarżony (podejrzany):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nie ukończył 18 lat,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głuchy, niemy lub niewidomy,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co do jego poczytalności w czasie popełnienia czynu (tempore </a:t>
            </a:r>
            <a:r>
              <a:rPr lang="pl-PL" dirty="0" err="1">
                <a:latin typeface="Times New Roman" pitchFamily="18" charset="0"/>
                <a:cs typeface="Times New Roman" pitchFamily="18" charset="0"/>
              </a:rPr>
              <a:t>criminis</a:t>
            </a:r>
            <a:r>
              <a:rPr lang="pl-PL" dirty="0">
                <a:latin typeface="Times New Roman" pitchFamily="18" charset="0"/>
                <a:cs typeface="Times New Roman" pitchFamily="18" charset="0"/>
              </a:rPr>
              <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czy stan jego zdrowia psychicznego pozwala na udział w postępowaniu lub prowadzenie obrony w sposób samodzielny oraz rozsądny,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oskarżony o zbrodnię w postępowaniu przed sądem okręgowym.</a:t>
            </a:r>
          </a:p>
          <a:p>
            <a:pPr lvl="1" algn="just">
              <a:buClr>
                <a:srgbClr val="00B050"/>
              </a:buClr>
              <a:buFont typeface="Wingdings 3" panose="05040102010807070707" pitchFamily="18" charset="2"/>
              <a:buChar char=""/>
            </a:pPr>
            <a:endParaRPr lang="pl-PL"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Oskarżony musi mieć obrońcę także wtedy, gdy sąd uzna to za niezbędne ze względu na </a:t>
            </a:r>
            <a:r>
              <a:rPr lang="pl-PL" b="1" dirty="0">
                <a:latin typeface="Times New Roman" pitchFamily="18" charset="0"/>
                <a:cs typeface="Times New Roman" pitchFamily="18" charset="0"/>
              </a:rPr>
              <a:t>inne okoliczności utrudniające obronę.</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20418150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1787" y="-171400"/>
            <a:ext cx="8182213" cy="836144"/>
          </a:xfrm>
        </p:spPr>
        <p:txBody>
          <a:bodyPr>
            <a:normAutofit/>
          </a:bodyPr>
          <a:lstStyle/>
          <a:p>
            <a:pPr algn="ctr"/>
            <a:r>
              <a:rPr lang="pl-PL" sz="2800" b="1" dirty="0">
                <a:solidFill>
                  <a:srgbClr val="FF0000"/>
                </a:solidFill>
              </a:rPr>
              <a:t>Inne okoliczności utrudniające obronę</a:t>
            </a:r>
          </a:p>
        </p:txBody>
      </p:sp>
      <p:sp>
        <p:nvSpPr>
          <p:cNvPr id="3" name="Symbol zastępczy zawartości 2"/>
          <p:cNvSpPr>
            <a:spLocks noGrp="1"/>
          </p:cNvSpPr>
          <p:nvPr>
            <p:ph idx="1"/>
          </p:nvPr>
        </p:nvSpPr>
        <p:spPr>
          <a:xfrm>
            <a:off x="179512" y="548680"/>
            <a:ext cx="8964488" cy="4467641"/>
          </a:xfrm>
        </p:spPr>
        <p:txBody>
          <a:bodyPr>
            <a:noAutofit/>
          </a:bodyPr>
          <a:lstStyle/>
          <a:p>
            <a:pPr marL="0" indent="0" algn="ctr">
              <a:buNone/>
            </a:pPr>
            <a:r>
              <a:rPr lang="pl-PL" sz="2400" dirty="0">
                <a:latin typeface="Times New Roman" panose="02020603050405020304" pitchFamily="18" charset="0"/>
                <a:cs typeface="Times New Roman" panose="02020603050405020304" pitchFamily="18" charset="0"/>
              </a:rPr>
              <a:t>Postanowienie SN z 25.06.2014 r., II KK 124/14 </a:t>
            </a:r>
          </a:p>
          <a:p>
            <a:pPr algn="just"/>
            <a:r>
              <a:rPr lang="pl-PL" sz="2400" dirty="0">
                <a:latin typeface="Times New Roman" panose="02020603050405020304" pitchFamily="18" charset="0"/>
                <a:cs typeface="Times New Roman" panose="02020603050405020304" pitchFamily="18" charset="0"/>
              </a:rPr>
              <a:t>1. Fakt, iż sprawa jest skomplikowana pod względem faktycznym lub nawet pod względem prawnym, sam przez się nie może zadecydować o przyjęciu przez organ procesowy istnienia przesłanki obrony obligatoryjnej, określonej w art. 79 § 2 k.p.k.</a:t>
            </a:r>
          </a:p>
          <a:p>
            <a:pPr algn="just"/>
            <a:r>
              <a:rPr lang="pl-PL" sz="2400" dirty="0">
                <a:latin typeface="Times New Roman" panose="02020603050405020304" pitchFamily="18" charset="0"/>
                <a:cs typeface="Times New Roman" panose="02020603050405020304" pitchFamily="18" charset="0"/>
              </a:rPr>
              <a:t>2. Decyzja, czy zachodzi przesłanka obrony obligatoryjnej, określona w art. 79 § 2 k.p.k., należy do organu procesowego i powinna być podejmowana w oparciu o kryteria zobiektywizowane, tym niemniej ma ona charakter ocenny, a jednym z istotnych elementów służących do dokonania właściwej oceny jest stanowisko oskarżonego co do możliwości skutecznego prowadzenia obrony osobistej.</a:t>
            </a:r>
          </a:p>
          <a:p>
            <a:pPr algn="just"/>
            <a:r>
              <a:rPr lang="pl-PL" sz="2400" dirty="0">
                <a:latin typeface="Times New Roman" panose="02020603050405020304" pitchFamily="18" charset="0"/>
                <a:cs typeface="Times New Roman" panose="02020603050405020304" pitchFamily="18" charset="0"/>
              </a:rPr>
              <a:t>Chodzi o właściwości osobiste oskarżonego, które nie uniemożliwiają, ale w znaczący sposób utrudniają realizację prawa do obrony materialnej bezpośrednio przez samego oskarżonego, np.: wiek, stan zdrowia, stan psychiczny, nieporadność.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1988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542236" y="-6460"/>
            <a:ext cx="7290054" cy="1499616"/>
          </a:xfrm>
        </p:spPr>
        <p:txBody>
          <a:bodyPr/>
          <a:lstStyle/>
          <a:p>
            <a:r>
              <a:rPr lang="pl-PL" dirty="0"/>
              <a:t>Obrona obligatoryjna </a:t>
            </a:r>
          </a:p>
        </p:txBody>
      </p:sp>
      <p:sp>
        <p:nvSpPr>
          <p:cNvPr id="5" name="Symbol zastępczy zawartości 2"/>
          <p:cNvSpPr>
            <a:spLocks noGrp="1"/>
          </p:cNvSpPr>
          <p:nvPr>
            <p:ph idx="1"/>
          </p:nvPr>
        </p:nvSpPr>
        <p:spPr>
          <a:xfrm>
            <a:off x="381731" y="1622530"/>
            <a:ext cx="2796635" cy="4861983"/>
          </a:xfrm>
        </p:spPr>
        <p:txBody>
          <a:bodyPr>
            <a:normAutofit fontScale="70000" lnSpcReduction="20000"/>
          </a:bodyPr>
          <a:lstStyle/>
          <a:p>
            <a:pPr algn="just"/>
            <a:r>
              <a:rPr lang="pl-PL" dirty="0"/>
              <a:t>Od reguły, że oskarżony samodzielnie decyduje, czy chce bronić się samodzielnie czy korzystać z pomocy obrońcy, </a:t>
            </a:r>
            <a:r>
              <a:rPr lang="pl-PL" dirty="0" err="1"/>
              <a:t>kpk</a:t>
            </a:r>
            <a:r>
              <a:rPr lang="pl-PL" dirty="0"/>
              <a:t> wprowadza wyjątek w postaci obrony obligatoryjnej. W sytuacjach wskazanych w art. 79 i 80 oskarżony </a:t>
            </a:r>
            <a:r>
              <a:rPr lang="pl-PL" b="1" dirty="0"/>
              <a:t>musi</a:t>
            </a:r>
            <a:r>
              <a:rPr lang="pl-PL" dirty="0"/>
              <a:t> mieć obrońcę</a:t>
            </a:r>
            <a:r>
              <a:rPr lang="pl-PL" u="sng" dirty="0"/>
              <a:t>. Jeżeli nie ma obrońcy z wyboru, prezes lub referendarz sądowy sądu właściwego do rozpoznania sprawy wyznacza mu obrońcę z urzędu.</a:t>
            </a:r>
          </a:p>
        </p:txBody>
      </p:sp>
      <p:graphicFrame>
        <p:nvGraphicFramePr>
          <p:cNvPr id="6" name="Diagram 5"/>
          <p:cNvGraphicFramePr/>
          <p:nvPr>
            <p:extLst>
              <p:ext uri="{D42A27DB-BD31-4B8C-83A1-F6EECF244321}">
                <p14:modId xmlns:p14="http://schemas.microsoft.com/office/powerpoint/2010/main" val="362772011"/>
              </p:ext>
            </p:extLst>
          </p:nvPr>
        </p:nvGraphicFramePr>
        <p:xfrm>
          <a:off x="3520763" y="1455311"/>
          <a:ext cx="5850732" cy="3749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p:cNvSpPr txBox="1"/>
          <p:nvPr/>
        </p:nvSpPr>
        <p:spPr>
          <a:xfrm>
            <a:off x="3913669" y="5204943"/>
            <a:ext cx="1953816" cy="1477328"/>
          </a:xfrm>
          <a:prstGeom prst="rect">
            <a:avLst/>
          </a:prstGeom>
          <a:noFill/>
        </p:spPr>
        <p:txBody>
          <a:bodyPr wrap="square" rtlCol="0">
            <a:spAutoFit/>
          </a:bodyPr>
          <a:lstStyle/>
          <a:p>
            <a:r>
              <a:rPr lang="pl-PL" dirty="0"/>
              <a:t>okoliczności dotyczące oskarżonego wskazane w art. 79 § 1 i 2 </a:t>
            </a:r>
          </a:p>
        </p:txBody>
      </p:sp>
      <p:sp>
        <p:nvSpPr>
          <p:cNvPr id="8" name="pole tekstowe 7"/>
          <p:cNvSpPr txBox="1"/>
          <p:nvPr/>
        </p:nvSpPr>
        <p:spPr>
          <a:xfrm>
            <a:off x="6914044" y="5331987"/>
            <a:ext cx="1871663" cy="1200329"/>
          </a:xfrm>
          <a:prstGeom prst="rect">
            <a:avLst/>
          </a:prstGeom>
          <a:noFill/>
        </p:spPr>
        <p:txBody>
          <a:bodyPr wrap="square" rtlCol="0">
            <a:spAutoFit/>
          </a:bodyPr>
          <a:lstStyle/>
          <a:p>
            <a:r>
              <a:rPr lang="pl-PL" dirty="0"/>
              <a:t>waga zarzutów, jakie ciążą na oskarżonym – art. 80</a:t>
            </a:r>
          </a:p>
        </p:txBody>
      </p:sp>
    </p:spTree>
    <p:extLst>
      <p:ext uri="{BB962C8B-B14F-4D97-AF65-F5344CB8AC3E}">
        <p14:creationId xmlns:p14="http://schemas.microsoft.com/office/powerpoint/2010/main" val="22831217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Zasada prawa do obrony</a:t>
            </a:r>
            <a:r>
              <a:rPr lang="pl-PL" dirty="0"/>
              <a:t>- dyrektywa, w myśl której oskarżony ma prawo bronić swoich interesów w procesie i korzystać z pomocy obrońcy.</a:t>
            </a:r>
          </a:p>
          <a:p>
            <a:pPr algn="just"/>
            <a:endParaRPr lang="pl-PL" dirty="0"/>
          </a:p>
          <a:p>
            <a:pPr algn="just"/>
            <a:r>
              <a:rPr lang="pl-PL" dirty="0"/>
              <a:t>art. 42 ust. 2 Konstytucji</a:t>
            </a:r>
          </a:p>
          <a:p>
            <a:pPr algn="just"/>
            <a:endParaRPr lang="pl-PL" dirty="0"/>
          </a:p>
          <a:p>
            <a:pPr algn="just"/>
            <a:r>
              <a:rPr lang="pl-PL" dirty="0"/>
              <a:t>Art. 6 k.p.k.</a:t>
            </a:r>
          </a:p>
          <a:p>
            <a:pPr algn="just"/>
            <a:endParaRPr lang="pl-PL" dirty="0"/>
          </a:p>
          <a:p>
            <a:pPr algn="just"/>
            <a:r>
              <a:rPr lang="pl-PL" dirty="0"/>
              <a:t>Art. 6 ust. 3 lit. c EKPCz</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 prawo do obrony składa się zespół uprawnień procesowych pozwalających dokonać czynności zmierzających do odparcia oskarżenia lub złagodzenia odpowiedzialności.</a:t>
            </a:r>
          </a:p>
          <a:p>
            <a:pPr algn="just"/>
            <a:endParaRPr lang="pl-PL" dirty="0"/>
          </a:p>
          <a:p>
            <a:pPr algn="just"/>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PEŁNOMOCNIK</a:t>
            </a:r>
          </a:p>
        </p:txBody>
      </p:sp>
      <p:sp>
        <p:nvSpPr>
          <p:cNvPr id="3" name="Symbol zastępczy zawartości 2"/>
          <p:cNvSpPr>
            <a:spLocks noGrp="1"/>
          </p:cNvSpPr>
          <p:nvPr>
            <p:ph idx="1"/>
          </p:nvPr>
        </p:nvSpPr>
        <p:spPr>
          <a:xfrm>
            <a:off x="251520" y="1730947"/>
            <a:ext cx="7992888" cy="4578373"/>
          </a:xfrm>
        </p:spPr>
        <p:txBody>
          <a:bodyPr>
            <a:noAutofit/>
          </a:bodyPr>
          <a:lstStyle/>
          <a:p>
            <a:pPr algn="just"/>
            <a:r>
              <a:rPr lang="pl-PL" sz="2400" dirty="0">
                <a:latin typeface="Times New Roman" panose="02020603050405020304" pitchFamily="18" charset="0"/>
                <a:cs typeface="Times New Roman" panose="02020603050405020304" pitchFamily="18" charset="0"/>
              </a:rPr>
              <a:t>Reprezentant procesowy strony innej niż oskarżony (np. pokrzywdzonego, oskarżyciela posiłkowego), a także osoby nie będącej stroną (np. świadka),</a:t>
            </a:r>
          </a:p>
          <a:p>
            <a:pPr algn="just"/>
            <a:r>
              <a:rPr lang="pl-PL" sz="2400" dirty="0">
                <a:latin typeface="Times New Roman" panose="02020603050405020304" pitchFamily="18" charset="0"/>
                <a:cs typeface="Times New Roman" panose="02020603050405020304" pitchFamily="18" charset="0"/>
              </a:rPr>
              <a:t>Może nim być adwokat, radca prawny lub Radca Prokuratorii Generalnej RP (art. 88 </a:t>
            </a:r>
            <a:r>
              <a:rPr lang="pl-PL" sz="2400" dirty="0" err="1">
                <a:latin typeface="Times New Roman" panose="02020603050405020304" pitchFamily="18" charset="0"/>
                <a:cs typeface="Times New Roman" panose="02020603050405020304" pitchFamily="18" charset="0"/>
              </a:rPr>
              <a:t>k.</a:t>
            </a:r>
            <a:r>
              <a:rPr lang="pl-PL" sz="2400" err="1">
                <a:latin typeface="Times New Roman" panose="02020603050405020304" pitchFamily="18" charset="0"/>
                <a:cs typeface="Times New Roman" panose="02020603050405020304" pitchFamily="18" charset="0"/>
              </a:rPr>
              <a:t>p</a:t>
            </a:r>
            <a:r>
              <a:rPr lang="pl-PL" sz="2400">
                <a:latin typeface="Times New Roman" panose="02020603050405020304" pitchFamily="18" charset="0"/>
                <a:cs typeface="Times New Roman" panose="02020603050405020304" pitchFamily="18" charset="0"/>
              </a:rPr>
              <a:t>.k.)</a:t>
            </a:r>
            <a:endParaRPr lang="pl-PL" sz="2400" dirty="0">
              <a:latin typeface="Times New Roman" panose="02020603050405020304" pitchFamily="18" charset="0"/>
              <a:cs typeface="Times New Roman" panose="02020603050405020304" pitchFamily="18" charset="0"/>
            </a:endParaRPr>
          </a:p>
          <a:p>
            <a:pPr algn="just"/>
            <a:r>
              <a:rPr lang="pl-PL" sz="2400" dirty="0">
                <a:latin typeface="Times New Roman" panose="02020603050405020304" pitchFamily="18" charset="0"/>
                <a:cs typeface="Times New Roman" panose="02020603050405020304" pitchFamily="18" charset="0"/>
              </a:rPr>
              <a:t>Odpowiednie stosowanie przepisów o obrońcy (odesłanie w art. 88 k.p.k.)</a:t>
            </a:r>
          </a:p>
          <a:p>
            <a:pPr algn="just"/>
            <a:r>
              <a:rPr lang="pl-PL" sz="2400" dirty="0">
                <a:latin typeface="Times New Roman" panose="02020603050405020304" pitchFamily="18" charset="0"/>
                <a:cs typeface="Times New Roman" panose="02020603050405020304" pitchFamily="18" charset="0"/>
              </a:rPr>
              <a:t>Może być wyznaczony z urzędu pod warunkiem wykazania, że wnioskodawca nie jest w stanie ponieść kosztów działania pełnomocnika bez uszczerbku dla niezbędnego utrzymania siebie i rodziny,</a:t>
            </a:r>
          </a:p>
          <a:p>
            <a:pPr algn="just"/>
            <a:r>
              <a:rPr lang="pl-PL" sz="2400" dirty="0">
                <a:latin typeface="Times New Roman" panose="02020603050405020304" pitchFamily="18" charset="0"/>
                <a:cs typeface="Times New Roman" panose="02020603050405020304" pitchFamily="18" charset="0"/>
              </a:rPr>
              <a:t>Działa wyłącznie w granicach swego umocowania i nie jest ograniczony </a:t>
            </a:r>
            <a:r>
              <a:rPr lang="pl-PL" sz="2400" b="1" dirty="0">
                <a:latin typeface="Times New Roman" panose="02020603050405020304" pitchFamily="18" charset="0"/>
                <a:cs typeface="Times New Roman" panose="02020603050405020304" pitchFamily="18" charset="0"/>
              </a:rPr>
              <a:t>kierunkiem</a:t>
            </a:r>
            <a:r>
              <a:rPr lang="pl-PL" sz="2400" dirty="0">
                <a:latin typeface="Times New Roman" panose="02020603050405020304" pitchFamily="18" charset="0"/>
                <a:cs typeface="Times New Roman" panose="02020603050405020304" pitchFamily="18" charset="0"/>
              </a:rPr>
              <a:t> podejmowanych czynności.</a:t>
            </a:r>
          </a:p>
          <a:p>
            <a:pPr marL="0" indent="0" algn="just">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8397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OBROŃCA A PEŁNOMOCNIK</a:t>
            </a:r>
          </a:p>
        </p:txBody>
      </p:sp>
      <p:sp>
        <p:nvSpPr>
          <p:cNvPr id="3" name="Symbol zastępczy zawartości 2"/>
          <p:cNvSpPr>
            <a:spLocks noGrp="1"/>
          </p:cNvSpPr>
          <p:nvPr>
            <p:ph idx="1"/>
          </p:nvPr>
        </p:nvSpPr>
        <p:spPr/>
        <p:txBody>
          <a:bodyPr>
            <a:normAutofit/>
          </a:bodyPr>
          <a:lstStyle/>
          <a:p>
            <a:pPr algn="just"/>
            <a:r>
              <a:rPr lang="pl-PL" dirty="0"/>
              <a:t>Pełnomocnik i obrońca mają </a:t>
            </a:r>
            <a:r>
              <a:rPr lang="pl-PL" b="1" dirty="0"/>
              <a:t>różną pozycję procesową. </a:t>
            </a:r>
          </a:p>
          <a:p>
            <a:pPr algn="just"/>
            <a:r>
              <a:rPr lang="pl-PL" dirty="0"/>
              <a:t>Zaniedbania obrońcy nie mogą negatywnie oddziaływać na oskarżonego. Natomiast strona inna niż oskarżony ponosi ujemne konsekwencje nierzetelnego zachowania pełnomocnika. </a:t>
            </a:r>
          </a:p>
          <a:p>
            <a:pPr algn="just"/>
            <a:r>
              <a:rPr lang="pl-PL" dirty="0"/>
              <a:t>Por. zwłaszcza uchwała SN z 1 października 2013 r., I KZP 6/13 </a:t>
            </a:r>
          </a:p>
          <a:p>
            <a:pPr algn="just"/>
            <a:endParaRPr lang="pl-PL" dirty="0"/>
          </a:p>
          <a:p>
            <a:pPr marL="0" indent="0">
              <a:buNone/>
            </a:pPr>
            <a:endParaRPr lang="pl-PL" dirty="0"/>
          </a:p>
        </p:txBody>
      </p:sp>
    </p:spTree>
    <p:extLst>
      <p:ext uri="{BB962C8B-B14F-4D97-AF65-F5344CB8AC3E}">
        <p14:creationId xmlns:p14="http://schemas.microsoft.com/office/powerpoint/2010/main" val="1740236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lgn="just">
              <a:buNone/>
            </a:pPr>
            <a:r>
              <a:rPr lang="pl-PL" dirty="0"/>
              <a:t>„Sędziowie są powoływani </a:t>
            </a:r>
            <a:r>
              <a:rPr lang="pl-PL" b="1" dirty="0"/>
              <a:t>przez Prezydenta Rzeczypospolitej, na wniosek Krajowej Rady Sądownictwa</a:t>
            </a:r>
            <a:r>
              <a:rPr lang="pl-PL" dirty="0"/>
              <a:t>, na czas nieoznaczony.”</a:t>
            </a:r>
          </a:p>
          <a:p>
            <a:pPr marL="109728" indent="0" algn="just">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6445</TotalTime>
  <Words>6774</Words>
  <Application>Microsoft Office PowerPoint</Application>
  <PresentationFormat>Pokaz na ekranie (4:3)</PresentationFormat>
  <Paragraphs>545</Paragraphs>
  <Slides>87</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87</vt:i4>
      </vt:variant>
    </vt:vector>
  </HeadingPairs>
  <TitlesOfParts>
    <vt:vector size="95" baseType="lpstr">
      <vt:lpstr>Arial</vt:lpstr>
      <vt:lpstr>Calibri</vt:lpstr>
      <vt:lpstr>Constantia</vt:lpstr>
      <vt:lpstr>Times New Roman</vt:lpstr>
      <vt:lpstr>Wingdings</vt:lpstr>
      <vt:lpstr>Wingdings 2</vt:lpstr>
      <vt:lpstr>Wingdings 3</vt:lpstr>
      <vt:lpstr>Flow</vt:lpstr>
      <vt:lpstr>Uczestnicy postępowania</vt:lpstr>
      <vt:lpstr>Uczestnicy procesu karnego</vt:lpstr>
      <vt:lpstr>Prezentacja programu PowerPoint</vt:lpstr>
      <vt:lpstr>Sąd jako organ postępowania karnego</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Wyłączenie sędziego</vt:lpstr>
      <vt:lpstr>Iudex suspectus</vt:lpstr>
      <vt:lpstr>Wyłączenie sędziego</vt:lpstr>
      <vt:lpstr>Zasada niezawisłości sędziowskiej</vt:lpstr>
      <vt:lpstr>Inne gwarancje procesowe niezawisłości</vt:lpstr>
      <vt:lpstr>Ławnicy i referendarze</vt:lpstr>
      <vt:lpstr>Udział w składzie orzekającym</vt:lpstr>
      <vt:lpstr>Skład sądu</vt:lpstr>
      <vt:lpstr>Prezentacja programu PowerPoint</vt:lpstr>
      <vt:lpstr>Prokurator</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Policja, ABW, CBA, inne uprawnione służby</vt:lpstr>
      <vt:lpstr>Policja</vt:lpstr>
      <vt:lpstr>Policja</vt:lpstr>
      <vt:lpstr>Organy postępowania przygotowawczego</vt:lpstr>
      <vt:lpstr>Organy postępowania przygotowawczego</vt:lpstr>
      <vt:lpstr>Organy postępowania przygotowawczego</vt:lpstr>
      <vt:lpstr>Strony procesowe</vt:lpstr>
      <vt:lpstr>Strony procesowe</vt:lpstr>
      <vt:lpstr>Strony procesowe</vt:lpstr>
      <vt:lpstr>Strony procesowe</vt:lpstr>
      <vt:lpstr>Strony procesowe</vt:lpstr>
      <vt:lpstr>Prezentacja programu PowerPoint</vt:lpstr>
      <vt:lpstr>Podejrzany</vt:lpstr>
      <vt:lpstr>Osoba podejrzana</vt:lpstr>
      <vt:lpstr>Prezentacja programu PowerPoint</vt:lpstr>
      <vt:lpstr>Obowiązki oskarżonego</vt:lpstr>
      <vt:lpstr>Obowiązki oskarżonego</vt:lpstr>
      <vt:lpstr>Pokrzywdzony</vt:lpstr>
      <vt:lpstr>Pokrzywdzony</vt:lpstr>
      <vt:lpstr>Pokrzywdzony</vt:lpstr>
      <vt:lpstr>Reprezentacja dziecka przez rodzica</vt:lpstr>
      <vt:lpstr>Oskarżyciel posiłkowy</vt:lpstr>
      <vt:lpstr>Oskarżyciel posiłkowy</vt:lpstr>
      <vt:lpstr>Oskarżyciel posiłkowy subsydiarny </vt:lpstr>
      <vt:lpstr>Prezentacja programu PowerPoint</vt:lpstr>
      <vt:lpstr>Oskarżyciel posiłkowy</vt:lpstr>
      <vt:lpstr>Oskarżyciel posiłkowy</vt:lpstr>
      <vt:lpstr>Oskarżyciel prywatny</vt:lpstr>
      <vt:lpstr>Tryb prywatnoskargowy</vt:lpstr>
      <vt:lpstr>Prezentacja programu PowerPoint</vt:lpstr>
      <vt:lpstr>Tryb prywatnoskargowy</vt:lpstr>
      <vt:lpstr>REPREZENTANCI STRON PROCESOWYCH</vt:lpstr>
      <vt:lpstr>Przedstawiciele procesowi stron</vt:lpstr>
      <vt:lpstr>Przedstawiciele procesowi stron</vt:lpstr>
      <vt:lpstr>Przedstawiciele procesowi stron</vt:lpstr>
      <vt:lpstr>OBROŃCA</vt:lpstr>
      <vt:lpstr>OBROŃCA</vt:lpstr>
      <vt:lpstr>Prezentacja programu PowerPoint</vt:lpstr>
      <vt:lpstr>Prezentacja programu PowerPoint</vt:lpstr>
      <vt:lpstr>OBROŃCA Z WYBORU</vt:lpstr>
      <vt:lpstr>OBROŃCA Z URZĘDU</vt:lpstr>
      <vt:lpstr>OBRONA OBLIGATORYJNA</vt:lpstr>
      <vt:lpstr>Inne okoliczności utrudniające obronę</vt:lpstr>
      <vt:lpstr>Obrona obligatoryjna </vt:lpstr>
      <vt:lpstr>Zasada prawa do obrony</vt:lpstr>
      <vt:lpstr>Zasada prawa do obrony</vt:lpstr>
      <vt:lpstr>Zasada prawa do obrony</vt:lpstr>
      <vt:lpstr>PEŁNOMOCNIK</vt:lpstr>
      <vt:lpstr>OBROŃCA A PEŁNOMOCNIK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Karol Jarząbek</cp:lastModifiedBy>
  <cp:revision>153</cp:revision>
  <dcterms:created xsi:type="dcterms:W3CDTF">2017-10-26T08:53:43Z</dcterms:created>
  <dcterms:modified xsi:type="dcterms:W3CDTF">2024-04-19T21:29:53Z</dcterms:modified>
</cp:coreProperties>
</file>