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1" r:id="rId5"/>
    <p:sldId id="261" r:id="rId6"/>
    <p:sldId id="262" r:id="rId7"/>
    <p:sldId id="263" r:id="rId8"/>
    <p:sldId id="264" r:id="rId9"/>
    <p:sldId id="265" r:id="rId10"/>
    <p:sldId id="266" r:id="rId11"/>
    <p:sldId id="267" r:id="rId12"/>
    <p:sldId id="269" r:id="rId13"/>
    <p:sldId id="270" r:id="rId14"/>
    <p:sldId id="268" r:id="rId15"/>
    <p:sldId id="271" r:id="rId16"/>
    <p:sldId id="272" r:id="rId17"/>
    <p:sldId id="273" r:id="rId18"/>
    <p:sldId id="274" r:id="rId19"/>
    <p:sldId id="276" r:id="rId20"/>
    <p:sldId id="275" r:id="rId21"/>
    <p:sldId id="277" r:id="rId22"/>
    <p:sldId id="279" r:id="rId23"/>
    <p:sldId id="278"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9203D-E39B-44D2-8BF0-12D95894EC8F}" type="doc">
      <dgm:prSet loTypeId="urn:microsoft.com/office/officeart/2005/8/layout/chevron1" loCatId="process" qsTypeId="urn:microsoft.com/office/officeart/2005/8/quickstyle/simple1" qsCatId="simple" csTypeId="urn:microsoft.com/office/officeart/2005/8/colors/colorful3" csCatId="colorful" phldr="1"/>
      <dgm:spPr/>
    </dgm:pt>
    <dgm:pt modelId="{7766DB07-61D1-4E92-B60C-4417515888E1}">
      <dgm:prSet phldrT="[Tekst]"/>
      <dgm:spPr/>
      <dgm:t>
        <a:bodyPr/>
        <a:lstStyle/>
        <a:p>
          <a:r>
            <a:rPr lang="pl-PL" dirty="0" err="1"/>
            <a:t>Suspected</a:t>
          </a:r>
          <a:r>
            <a:rPr lang="pl-PL" dirty="0"/>
            <a:t> person	</a:t>
          </a:r>
        </a:p>
      </dgm:t>
    </dgm:pt>
    <dgm:pt modelId="{FA3EC8E6-D8D5-47A8-81F1-E784AB83987A}" type="parTrans" cxnId="{961F0289-8CFB-4795-843A-45B4AD9B1B70}">
      <dgm:prSet/>
      <dgm:spPr/>
      <dgm:t>
        <a:bodyPr/>
        <a:lstStyle/>
        <a:p>
          <a:endParaRPr lang="pl-PL"/>
        </a:p>
      </dgm:t>
    </dgm:pt>
    <dgm:pt modelId="{272B93F4-0F5F-4FB9-B2EB-710903EC323D}" type="sibTrans" cxnId="{961F0289-8CFB-4795-843A-45B4AD9B1B70}">
      <dgm:prSet/>
      <dgm:spPr/>
      <dgm:t>
        <a:bodyPr/>
        <a:lstStyle/>
        <a:p>
          <a:endParaRPr lang="pl-PL"/>
        </a:p>
      </dgm:t>
    </dgm:pt>
    <dgm:pt modelId="{C2DD891C-65A8-477A-ACD6-7F3BDC17A0A6}">
      <dgm:prSet phldrT="[Tekst]"/>
      <dgm:spPr/>
      <dgm:t>
        <a:bodyPr/>
        <a:lstStyle/>
        <a:p>
          <a:r>
            <a:rPr lang="pl-PL" dirty="0" err="1"/>
            <a:t>suspect</a:t>
          </a:r>
          <a:endParaRPr lang="pl-PL" dirty="0"/>
        </a:p>
      </dgm:t>
    </dgm:pt>
    <dgm:pt modelId="{A19297F5-0CE4-4A6D-B352-D43478198484}" type="parTrans" cxnId="{F751E19D-0EDD-4FDC-9A6A-0C07BD1843DA}">
      <dgm:prSet/>
      <dgm:spPr/>
      <dgm:t>
        <a:bodyPr/>
        <a:lstStyle/>
        <a:p>
          <a:endParaRPr lang="pl-PL"/>
        </a:p>
      </dgm:t>
    </dgm:pt>
    <dgm:pt modelId="{9B157EB3-0A8D-4D80-B231-2CE73302EB94}" type="sibTrans" cxnId="{F751E19D-0EDD-4FDC-9A6A-0C07BD1843DA}">
      <dgm:prSet/>
      <dgm:spPr/>
      <dgm:t>
        <a:bodyPr/>
        <a:lstStyle/>
        <a:p>
          <a:endParaRPr lang="pl-PL"/>
        </a:p>
      </dgm:t>
    </dgm:pt>
    <dgm:pt modelId="{9230EBE4-0CEF-470D-B862-E130AFC7BDB8}">
      <dgm:prSet phldrT="[Tekst]"/>
      <dgm:spPr/>
      <dgm:t>
        <a:bodyPr/>
        <a:lstStyle/>
        <a:p>
          <a:r>
            <a:rPr lang="pl-PL" dirty="0" err="1"/>
            <a:t>accused</a:t>
          </a:r>
          <a:endParaRPr lang="pl-PL" dirty="0"/>
        </a:p>
      </dgm:t>
    </dgm:pt>
    <dgm:pt modelId="{88AAF203-9ECC-4DEA-AC34-B6169B4BAEAE}" type="parTrans" cxnId="{387B96C7-D593-405D-B758-1AAFE4697BCB}">
      <dgm:prSet/>
      <dgm:spPr/>
      <dgm:t>
        <a:bodyPr/>
        <a:lstStyle/>
        <a:p>
          <a:endParaRPr lang="pl-PL"/>
        </a:p>
      </dgm:t>
    </dgm:pt>
    <dgm:pt modelId="{A6ECD2B3-F163-4B07-BE9E-F14ACC271BCF}" type="sibTrans" cxnId="{387B96C7-D593-405D-B758-1AAFE4697BCB}">
      <dgm:prSet/>
      <dgm:spPr/>
      <dgm:t>
        <a:bodyPr/>
        <a:lstStyle/>
        <a:p>
          <a:endParaRPr lang="pl-PL"/>
        </a:p>
      </dgm:t>
    </dgm:pt>
    <dgm:pt modelId="{5DD72837-2409-439A-892C-5767F6E2E818}" type="pres">
      <dgm:prSet presAssocID="{7229203D-E39B-44D2-8BF0-12D95894EC8F}" presName="Name0" presStyleCnt="0">
        <dgm:presLayoutVars>
          <dgm:dir/>
          <dgm:animLvl val="lvl"/>
          <dgm:resizeHandles val="exact"/>
        </dgm:presLayoutVars>
      </dgm:prSet>
      <dgm:spPr/>
    </dgm:pt>
    <dgm:pt modelId="{FA9A43D9-994B-4571-BCE9-A44E18986B8D}" type="pres">
      <dgm:prSet presAssocID="{7766DB07-61D1-4E92-B60C-4417515888E1}" presName="parTxOnly" presStyleLbl="node1" presStyleIdx="0" presStyleCnt="3">
        <dgm:presLayoutVars>
          <dgm:chMax val="0"/>
          <dgm:chPref val="0"/>
          <dgm:bulletEnabled val="1"/>
        </dgm:presLayoutVars>
      </dgm:prSet>
      <dgm:spPr/>
    </dgm:pt>
    <dgm:pt modelId="{296D4C52-C123-4CAA-9BDC-09EBDB7DB2EC}" type="pres">
      <dgm:prSet presAssocID="{272B93F4-0F5F-4FB9-B2EB-710903EC323D}" presName="parTxOnlySpace" presStyleCnt="0"/>
      <dgm:spPr/>
    </dgm:pt>
    <dgm:pt modelId="{432AA3E6-D7CE-4B76-9259-9D0254A8FBFD}" type="pres">
      <dgm:prSet presAssocID="{C2DD891C-65A8-477A-ACD6-7F3BDC17A0A6}" presName="parTxOnly" presStyleLbl="node1" presStyleIdx="1" presStyleCnt="3">
        <dgm:presLayoutVars>
          <dgm:chMax val="0"/>
          <dgm:chPref val="0"/>
          <dgm:bulletEnabled val="1"/>
        </dgm:presLayoutVars>
      </dgm:prSet>
      <dgm:spPr/>
    </dgm:pt>
    <dgm:pt modelId="{F5283163-D578-4385-BA46-F5F0BC33F608}" type="pres">
      <dgm:prSet presAssocID="{9B157EB3-0A8D-4D80-B231-2CE73302EB94}" presName="parTxOnlySpace" presStyleCnt="0"/>
      <dgm:spPr/>
    </dgm:pt>
    <dgm:pt modelId="{E217BB5A-AF7D-47D0-BB74-65BB516A064F}" type="pres">
      <dgm:prSet presAssocID="{9230EBE4-0CEF-470D-B862-E130AFC7BDB8}" presName="parTxOnly" presStyleLbl="node1" presStyleIdx="2" presStyleCnt="3">
        <dgm:presLayoutVars>
          <dgm:chMax val="0"/>
          <dgm:chPref val="0"/>
          <dgm:bulletEnabled val="1"/>
        </dgm:presLayoutVars>
      </dgm:prSet>
      <dgm:spPr/>
    </dgm:pt>
  </dgm:ptLst>
  <dgm:cxnLst>
    <dgm:cxn modelId="{A3570C6A-12C6-48E9-8FF9-BC08EF7C399E}" type="presOf" srcId="{7229203D-E39B-44D2-8BF0-12D95894EC8F}" destId="{5DD72837-2409-439A-892C-5767F6E2E818}" srcOrd="0" destOrd="0" presId="urn:microsoft.com/office/officeart/2005/8/layout/chevron1"/>
    <dgm:cxn modelId="{2F95B44F-B6F3-4BEF-B450-866B0E5A42BF}" type="presOf" srcId="{C2DD891C-65A8-477A-ACD6-7F3BDC17A0A6}" destId="{432AA3E6-D7CE-4B76-9259-9D0254A8FBFD}" srcOrd="0" destOrd="0" presId="urn:microsoft.com/office/officeart/2005/8/layout/chevron1"/>
    <dgm:cxn modelId="{961F0289-8CFB-4795-843A-45B4AD9B1B70}" srcId="{7229203D-E39B-44D2-8BF0-12D95894EC8F}" destId="{7766DB07-61D1-4E92-B60C-4417515888E1}" srcOrd="0" destOrd="0" parTransId="{FA3EC8E6-D8D5-47A8-81F1-E784AB83987A}" sibTransId="{272B93F4-0F5F-4FB9-B2EB-710903EC323D}"/>
    <dgm:cxn modelId="{F751E19D-0EDD-4FDC-9A6A-0C07BD1843DA}" srcId="{7229203D-E39B-44D2-8BF0-12D95894EC8F}" destId="{C2DD891C-65A8-477A-ACD6-7F3BDC17A0A6}" srcOrd="1" destOrd="0" parTransId="{A19297F5-0CE4-4A6D-B352-D43478198484}" sibTransId="{9B157EB3-0A8D-4D80-B231-2CE73302EB94}"/>
    <dgm:cxn modelId="{004C1ABC-0836-4824-B520-B239665BE5BA}" type="presOf" srcId="{7766DB07-61D1-4E92-B60C-4417515888E1}" destId="{FA9A43D9-994B-4571-BCE9-A44E18986B8D}" srcOrd="0" destOrd="0" presId="urn:microsoft.com/office/officeart/2005/8/layout/chevron1"/>
    <dgm:cxn modelId="{387B96C7-D593-405D-B758-1AAFE4697BCB}" srcId="{7229203D-E39B-44D2-8BF0-12D95894EC8F}" destId="{9230EBE4-0CEF-470D-B862-E130AFC7BDB8}" srcOrd="2" destOrd="0" parTransId="{88AAF203-9ECC-4DEA-AC34-B6169B4BAEAE}" sibTransId="{A6ECD2B3-F163-4B07-BE9E-F14ACC271BCF}"/>
    <dgm:cxn modelId="{5231D3E4-7EC1-400A-853C-1CDFCEEC4BEC}" type="presOf" srcId="{9230EBE4-0CEF-470D-B862-E130AFC7BDB8}" destId="{E217BB5A-AF7D-47D0-BB74-65BB516A064F}" srcOrd="0" destOrd="0" presId="urn:microsoft.com/office/officeart/2005/8/layout/chevron1"/>
    <dgm:cxn modelId="{8952B60A-E7F8-4664-8523-9D7EC8A648D4}" type="presParOf" srcId="{5DD72837-2409-439A-892C-5767F6E2E818}" destId="{FA9A43D9-994B-4571-BCE9-A44E18986B8D}" srcOrd="0" destOrd="0" presId="urn:microsoft.com/office/officeart/2005/8/layout/chevron1"/>
    <dgm:cxn modelId="{CB5928CD-6CFC-4916-B8AD-B54B40479E86}" type="presParOf" srcId="{5DD72837-2409-439A-892C-5767F6E2E818}" destId="{296D4C52-C123-4CAA-9BDC-09EBDB7DB2EC}" srcOrd="1" destOrd="0" presId="urn:microsoft.com/office/officeart/2005/8/layout/chevron1"/>
    <dgm:cxn modelId="{1BF7B949-1C1D-42C9-90EA-5C3654C212F9}" type="presParOf" srcId="{5DD72837-2409-439A-892C-5767F6E2E818}" destId="{432AA3E6-D7CE-4B76-9259-9D0254A8FBFD}" srcOrd="2" destOrd="0" presId="urn:microsoft.com/office/officeart/2005/8/layout/chevron1"/>
    <dgm:cxn modelId="{D4717630-9FD5-4D42-B98B-DF57FAA8B985}" type="presParOf" srcId="{5DD72837-2409-439A-892C-5767F6E2E818}" destId="{F5283163-D578-4385-BA46-F5F0BC33F608}" srcOrd="3" destOrd="0" presId="urn:microsoft.com/office/officeart/2005/8/layout/chevron1"/>
    <dgm:cxn modelId="{BEF538AC-727F-4F3B-9C71-01ACB9B5D8CF}" type="presParOf" srcId="{5DD72837-2409-439A-892C-5767F6E2E818}" destId="{E217BB5A-AF7D-47D0-BB74-65BB516A064F}"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A43D9-994B-4571-BCE9-A44E18986B8D}">
      <dsp:nvSpPr>
        <dsp:cNvPr id="0" name=""/>
        <dsp:cNvSpPr/>
      </dsp:nvSpPr>
      <dsp:spPr>
        <a:xfrm>
          <a:off x="2978" y="1121200"/>
          <a:ext cx="3629278" cy="1451711"/>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pl-PL" sz="3200" kern="1200" dirty="0" err="1"/>
            <a:t>Suspected</a:t>
          </a:r>
          <a:r>
            <a:rPr lang="pl-PL" sz="3200" kern="1200" dirty="0"/>
            <a:t> person	</a:t>
          </a:r>
        </a:p>
      </dsp:txBody>
      <dsp:txXfrm>
        <a:off x="728834" y="1121200"/>
        <a:ext cx="2177567" cy="1451711"/>
      </dsp:txXfrm>
    </dsp:sp>
    <dsp:sp modelId="{432AA3E6-D7CE-4B76-9259-9D0254A8FBFD}">
      <dsp:nvSpPr>
        <dsp:cNvPr id="0" name=""/>
        <dsp:cNvSpPr/>
      </dsp:nvSpPr>
      <dsp:spPr>
        <a:xfrm>
          <a:off x="3269329" y="1121200"/>
          <a:ext cx="3629278" cy="1451711"/>
        </a:xfrm>
        <a:prstGeom prst="chevron">
          <a:avLst/>
        </a:prstGeom>
        <a:solidFill>
          <a:schemeClr val="accent3">
            <a:hueOff val="-3896889"/>
            <a:satOff val="-4547"/>
            <a:lumOff val="103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pl-PL" sz="3200" kern="1200" dirty="0" err="1"/>
            <a:t>suspect</a:t>
          </a:r>
          <a:endParaRPr lang="pl-PL" sz="3200" kern="1200" dirty="0"/>
        </a:p>
      </dsp:txBody>
      <dsp:txXfrm>
        <a:off x="3995185" y="1121200"/>
        <a:ext cx="2177567" cy="1451711"/>
      </dsp:txXfrm>
    </dsp:sp>
    <dsp:sp modelId="{E217BB5A-AF7D-47D0-BB74-65BB516A064F}">
      <dsp:nvSpPr>
        <dsp:cNvPr id="0" name=""/>
        <dsp:cNvSpPr/>
      </dsp:nvSpPr>
      <dsp:spPr>
        <a:xfrm>
          <a:off x="6535679" y="1121200"/>
          <a:ext cx="3629278" cy="1451711"/>
        </a:xfrm>
        <a:prstGeom prst="chevron">
          <a:avLst/>
        </a:prstGeom>
        <a:solidFill>
          <a:schemeClr val="accent3">
            <a:hueOff val="-7793778"/>
            <a:satOff val="-9094"/>
            <a:lumOff val="207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pl-PL" sz="3200" kern="1200" dirty="0" err="1"/>
            <a:t>accused</a:t>
          </a:r>
          <a:endParaRPr lang="pl-PL" sz="3200" kern="1200" dirty="0"/>
        </a:p>
      </dsp:txBody>
      <dsp:txXfrm>
        <a:off x="7261535" y="1121200"/>
        <a:ext cx="2177567" cy="145171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3/11/2024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799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3/11/2024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50157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3/11/2024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0225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3/11/2024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34257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3/11/2024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72568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3/11/2024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1410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3/11/2024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9463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3/11/2024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67299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3/11/2024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4584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3/11/2024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36767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3/11/2024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09387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3/11/2024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27779900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c.europa.eu/info/policies/justice-and-fundamental-rights/criminal-justice/rights-suspects-and-accused_en" TargetMode="External"/><Relationship Id="rId2" Type="http://schemas.openxmlformats.org/officeDocument/2006/relationships/hyperlink" Target="https://rm.coe.int/human-rights-and-criminal-procedure-the-case-law-of-the-european-court/168092dd48" TargetMode="External"/><Relationship Id="rId1" Type="http://schemas.openxmlformats.org/officeDocument/2006/relationships/slideLayout" Target="../slideLayouts/slideLayout2.xml"/><Relationship Id="rId4" Type="http://schemas.openxmlformats.org/officeDocument/2006/relationships/hyperlink" Target="https://eucrim.eu/articles/access-case-materials-pre-trial-stag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2F58BF-12E5-4B5A-AD25-4DAAA274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99BD5-EFEA-4D76-8C91-899671350168}"/>
              </a:ext>
            </a:extLst>
          </p:cNvPr>
          <p:cNvSpPr>
            <a:spLocks noGrp="1"/>
          </p:cNvSpPr>
          <p:nvPr>
            <p:ph type="ctrTitle"/>
          </p:nvPr>
        </p:nvSpPr>
        <p:spPr>
          <a:xfrm>
            <a:off x="477981" y="1122363"/>
            <a:ext cx="4023360" cy="3204134"/>
          </a:xfrm>
        </p:spPr>
        <p:txBody>
          <a:bodyPr anchor="b">
            <a:normAutofit/>
          </a:bodyPr>
          <a:lstStyle/>
          <a:p>
            <a:r>
              <a:rPr lang="pl-PL" sz="4400"/>
              <a:t>Rights of a suspect and accused in criminal proceedings </a:t>
            </a:r>
            <a:endParaRPr lang="en-US" sz="4400"/>
          </a:p>
        </p:txBody>
      </p:sp>
      <p:sp>
        <p:nvSpPr>
          <p:cNvPr id="3" name="Podtytuł 2">
            <a:extLst>
              <a:ext uri="{FF2B5EF4-FFF2-40B4-BE49-F238E27FC236}">
                <a16:creationId xmlns:a16="http://schemas.microsoft.com/office/drawing/2014/main" id="{C5819669-4E40-4D1F-A3EA-2460C31DA37E}"/>
              </a:ext>
            </a:extLst>
          </p:cNvPr>
          <p:cNvSpPr>
            <a:spLocks noGrp="1"/>
          </p:cNvSpPr>
          <p:nvPr>
            <p:ph type="subTitle" idx="1"/>
          </p:nvPr>
        </p:nvSpPr>
        <p:spPr>
          <a:xfrm>
            <a:off x="477980" y="4872922"/>
            <a:ext cx="4023359" cy="1208141"/>
          </a:xfrm>
        </p:spPr>
        <p:txBody>
          <a:bodyPr>
            <a:normAutofit/>
          </a:bodyPr>
          <a:lstStyle/>
          <a:p>
            <a:r>
              <a:rPr lang="pl-PL" sz="2000"/>
              <a:t>part 1 </a:t>
            </a:r>
          </a:p>
          <a:p>
            <a:r>
              <a:rPr lang="pl-PL" sz="2000"/>
              <a:t>Directive 2010/64 and 2012/13</a:t>
            </a:r>
            <a:endParaRPr lang="en-US" sz="2000"/>
          </a:p>
        </p:txBody>
      </p:sp>
      <p:sp>
        <p:nvSpPr>
          <p:cNvPr id="11" name="!!accent">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Obraz 3" descr="Obraz zawierający tekst, tablica suchościerna&#10;&#10;Opis wygenerowany automatycznie">
            <a:extLst>
              <a:ext uri="{FF2B5EF4-FFF2-40B4-BE49-F238E27FC236}">
                <a16:creationId xmlns:a16="http://schemas.microsoft.com/office/drawing/2014/main" id="{092ED30E-ABA9-42E0-8B3C-66D53F41B334}"/>
              </a:ext>
            </a:extLst>
          </p:cNvPr>
          <p:cNvPicPr>
            <a:picLocks noChangeAspect="1"/>
          </p:cNvPicPr>
          <p:nvPr/>
        </p:nvPicPr>
        <p:blipFill rotWithShape="1">
          <a:blip r:embed="rId2"/>
          <a:srcRect r="20079"/>
          <a:stretch/>
        </p:blipFill>
        <p:spPr>
          <a:xfrm>
            <a:off x="4868487" y="10"/>
            <a:ext cx="7323513" cy="6857990"/>
          </a:xfrm>
          <a:prstGeom prst="rect">
            <a:avLst/>
          </a:prstGeom>
        </p:spPr>
      </p:pic>
    </p:spTree>
    <p:extLst>
      <p:ext uri="{BB962C8B-B14F-4D97-AF65-F5344CB8AC3E}">
        <p14:creationId xmlns:p14="http://schemas.microsoft.com/office/powerpoint/2010/main" val="361599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5356861" y="2252870"/>
            <a:ext cx="5993892" cy="3560251"/>
          </a:xfrm>
        </p:spPr>
        <p:txBody>
          <a:bodyPr>
            <a:normAutofit/>
          </a:bodyPr>
          <a:lstStyle/>
          <a:p>
            <a:r>
              <a:rPr lang="en-GB" sz="1800" dirty="0"/>
              <a:t>Harry Potter did not understand the instruction given to him. He was from London and did not understand Italian to an adequate level. The prosecutor refused to appoint an interpreter, pointing out that he should have intermediate knowledge of the language when he arrived on Italian territory.</a:t>
            </a:r>
            <a:endParaRPr lang="pl-PL" sz="1800" dirty="0"/>
          </a:p>
          <a:p>
            <a:pPr marL="0" indent="0">
              <a:buNone/>
            </a:pPr>
            <a:endParaRPr lang="en-GB" sz="1800" dirty="0"/>
          </a:p>
          <a:p>
            <a:r>
              <a:rPr lang="pl-PL" sz="1800" b="1" dirty="0"/>
              <a:t>4. </a:t>
            </a:r>
            <a:r>
              <a:rPr lang="en-GB" sz="1800" b="1" dirty="0"/>
              <a:t>How do you assess the prosecutor's actions? </a:t>
            </a:r>
          </a:p>
        </p:txBody>
      </p:sp>
    </p:spTree>
    <p:extLst>
      <p:ext uri="{BB962C8B-B14F-4D97-AF65-F5344CB8AC3E}">
        <p14:creationId xmlns:p14="http://schemas.microsoft.com/office/powerpoint/2010/main" val="2437269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B31CBD-E554-472D-AE32-75FBDA617561}"/>
              </a:ext>
            </a:extLst>
          </p:cNvPr>
          <p:cNvSpPr>
            <a:spLocks noGrp="1"/>
          </p:cNvSpPr>
          <p:nvPr>
            <p:ph type="title"/>
          </p:nvPr>
        </p:nvSpPr>
        <p:spPr/>
        <p:txBody>
          <a:bodyPr>
            <a:normAutofit fontScale="90000"/>
          </a:bodyPr>
          <a:lstStyle/>
          <a:p>
            <a:r>
              <a:rPr lang="pl-PL" dirty="0"/>
              <a:t>The </a:t>
            </a:r>
            <a:r>
              <a:rPr lang="pl-PL" dirty="0" err="1"/>
              <a:t>right</a:t>
            </a:r>
            <a:r>
              <a:rPr lang="pl-PL" dirty="0"/>
              <a:t> to </a:t>
            </a:r>
            <a:r>
              <a:rPr lang="en-GB" dirty="0"/>
              <a:t>right to interpretation and translation</a:t>
            </a:r>
            <a:r>
              <a:rPr lang="pl-PL" dirty="0"/>
              <a:t> – </a:t>
            </a:r>
            <a:r>
              <a:rPr lang="pl-PL" dirty="0" err="1"/>
              <a:t>directive</a:t>
            </a:r>
            <a:r>
              <a:rPr lang="pl-PL" dirty="0"/>
              <a:t> 2010/64 </a:t>
            </a:r>
            <a:endParaRPr lang="en-US" dirty="0"/>
          </a:p>
        </p:txBody>
      </p:sp>
      <p:sp>
        <p:nvSpPr>
          <p:cNvPr id="3" name="Symbol zastępczy zawartości 2">
            <a:extLst>
              <a:ext uri="{FF2B5EF4-FFF2-40B4-BE49-F238E27FC236}">
                <a16:creationId xmlns:a16="http://schemas.microsoft.com/office/drawing/2014/main" id="{3727E111-DED9-4F8C-A269-2C3A3385DC88}"/>
              </a:ext>
            </a:extLst>
          </p:cNvPr>
          <p:cNvSpPr>
            <a:spLocks noGrp="1"/>
          </p:cNvSpPr>
          <p:nvPr>
            <p:ph idx="1"/>
          </p:nvPr>
        </p:nvSpPr>
        <p:spPr/>
        <p:txBody>
          <a:bodyPr>
            <a:normAutofit fontScale="62500" lnSpcReduction="20000"/>
          </a:bodyPr>
          <a:lstStyle/>
          <a:p>
            <a:pPr algn="just"/>
            <a:r>
              <a:rPr lang="pl-PL" dirty="0" err="1"/>
              <a:t>Artcile</a:t>
            </a:r>
            <a:r>
              <a:rPr lang="pl-PL" dirty="0"/>
              <a:t> 2: </a:t>
            </a:r>
          </a:p>
          <a:p>
            <a:pPr algn="just"/>
            <a:r>
              <a:rPr lang="en-GB" dirty="0"/>
              <a:t>1.   Member States shall ensure that suspected or accused persons who do not speak or understand the language of the criminal proceedings concerned </a:t>
            </a:r>
            <a:r>
              <a:rPr lang="en-GB" b="1" dirty="0"/>
              <a:t>are provided, without delay, with interpretation during criminal proceedings before investigative and judicial authorities</a:t>
            </a:r>
            <a:r>
              <a:rPr lang="en-GB" dirty="0"/>
              <a:t>, including during police questioning, all court hearings and any necessary interim hearings.</a:t>
            </a:r>
            <a:endParaRPr lang="pl-PL" dirty="0"/>
          </a:p>
          <a:p>
            <a:pPr algn="just"/>
            <a:r>
              <a:rPr lang="en-GB" dirty="0"/>
              <a:t>4.   Member States shall ensure that a procedure or mechanism is in place to ascertain whether suspected or accused persons speak and understand the language of the criminal proceedings and whether they need the assistance of an interpreter.</a:t>
            </a:r>
            <a:endParaRPr lang="pl-PL" dirty="0"/>
          </a:p>
          <a:p>
            <a:pPr marL="0" indent="0" algn="ctr">
              <a:buNone/>
            </a:pPr>
            <a:r>
              <a:rPr lang="pl-PL" dirty="0" err="1"/>
              <a:t>suspect</a:t>
            </a:r>
            <a:r>
              <a:rPr lang="pl-PL" dirty="0"/>
              <a:t>/</a:t>
            </a:r>
            <a:r>
              <a:rPr lang="pl-PL" dirty="0" err="1"/>
              <a:t>accused</a:t>
            </a:r>
            <a:r>
              <a:rPr lang="pl-PL" dirty="0"/>
              <a:t> </a:t>
            </a:r>
            <a:r>
              <a:rPr lang="pl-PL" dirty="0" err="1"/>
              <a:t>has</a:t>
            </a:r>
            <a:r>
              <a:rPr lang="pl-PL" dirty="0"/>
              <a:t> a </a:t>
            </a:r>
            <a:r>
              <a:rPr lang="pl-PL" dirty="0" err="1"/>
              <a:t>right</a:t>
            </a:r>
            <a:r>
              <a:rPr lang="pl-PL" dirty="0"/>
              <a:t> to </a:t>
            </a:r>
            <a:r>
              <a:rPr lang="pl-PL" dirty="0" err="1"/>
              <a:t>complain</a:t>
            </a:r>
            <a:r>
              <a:rPr lang="pl-PL" dirty="0"/>
              <a:t> the </a:t>
            </a:r>
            <a:r>
              <a:rPr lang="pl-PL" dirty="0" err="1"/>
              <a:t>quality</a:t>
            </a:r>
            <a:r>
              <a:rPr lang="pl-PL" dirty="0"/>
              <a:t> of the </a:t>
            </a:r>
            <a:r>
              <a:rPr lang="pl-PL" dirty="0" err="1"/>
              <a:t>translation</a:t>
            </a:r>
            <a:r>
              <a:rPr lang="pl-PL" dirty="0"/>
              <a:t> and the </a:t>
            </a:r>
            <a:r>
              <a:rPr lang="pl-PL" dirty="0" err="1"/>
              <a:t>decision</a:t>
            </a:r>
            <a:r>
              <a:rPr lang="pl-PL" dirty="0"/>
              <a:t> </a:t>
            </a:r>
            <a:r>
              <a:rPr lang="pl-PL" dirty="0" err="1"/>
              <a:t>refusing</a:t>
            </a:r>
            <a:r>
              <a:rPr lang="pl-PL" dirty="0"/>
              <a:t> </a:t>
            </a:r>
            <a:r>
              <a:rPr lang="pl-PL" dirty="0" err="1"/>
              <a:t>appointing</a:t>
            </a:r>
            <a:r>
              <a:rPr lang="pl-PL" dirty="0"/>
              <a:t> the </a:t>
            </a:r>
            <a:r>
              <a:rPr lang="pl-PL" dirty="0" err="1"/>
              <a:t>interpretor</a:t>
            </a:r>
            <a:r>
              <a:rPr lang="pl-PL" dirty="0"/>
              <a:t> </a:t>
            </a:r>
            <a:br>
              <a:rPr lang="en-GB" dirty="0"/>
            </a:br>
            <a:endParaRPr lang="en-US" dirty="0"/>
          </a:p>
        </p:txBody>
      </p:sp>
    </p:spTree>
    <p:extLst>
      <p:ext uri="{BB962C8B-B14F-4D97-AF65-F5344CB8AC3E}">
        <p14:creationId xmlns:p14="http://schemas.microsoft.com/office/powerpoint/2010/main" val="257038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5356861" y="2252870"/>
            <a:ext cx="5993892" cy="3560251"/>
          </a:xfrm>
        </p:spPr>
        <p:txBody>
          <a:bodyPr>
            <a:normAutofit/>
          </a:bodyPr>
          <a:lstStyle/>
          <a:p>
            <a:r>
              <a:rPr lang="en-GB" sz="1800" dirty="0"/>
              <a:t>In connection with the seriousness of the offence, a request for pre-trial detention has been submitted to the court. </a:t>
            </a:r>
            <a:endParaRPr lang="pl-PL" sz="1800" dirty="0"/>
          </a:p>
          <a:p>
            <a:endParaRPr lang="en-GB" sz="1800" dirty="0"/>
          </a:p>
          <a:p>
            <a:r>
              <a:rPr lang="pl-PL" sz="1800" b="1" dirty="0"/>
              <a:t>5. </a:t>
            </a:r>
            <a:r>
              <a:rPr lang="en-GB" sz="1800" b="1" dirty="0"/>
              <a:t>What rights does the person under pre-trial detention have?</a:t>
            </a:r>
          </a:p>
          <a:p>
            <a:r>
              <a:rPr lang="en-GB" sz="1800" b="1" dirty="0"/>
              <a:t>6. </a:t>
            </a:r>
            <a:r>
              <a:rPr lang="pl-PL" sz="1800" b="1" dirty="0"/>
              <a:t>W</a:t>
            </a:r>
            <a:r>
              <a:rPr lang="en-GB" sz="1800" b="1" dirty="0"/>
              <a:t>ill he receive a copy/translation of the detention order?</a:t>
            </a:r>
          </a:p>
        </p:txBody>
      </p:sp>
    </p:spTree>
    <p:extLst>
      <p:ext uri="{BB962C8B-B14F-4D97-AF65-F5344CB8AC3E}">
        <p14:creationId xmlns:p14="http://schemas.microsoft.com/office/powerpoint/2010/main" val="3354721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2C8990-85C1-4222-8B7F-CF8D560A13E3}"/>
              </a:ext>
            </a:extLst>
          </p:cNvPr>
          <p:cNvSpPr>
            <a:spLocks noGrp="1"/>
          </p:cNvSpPr>
          <p:nvPr>
            <p:ph type="title"/>
          </p:nvPr>
        </p:nvSpPr>
        <p:spPr/>
        <p:txBody>
          <a:bodyPr/>
          <a:lstStyle/>
          <a:p>
            <a:r>
              <a:rPr lang="pl-PL" dirty="0" err="1"/>
              <a:t>Pre-trial</a:t>
            </a:r>
            <a:r>
              <a:rPr lang="pl-PL" dirty="0"/>
              <a:t> </a:t>
            </a:r>
            <a:r>
              <a:rPr lang="pl-PL" dirty="0" err="1"/>
              <a:t>detention</a:t>
            </a:r>
            <a:r>
              <a:rPr lang="pl-PL" dirty="0"/>
              <a:t> </a:t>
            </a:r>
            <a:r>
              <a:rPr lang="pl-PL" dirty="0" err="1"/>
              <a:t>rights</a:t>
            </a:r>
            <a:r>
              <a:rPr lang="pl-PL" dirty="0"/>
              <a:t> – </a:t>
            </a:r>
            <a:r>
              <a:rPr lang="pl-PL" dirty="0" err="1"/>
              <a:t>ECtHR</a:t>
            </a:r>
            <a:r>
              <a:rPr lang="pl-PL" dirty="0"/>
              <a:t> </a:t>
            </a:r>
            <a:endParaRPr lang="en-US" dirty="0"/>
          </a:p>
        </p:txBody>
      </p:sp>
      <p:sp>
        <p:nvSpPr>
          <p:cNvPr id="3" name="Symbol zastępczy zawartości 2">
            <a:extLst>
              <a:ext uri="{FF2B5EF4-FFF2-40B4-BE49-F238E27FC236}">
                <a16:creationId xmlns:a16="http://schemas.microsoft.com/office/drawing/2014/main" id="{8A3B9338-80E7-4B4D-8C10-B17DA1878D2F}"/>
              </a:ext>
            </a:extLst>
          </p:cNvPr>
          <p:cNvSpPr>
            <a:spLocks noGrp="1"/>
          </p:cNvSpPr>
          <p:nvPr>
            <p:ph idx="1"/>
          </p:nvPr>
        </p:nvSpPr>
        <p:spPr/>
        <p:txBody>
          <a:bodyPr>
            <a:normAutofit fontScale="92500"/>
          </a:bodyPr>
          <a:lstStyle/>
          <a:p>
            <a:pPr algn="just"/>
            <a:r>
              <a:rPr lang="en-GB" dirty="0"/>
              <a:t>The right to review the lawfulness of arrest does not simply require</a:t>
            </a:r>
            <a:r>
              <a:rPr lang="pl-PL" dirty="0"/>
              <a:t> </a:t>
            </a:r>
            <a:r>
              <a:rPr lang="en-GB" dirty="0"/>
              <a:t>information about the possibility to appeal a detention order and the</a:t>
            </a:r>
            <a:r>
              <a:rPr lang="pl-PL" dirty="0"/>
              <a:t> </a:t>
            </a:r>
            <a:r>
              <a:rPr lang="en-GB" dirty="0"/>
              <a:t>related procedural conditions. It also implies the opportunity for the</a:t>
            </a:r>
            <a:r>
              <a:rPr lang="pl-PL" dirty="0"/>
              <a:t> </a:t>
            </a:r>
            <a:r>
              <a:rPr lang="en-GB" dirty="0"/>
              <a:t>arrested person to know the reasons for his detention and have</a:t>
            </a:r>
            <a:r>
              <a:rPr lang="pl-PL" dirty="0"/>
              <a:t> </a:t>
            </a:r>
            <a:r>
              <a:rPr lang="en-GB" dirty="0"/>
              <a:t>access to the case file within adequate time, in order that the right to</a:t>
            </a:r>
            <a:r>
              <a:rPr lang="pl-PL" dirty="0"/>
              <a:t> </a:t>
            </a:r>
            <a:r>
              <a:rPr lang="en-GB" dirty="0"/>
              <a:t>review the arrest warrants be effectively exercised according to the</a:t>
            </a:r>
            <a:r>
              <a:rPr lang="pl-PL" dirty="0"/>
              <a:t> </a:t>
            </a:r>
            <a:r>
              <a:rPr lang="en-GB" dirty="0"/>
              <a:t>principle of equality of arms </a:t>
            </a:r>
            <a:endParaRPr lang="pl-PL" dirty="0"/>
          </a:p>
          <a:p>
            <a:r>
              <a:rPr lang="en-GB" dirty="0"/>
              <a:t>(</a:t>
            </a:r>
            <a:r>
              <a:rPr lang="en-GB" dirty="0" err="1"/>
              <a:t>Schöps</a:t>
            </a:r>
            <a:r>
              <a:rPr lang="en-GB" dirty="0"/>
              <a:t> v. Germany, § 44).</a:t>
            </a:r>
          </a:p>
        </p:txBody>
      </p:sp>
    </p:spTree>
    <p:extLst>
      <p:ext uri="{BB962C8B-B14F-4D97-AF65-F5344CB8AC3E}">
        <p14:creationId xmlns:p14="http://schemas.microsoft.com/office/powerpoint/2010/main" val="1281222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6D4C53-90F7-41EF-91F2-A811D3A282E8}"/>
              </a:ext>
            </a:extLst>
          </p:cNvPr>
          <p:cNvSpPr>
            <a:spLocks noGrp="1"/>
          </p:cNvSpPr>
          <p:nvPr>
            <p:ph type="title"/>
          </p:nvPr>
        </p:nvSpPr>
        <p:spPr/>
        <p:txBody>
          <a:bodyPr>
            <a:normAutofit fontScale="90000"/>
          </a:bodyPr>
          <a:lstStyle/>
          <a:p>
            <a:r>
              <a:rPr lang="pl-PL" dirty="0" err="1"/>
              <a:t>Rigth</a:t>
            </a:r>
            <a:r>
              <a:rPr lang="pl-PL" dirty="0"/>
              <a:t> to </a:t>
            </a:r>
            <a:r>
              <a:rPr lang="pl-PL" dirty="0" err="1"/>
              <a:t>translation</a:t>
            </a:r>
            <a:r>
              <a:rPr lang="pl-PL" dirty="0"/>
              <a:t> – </a:t>
            </a:r>
            <a:r>
              <a:rPr lang="pl-PL" dirty="0" err="1"/>
              <a:t>article</a:t>
            </a:r>
            <a:r>
              <a:rPr lang="pl-PL" dirty="0"/>
              <a:t> 3 of the </a:t>
            </a:r>
            <a:r>
              <a:rPr lang="pl-PL" dirty="0" err="1"/>
              <a:t>directive</a:t>
            </a:r>
            <a:r>
              <a:rPr lang="pl-PL" dirty="0"/>
              <a:t> 2010/64</a:t>
            </a:r>
            <a:endParaRPr lang="en-US" dirty="0"/>
          </a:p>
        </p:txBody>
      </p:sp>
      <p:sp>
        <p:nvSpPr>
          <p:cNvPr id="3" name="Symbol zastępczy zawartości 2">
            <a:extLst>
              <a:ext uri="{FF2B5EF4-FFF2-40B4-BE49-F238E27FC236}">
                <a16:creationId xmlns:a16="http://schemas.microsoft.com/office/drawing/2014/main" id="{FCB5CC64-6DFA-4599-AFFE-0302DFEACB13}"/>
              </a:ext>
            </a:extLst>
          </p:cNvPr>
          <p:cNvSpPr>
            <a:spLocks noGrp="1"/>
          </p:cNvSpPr>
          <p:nvPr>
            <p:ph idx="1"/>
          </p:nvPr>
        </p:nvSpPr>
        <p:spPr/>
        <p:txBody>
          <a:bodyPr>
            <a:normAutofit fontScale="92500" lnSpcReduction="20000"/>
          </a:bodyPr>
          <a:lstStyle/>
          <a:p>
            <a:pPr algn="just"/>
            <a:r>
              <a:rPr lang="en-GB" dirty="0"/>
              <a:t>1.   Member States shall ensure that suspected or accused persons who do not understand the language of the criminal proceedings concerned are, within a reasonable period of time, provided with a written translation of all documents which are essential to ensure that they are able to exercise their right of defence and to safeguard the fairness of the proceedings.</a:t>
            </a:r>
          </a:p>
          <a:p>
            <a:pPr algn="just"/>
            <a:r>
              <a:rPr lang="en-GB" dirty="0"/>
              <a:t>2.   </a:t>
            </a:r>
            <a:r>
              <a:rPr lang="en-GB" b="1" dirty="0"/>
              <a:t>Essential documents shall include any decision depriving a person of his liberty, any charge or indictment, and any judgment.</a:t>
            </a:r>
          </a:p>
          <a:p>
            <a:pPr algn="just"/>
            <a:endParaRPr lang="en-US" dirty="0"/>
          </a:p>
        </p:txBody>
      </p:sp>
    </p:spTree>
    <p:extLst>
      <p:ext uri="{BB962C8B-B14F-4D97-AF65-F5344CB8AC3E}">
        <p14:creationId xmlns:p14="http://schemas.microsoft.com/office/powerpoint/2010/main" val="2849929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5356860" y="2252870"/>
            <a:ext cx="6420611" cy="3849242"/>
          </a:xfrm>
        </p:spPr>
        <p:txBody>
          <a:bodyPr>
            <a:normAutofit fontScale="92500" lnSpcReduction="20000"/>
          </a:bodyPr>
          <a:lstStyle/>
          <a:p>
            <a:r>
              <a:rPr lang="en-GB" sz="1800" dirty="0"/>
              <a:t>After the deadline for the pre-trial detention had passed, the imprisonment was extended for a further two months. The prosecutor and the court refused Harry Potter access to the case file. </a:t>
            </a:r>
            <a:endParaRPr lang="pl-PL" sz="1800" dirty="0"/>
          </a:p>
          <a:p>
            <a:pPr marL="0" indent="0">
              <a:buNone/>
            </a:pPr>
            <a:endParaRPr lang="pl-PL" sz="1800" dirty="0"/>
          </a:p>
          <a:p>
            <a:r>
              <a:rPr lang="en-GB" sz="1800" b="1" dirty="0"/>
              <a:t>7</a:t>
            </a:r>
            <a:r>
              <a:rPr lang="pl-PL" sz="1800" b="1" dirty="0"/>
              <a:t>. </a:t>
            </a:r>
            <a:r>
              <a:rPr lang="en-GB" sz="1800" b="1" dirty="0"/>
              <a:t>Can access to the case file be refused?</a:t>
            </a:r>
            <a:endParaRPr lang="pl-PL" sz="1800" b="1" dirty="0"/>
          </a:p>
          <a:p>
            <a:r>
              <a:rPr lang="pl-PL" sz="1800" b="1" dirty="0"/>
              <a:t>8. </a:t>
            </a:r>
            <a:r>
              <a:rPr lang="en-GB" sz="1800" b="1" dirty="0"/>
              <a:t>Is there a difference between access to the file in general and the deprivation of liberty of an individual?</a:t>
            </a:r>
            <a:endParaRPr lang="pl-PL" sz="1800" b="1" dirty="0"/>
          </a:p>
          <a:p>
            <a:r>
              <a:rPr lang="pl-PL" sz="1800" b="1" dirty="0"/>
              <a:t>9.</a:t>
            </a:r>
            <a:r>
              <a:rPr lang="en-GB" sz="1800" b="1" dirty="0"/>
              <a:t> Can a person deprived of liberty be deprived of access to a file that would allow them to challenge the deprivation of liberty?</a:t>
            </a:r>
            <a:endParaRPr lang="pl-PL" sz="1800" b="1" dirty="0"/>
          </a:p>
          <a:p>
            <a:r>
              <a:rPr lang="en-GB" sz="1800" b="1" dirty="0"/>
              <a:t>10. should Harry Potter be given an interpretation of the decision to extend the deprivation of liberty?</a:t>
            </a:r>
          </a:p>
        </p:txBody>
      </p:sp>
    </p:spTree>
    <p:extLst>
      <p:ext uri="{BB962C8B-B14F-4D97-AF65-F5344CB8AC3E}">
        <p14:creationId xmlns:p14="http://schemas.microsoft.com/office/powerpoint/2010/main" val="107111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7326FE-0AC3-4CEF-9ED6-09E1E920747E}"/>
              </a:ext>
            </a:extLst>
          </p:cNvPr>
          <p:cNvSpPr>
            <a:spLocks noGrp="1"/>
          </p:cNvSpPr>
          <p:nvPr>
            <p:ph type="title"/>
          </p:nvPr>
        </p:nvSpPr>
        <p:spPr/>
        <p:txBody>
          <a:bodyPr>
            <a:normAutofit/>
          </a:bodyPr>
          <a:lstStyle/>
          <a:p>
            <a:r>
              <a:rPr lang="en-GB" dirty="0"/>
              <a:t>Can access to the case file be refused?</a:t>
            </a:r>
            <a:endParaRPr lang="en-US" dirty="0"/>
          </a:p>
        </p:txBody>
      </p:sp>
      <p:sp>
        <p:nvSpPr>
          <p:cNvPr id="3" name="Symbol zastępczy zawartości 2">
            <a:extLst>
              <a:ext uri="{FF2B5EF4-FFF2-40B4-BE49-F238E27FC236}">
                <a16:creationId xmlns:a16="http://schemas.microsoft.com/office/drawing/2014/main" id="{2F9F7C54-A9DA-4A7A-A430-3F8BC832F53D}"/>
              </a:ext>
            </a:extLst>
          </p:cNvPr>
          <p:cNvSpPr>
            <a:spLocks noGrp="1"/>
          </p:cNvSpPr>
          <p:nvPr>
            <p:ph idx="1"/>
          </p:nvPr>
        </p:nvSpPr>
        <p:spPr/>
        <p:txBody>
          <a:bodyPr>
            <a:normAutofit fontScale="62500" lnSpcReduction="20000"/>
          </a:bodyPr>
          <a:lstStyle/>
          <a:p>
            <a:pPr algn="just"/>
            <a:r>
              <a:rPr lang="en-GB" dirty="0"/>
              <a:t>3.   Without prejudice to paragraph 1, access to the materials referred to in paragraph 2 shall be granted in due time to allow the effective exercise of the rights of the defence and at the latest upon submission of the merits of the accusation to the judgment of a court. Where further material evidence comes into the possession of the competent authorities, access shall be granted to it in due time to allow for it to be considered.</a:t>
            </a:r>
          </a:p>
          <a:p>
            <a:pPr algn="just"/>
            <a:r>
              <a:rPr lang="en-GB" dirty="0"/>
              <a:t>4.   By way of derogation from paragraphs 2 and 3, provided that this does not prejudice the right to a fair trial, </a:t>
            </a:r>
            <a:r>
              <a:rPr lang="en-GB" b="1" dirty="0"/>
              <a:t>access to certain materials may be refused if such access may lead to a serious threat to the life or the fundamental rights of another person or if such refusal is strictly necessary to safeguard an important public interest, such as in cases where access could prejudice an ongoing investigation or seriously harm the national security of the Member State in which the criminal proceedings are instituted</a:t>
            </a:r>
            <a:r>
              <a:rPr lang="en-GB" dirty="0"/>
              <a:t>. Member States shall ensure that, in accordance with procedures in national law, a decision to refuse access to certain materials in accordance with this paragraph is taken by a judicial authority or is at least subject to judicial review.</a:t>
            </a:r>
          </a:p>
          <a:p>
            <a:pPr algn="just"/>
            <a:endParaRPr lang="en-US" dirty="0"/>
          </a:p>
        </p:txBody>
      </p:sp>
    </p:spTree>
    <p:extLst>
      <p:ext uri="{BB962C8B-B14F-4D97-AF65-F5344CB8AC3E}">
        <p14:creationId xmlns:p14="http://schemas.microsoft.com/office/powerpoint/2010/main" val="2163852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8B20EC-34A4-45C9-95FE-417F289470C7}"/>
              </a:ext>
            </a:extLst>
          </p:cNvPr>
          <p:cNvSpPr>
            <a:spLocks noGrp="1"/>
          </p:cNvSpPr>
          <p:nvPr>
            <p:ph type="title"/>
          </p:nvPr>
        </p:nvSpPr>
        <p:spPr/>
        <p:txBody>
          <a:bodyPr/>
          <a:lstStyle/>
          <a:p>
            <a:r>
              <a:rPr lang="en-GB" dirty="0"/>
              <a:t>Can access to the case file be refused?</a:t>
            </a:r>
            <a:endParaRPr lang="en-US" dirty="0"/>
          </a:p>
        </p:txBody>
      </p:sp>
      <p:sp>
        <p:nvSpPr>
          <p:cNvPr id="3" name="Symbol zastępczy zawartości 2">
            <a:extLst>
              <a:ext uri="{FF2B5EF4-FFF2-40B4-BE49-F238E27FC236}">
                <a16:creationId xmlns:a16="http://schemas.microsoft.com/office/drawing/2014/main" id="{4C6FFA29-5A64-4B11-B08F-8C55061F583A}"/>
              </a:ext>
            </a:extLst>
          </p:cNvPr>
          <p:cNvSpPr>
            <a:spLocks noGrp="1"/>
          </p:cNvSpPr>
          <p:nvPr>
            <p:ph idx="1"/>
          </p:nvPr>
        </p:nvSpPr>
        <p:spPr/>
        <p:txBody>
          <a:bodyPr>
            <a:normAutofit fontScale="92500" lnSpcReduction="20000"/>
          </a:bodyPr>
          <a:lstStyle/>
          <a:p>
            <a:r>
              <a:rPr lang="pl-PL" dirty="0" err="1"/>
              <a:t>Yes</a:t>
            </a:r>
            <a:r>
              <a:rPr lang="pl-PL" dirty="0"/>
              <a:t>, </a:t>
            </a:r>
            <a:r>
              <a:rPr lang="pl-PL" dirty="0" err="1"/>
              <a:t>it</a:t>
            </a:r>
            <a:r>
              <a:rPr lang="pl-PL" dirty="0"/>
              <a:t> </a:t>
            </a:r>
            <a:r>
              <a:rPr lang="pl-PL" dirty="0" err="1"/>
              <a:t>can</a:t>
            </a:r>
            <a:r>
              <a:rPr lang="pl-PL" dirty="0"/>
              <a:t>. </a:t>
            </a:r>
          </a:p>
          <a:p>
            <a:r>
              <a:rPr lang="pl-PL" dirty="0"/>
              <a:t>But… </a:t>
            </a:r>
          </a:p>
          <a:p>
            <a:pPr algn="just"/>
            <a:r>
              <a:rPr lang="pl-PL" dirty="0" err="1"/>
              <a:t>Article</a:t>
            </a:r>
            <a:r>
              <a:rPr lang="pl-PL" dirty="0"/>
              <a:t> 7.</a:t>
            </a:r>
            <a:r>
              <a:rPr lang="en-GB" dirty="0"/>
              <a:t>1.   Where a person is arrested and detained at any stage of the criminal proceedings, Member States shall ensure that documents related to the specific case in the possession of the competent authorities </a:t>
            </a:r>
            <a:r>
              <a:rPr lang="en-GB" b="1" dirty="0"/>
              <a:t>which are essential to challenging effectively, in accordance with national law, the lawfulness of the arrest or detention, are made available to arrested persons or to their lawyers.</a:t>
            </a:r>
            <a:endParaRPr lang="en-US" b="1" dirty="0"/>
          </a:p>
        </p:txBody>
      </p:sp>
    </p:spTree>
    <p:extLst>
      <p:ext uri="{BB962C8B-B14F-4D97-AF65-F5344CB8AC3E}">
        <p14:creationId xmlns:p14="http://schemas.microsoft.com/office/powerpoint/2010/main" val="1656556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B29514-DCB6-460B-9545-9A4638CCEEEF}"/>
              </a:ext>
            </a:extLst>
          </p:cNvPr>
          <p:cNvSpPr>
            <a:spLocks noGrp="1"/>
          </p:cNvSpPr>
          <p:nvPr>
            <p:ph type="title"/>
          </p:nvPr>
        </p:nvSpPr>
        <p:spPr/>
        <p:txBody>
          <a:bodyPr/>
          <a:lstStyle/>
          <a:p>
            <a:r>
              <a:rPr lang="pl-PL" dirty="0"/>
              <a:t>Access to a </a:t>
            </a:r>
            <a:r>
              <a:rPr lang="pl-PL" dirty="0" err="1"/>
              <a:t>files</a:t>
            </a:r>
            <a:r>
              <a:rPr lang="pl-PL" dirty="0"/>
              <a:t> (</a:t>
            </a:r>
            <a:r>
              <a:rPr lang="pl-PL" dirty="0" err="1"/>
              <a:t>detention</a:t>
            </a:r>
            <a:r>
              <a:rPr lang="pl-PL" dirty="0"/>
              <a:t>) - </a:t>
            </a:r>
            <a:r>
              <a:rPr lang="pl-PL" dirty="0" err="1"/>
              <a:t>ECtHR</a:t>
            </a:r>
            <a:endParaRPr lang="en-US" dirty="0"/>
          </a:p>
        </p:txBody>
      </p:sp>
      <p:sp>
        <p:nvSpPr>
          <p:cNvPr id="3" name="Symbol zastępczy zawartości 2">
            <a:extLst>
              <a:ext uri="{FF2B5EF4-FFF2-40B4-BE49-F238E27FC236}">
                <a16:creationId xmlns:a16="http://schemas.microsoft.com/office/drawing/2014/main" id="{C86F47FB-8CBB-4E73-91C0-BDF6083C46A3}"/>
              </a:ext>
            </a:extLst>
          </p:cNvPr>
          <p:cNvSpPr>
            <a:spLocks noGrp="1"/>
          </p:cNvSpPr>
          <p:nvPr>
            <p:ph idx="1"/>
          </p:nvPr>
        </p:nvSpPr>
        <p:spPr/>
        <p:txBody>
          <a:bodyPr>
            <a:normAutofit fontScale="92500" lnSpcReduction="20000"/>
          </a:bodyPr>
          <a:lstStyle/>
          <a:p>
            <a:pPr algn="just"/>
            <a:r>
              <a:rPr lang="en-GB" dirty="0" err="1"/>
              <a:t>Piechowicz</a:t>
            </a:r>
            <a:r>
              <a:rPr lang="en-GB" dirty="0"/>
              <a:t> v. Poland (§ 203): </a:t>
            </a:r>
            <a:endParaRPr lang="pl-PL" dirty="0"/>
          </a:p>
          <a:p>
            <a:pPr algn="just"/>
            <a:r>
              <a:rPr lang="en-GB" dirty="0"/>
              <a:t>„Any restrictions on the right of the detainee or his representative to have access to documents in the case file which form the basis of the prosecution case against him must be strictly necessary in the light of a strong countervailing public interest. Where full disclosure is not possible, Article 5 § 4 requires that the difficulties this caused are counterbalanced in a way that the individual still has a possibility effectively to challenge the allegations against him…“</a:t>
            </a:r>
            <a:endParaRPr lang="en-US" dirty="0"/>
          </a:p>
        </p:txBody>
      </p:sp>
    </p:spTree>
    <p:extLst>
      <p:ext uri="{BB962C8B-B14F-4D97-AF65-F5344CB8AC3E}">
        <p14:creationId xmlns:p14="http://schemas.microsoft.com/office/powerpoint/2010/main" val="1012983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5356860" y="2252870"/>
            <a:ext cx="6420611" cy="3849242"/>
          </a:xfrm>
        </p:spPr>
        <p:txBody>
          <a:bodyPr>
            <a:normAutofit/>
          </a:bodyPr>
          <a:lstStyle/>
          <a:p>
            <a:r>
              <a:rPr lang="en-GB" sz="1800" dirty="0"/>
              <a:t>Once the case was taken to court for judgment, the file was made available to the accused.</a:t>
            </a:r>
            <a:endParaRPr lang="pl-PL" sz="1800" dirty="0"/>
          </a:p>
          <a:p>
            <a:endParaRPr lang="en-GB" sz="1800" b="1" dirty="0"/>
          </a:p>
          <a:p>
            <a:r>
              <a:rPr lang="pl-PL" sz="1800" b="1" dirty="0"/>
              <a:t>11. </a:t>
            </a:r>
            <a:r>
              <a:rPr lang="en-GB" sz="1800" b="1" dirty="0"/>
              <a:t>Does Directive 2012/13 set minimum and maximum time limits for access to the case-file? </a:t>
            </a:r>
          </a:p>
          <a:p>
            <a:r>
              <a:rPr lang="pl-PL" sz="1800" b="1" dirty="0"/>
              <a:t>12. </a:t>
            </a:r>
            <a:r>
              <a:rPr lang="en-GB" sz="1800" b="1" dirty="0"/>
              <a:t>Under Directive 2010/64, which documents should be translated into a language understood by the accused? </a:t>
            </a:r>
          </a:p>
          <a:p>
            <a:r>
              <a:rPr lang="pl-PL" sz="1800" b="1" dirty="0"/>
              <a:t>13. </a:t>
            </a:r>
            <a:r>
              <a:rPr lang="en-GB" sz="1800" b="1" dirty="0"/>
              <a:t>What kind of information will be provided about the accusation? </a:t>
            </a:r>
          </a:p>
        </p:txBody>
      </p:sp>
    </p:spTree>
    <p:extLst>
      <p:ext uri="{BB962C8B-B14F-4D97-AF65-F5344CB8AC3E}">
        <p14:creationId xmlns:p14="http://schemas.microsoft.com/office/powerpoint/2010/main" val="2737528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5E16A-49EB-4902-A202-66EF12459637}"/>
              </a:ext>
            </a:extLst>
          </p:cNvPr>
          <p:cNvSpPr>
            <a:spLocks noGrp="1"/>
          </p:cNvSpPr>
          <p:nvPr>
            <p:ph type="title"/>
          </p:nvPr>
        </p:nvSpPr>
        <p:spPr/>
        <p:txBody>
          <a:bodyPr/>
          <a:lstStyle/>
          <a:p>
            <a:r>
              <a:rPr lang="pl-PL" dirty="0"/>
              <a:t>M</a:t>
            </a:r>
            <a:r>
              <a:rPr lang="en-US" dirty="0" err="1"/>
              <a:t>inimum</a:t>
            </a:r>
            <a:r>
              <a:rPr lang="en-US" dirty="0"/>
              <a:t> standard - ECHR</a:t>
            </a:r>
          </a:p>
        </p:txBody>
      </p:sp>
      <p:sp>
        <p:nvSpPr>
          <p:cNvPr id="3" name="Symbol zastępczy zawartości 2">
            <a:extLst>
              <a:ext uri="{FF2B5EF4-FFF2-40B4-BE49-F238E27FC236}">
                <a16:creationId xmlns:a16="http://schemas.microsoft.com/office/drawing/2014/main" id="{0D76FF9F-E3CC-4205-A499-CB2637724ED1}"/>
              </a:ext>
            </a:extLst>
          </p:cNvPr>
          <p:cNvSpPr>
            <a:spLocks noGrp="1"/>
          </p:cNvSpPr>
          <p:nvPr>
            <p:ph idx="1"/>
          </p:nvPr>
        </p:nvSpPr>
        <p:spPr/>
        <p:txBody>
          <a:bodyPr/>
          <a:lstStyle/>
          <a:p>
            <a:r>
              <a:rPr lang="en-GB" dirty="0"/>
              <a:t>2. Everyone charged with a criminal offence shall be </a:t>
            </a:r>
            <a:r>
              <a:rPr lang="en-GB" b="1" dirty="0">
                <a:solidFill>
                  <a:srgbClr val="FF0000"/>
                </a:solidFill>
              </a:rPr>
              <a:t>presumed</a:t>
            </a:r>
            <a:r>
              <a:rPr lang="pl-PL" b="1" dirty="0">
                <a:solidFill>
                  <a:srgbClr val="FF0000"/>
                </a:solidFill>
              </a:rPr>
              <a:t> </a:t>
            </a:r>
            <a:r>
              <a:rPr lang="en-GB" b="1" dirty="0">
                <a:solidFill>
                  <a:srgbClr val="FF0000"/>
                </a:solidFill>
              </a:rPr>
              <a:t>innocent until proved guilty </a:t>
            </a:r>
            <a:r>
              <a:rPr lang="en-GB" dirty="0"/>
              <a:t>according to law.</a:t>
            </a:r>
            <a:endParaRPr lang="pl-PL" dirty="0"/>
          </a:p>
          <a:p>
            <a:pPr marL="0" indent="0">
              <a:buNone/>
            </a:pPr>
            <a:endParaRPr lang="en-GB" dirty="0"/>
          </a:p>
          <a:p>
            <a:r>
              <a:rPr lang="en-GB" dirty="0"/>
              <a:t>3. Everyone charged with a criminal offence has the following</a:t>
            </a:r>
            <a:r>
              <a:rPr lang="pl-PL" dirty="0"/>
              <a:t> </a:t>
            </a:r>
            <a:r>
              <a:rPr lang="en-GB" dirty="0"/>
              <a:t>minimum rights:</a:t>
            </a:r>
            <a:endParaRPr lang="en-US" dirty="0"/>
          </a:p>
        </p:txBody>
      </p:sp>
    </p:spTree>
    <p:extLst>
      <p:ext uri="{BB962C8B-B14F-4D97-AF65-F5344CB8AC3E}">
        <p14:creationId xmlns:p14="http://schemas.microsoft.com/office/powerpoint/2010/main" val="2831653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01D1167-4B88-4CDA-BF33-8B350158EC84}"/>
              </a:ext>
            </a:extLst>
          </p:cNvPr>
          <p:cNvSpPr>
            <a:spLocks noGrp="1"/>
          </p:cNvSpPr>
          <p:nvPr>
            <p:ph type="title"/>
          </p:nvPr>
        </p:nvSpPr>
        <p:spPr/>
        <p:txBody>
          <a:bodyPr/>
          <a:lstStyle/>
          <a:p>
            <a:r>
              <a:rPr lang="pl-PL" dirty="0"/>
              <a:t>Access to a </a:t>
            </a:r>
            <a:r>
              <a:rPr lang="pl-PL" dirty="0" err="1"/>
              <a:t>files</a:t>
            </a:r>
            <a:r>
              <a:rPr lang="pl-PL" dirty="0"/>
              <a:t> </a:t>
            </a:r>
            <a:endParaRPr lang="en-US" dirty="0"/>
          </a:p>
        </p:txBody>
      </p:sp>
      <p:sp>
        <p:nvSpPr>
          <p:cNvPr id="7" name="Symbol zastępczy tekstu 6">
            <a:extLst>
              <a:ext uri="{FF2B5EF4-FFF2-40B4-BE49-F238E27FC236}">
                <a16:creationId xmlns:a16="http://schemas.microsoft.com/office/drawing/2014/main" id="{916545BD-0F7C-4BC6-8C12-47EC6F16B9C6}"/>
              </a:ext>
            </a:extLst>
          </p:cNvPr>
          <p:cNvSpPr>
            <a:spLocks noGrp="1"/>
          </p:cNvSpPr>
          <p:nvPr>
            <p:ph type="body" idx="1"/>
          </p:nvPr>
        </p:nvSpPr>
        <p:spPr/>
        <p:txBody>
          <a:bodyPr/>
          <a:lstStyle/>
          <a:p>
            <a:r>
              <a:rPr lang="pl-PL" dirty="0"/>
              <a:t>Minimum </a:t>
            </a:r>
            <a:endParaRPr lang="en-US" dirty="0"/>
          </a:p>
        </p:txBody>
      </p:sp>
      <p:sp>
        <p:nvSpPr>
          <p:cNvPr id="8" name="Symbol zastępczy zawartości 7">
            <a:extLst>
              <a:ext uri="{FF2B5EF4-FFF2-40B4-BE49-F238E27FC236}">
                <a16:creationId xmlns:a16="http://schemas.microsoft.com/office/drawing/2014/main" id="{34239481-9BFB-45F2-B003-F07BD8394206}"/>
              </a:ext>
            </a:extLst>
          </p:cNvPr>
          <p:cNvSpPr>
            <a:spLocks noGrp="1"/>
          </p:cNvSpPr>
          <p:nvPr>
            <p:ph sz="half" idx="2"/>
          </p:nvPr>
        </p:nvSpPr>
        <p:spPr>
          <a:xfrm>
            <a:off x="1115569" y="3203688"/>
            <a:ext cx="2398194" cy="2968512"/>
          </a:xfrm>
        </p:spPr>
        <p:txBody>
          <a:bodyPr>
            <a:normAutofit fontScale="77500" lnSpcReduction="20000"/>
          </a:bodyPr>
          <a:lstStyle/>
          <a:p>
            <a:r>
              <a:rPr lang="pl-PL" dirty="0"/>
              <a:t>No, </a:t>
            </a:r>
            <a:r>
              <a:rPr lang="pl-PL" dirty="0" err="1"/>
              <a:t>it</a:t>
            </a:r>
            <a:r>
              <a:rPr lang="pl-PL" dirty="0"/>
              <a:t> </a:t>
            </a:r>
            <a:r>
              <a:rPr lang="pl-PL" dirty="0" err="1"/>
              <a:t>depends</a:t>
            </a:r>
            <a:r>
              <a:rPr lang="pl-PL" dirty="0"/>
              <a:t> on the </a:t>
            </a:r>
            <a:r>
              <a:rPr lang="pl-PL" dirty="0" err="1"/>
              <a:t>national</a:t>
            </a:r>
            <a:r>
              <a:rPr lang="pl-PL" dirty="0"/>
              <a:t> law of </a:t>
            </a:r>
            <a:r>
              <a:rPr lang="pl-PL" dirty="0" err="1"/>
              <a:t>Member</a:t>
            </a:r>
            <a:r>
              <a:rPr lang="pl-PL" dirty="0"/>
              <a:t> </a:t>
            </a:r>
            <a:r>
              <a:rPr lang="pl-PL" dirty="0" err="1"/>
              <a:t>States</a:t>
            </a:r>
            <a:r>
              <a:rPr lang="pl-PL" dirty="0"/>
              <a:t> </a:t>
            </a:r>
          </a:p>
          <a:p>
            <a:r>
              <a:rPr lang="pl-PL" dirty="0" err="1"/>
              <a:t>Important</a:t>
            </a:r>
            <a:r>
              <a:rPr lang="pl-PL" dirty="0"/>
              <a:t> </a:t>
            </a:r>
            <a:r>
              <a:rPr lang="pl-PL" dirty="0" err="1"/>
              <a:t>note</a:t>
            </a:r>
            <a:r>
              <a:rPr lang="pl-PL" dirty="0"/>
              <a:t>: </a:t>
            </a:r>
            <a:r>
              <a:rPr lang="en-GB" dirty="0"/>
              <a:t>refusal is </a:t>
            </a:r>
            <a:r>
              <a:rPr lang="pl-PL" dirty="0" err="1"/>
              <a:t>possible</a:t>
            </a:r>
            <a:r>
              <a:rPr lang="pl-PL" dirty="0"/>
              <a:t> </a:t>
            </a:r>
            <a:r>
              <a:rPr lang="en-GB" dirty="0"/>
              <a:t>to safeguard an important public interest</a:t>
            </a:r>
            <a:r>
              <a:rPr lang="pl-PL" dirty="0"/>
              <a:t> </a:t>
            </a:r>
            <a:r>
              <a:rPr lang="pl-PL" dirty="0" err="1"/>
              <a:t>or</a:t>
            </a:r>
            <a:r>
              <a:rPr lang="pl-PL" dirty="0"/>
              <a:t> </a:t>
            </a:r>
            <a:r>
              <a:rPr lang="pl-PL" dirty="0" err="1"/>
              <a:t>rgithts</a:t>
            </a:r>
            <a:r>
              <a:rPr lang="pl-PL" dirty="0"/>
              <a:t> of </a:t>
            </a:r>
            <a:r>
              <a:rPr lang="pl-PL" dirty="0" err="1"/>
              <a:t>other</a:t>
            </a:r>
            <a:r>
              <a:rPr lang="pl-PL" dirty="0"/>
              <a:t> </a:t>
            </a:r>
            <a:r>
              <a:rPr lang="pl-PL" dirty="0" err="1"/>
              <a:t>individual</a:t>
            </a:r>
            <a:r>
              <a:rPr lang="pl-PL" dirty="0"/>
              <a:t> </a:t>
            </a:r>
            <a:endParaRPr lang="en-US" dirty="0"/>
          </a:p>
        </p:txBody>
      </p:sp>
      <p:sp>
        <p:nvSpPr>
          <p:cNvPr id="9" name="Symbol zastępczy tekstu 8">
            <a:extLst>
              <a:ext uri="{FF2B5EF4-FFF2-40B4-BE49-F238E27FC236}">
                <a16:creationId xmlns:a16="http://schemas.microsoft.com/office/drawing/2014/main" id="{8B820065-606B-4603-B6F4-FC0EAABD8F4D}"/>
              </a:ext>
            </a:extLst>
          </p:cNvPr>
          <p:cNvSpPr>
            <a:spLocks noGrp="1"/>
          </p:cNvSpPr>
          <p:nvPr>
            <p:ph type="body" sz="quarter" idx="3"/>
          </p:nvPr>
        </p:nvSpPr>
        <p:spPr>
          <a:xfrm>
            <a:off x="3842535" y="2372650"/>
            <a:ext cx="7441161" cy="823912"/>
          </a:xfrm>
        </p:spPr>
        <p:txBody>
          <a:bodyPr/>
          <a:lstStyle/>
          <a:p>
            <a:r>
              <a:rPr lang="pl-PL" dirty="0"/>
              <a:t>Maximum – </a:t>
            </a:r>
            <a:r>
              <a:rPr lang="pl-PL" dirty="0" err="1"/>
              <a:t>article</a:t>
            </a:r>
            <a:r>
              <a:rPr lang="pl-PL" dirty="0"/>
              <a:t> 7  </a:t>
            </a:r>
            <a:endParaRPr lang="en-US" dirty="0"/>
          </a:p>
        </p:txBody>
      </p:sp>
      <p:sp>
        <p:nvSpPr>
          <p:cNvPr id="10" name="Symbol zastępczy zawartości 9">
            <a:extLst>
              <a:ext uri="{FF2B5EF4-FFF2-40B4-BE49-F238E27FC236}">
                <a16:creationId xmlns:a16="http://schemas.microsoft.com/office/drawing/2014/main" id="{AAE7130C-5EE0-42A8-8BDF-56BE78BB2916}"/>
              </a:ext>
            </a:extLst>
          </p:cNvPr>
          <p:cNvSpPr>
            <a:spLocks noGrp="1"/>
          </p:cNvSpPr>
          <p:nvPr>
            <p:ph sz="quarter" idx="4"/>
          </p:nvPr>
        </p:nvSpPr>
        <p:spPr>
          <a:xfrm>
            <a:off x="3842535" y="3203687"/>
            <a:ext cx="8034391" cy="3371774"/>
          </a:xfrm>
        </p:spPr>
        <p:txBody>
          <a:bodyPr>
            <a:normAutofit fontScale="77500" lnSpcReduction="20000"/>
          </a:bodyPr>
          <a:lstStyle/>
          <a:p>
            <a:r>
              <a:rPr lang="en-GB" dirty="0"/>
              <a:t>2.   Member States shall ensure that access is granted at least to all material evidence in the possession of the competent authorities, whether for or against suspects or accused persons, to those persons or their lawyers in order to safeguard the fairness of the proceedings and to prepare the defence.</a:t>
            </a:r>
          </a:p>
          <a:p>
            <a:r>
              <a:rPr lang="en-GB" dirty="0"/>
              <a:t>3.   Without prejudice to paragraph 1, access to the materials referred to in paragraph 2 shall be granted in due time to allow the effective exercise of the rights of the defence and </a:t>
            </a:r>
            <a:r>
              <a:rPr lang="en-GB" b="1" dirty="0"/>
              <a:t>at the latest upon submission of the merits of the accusation to the judgment of a court. </a:t>
            </a:r>
            <a:r>
              <a:rPr lang="en-GB" dirty="0"/>
              <a:t>Where further material evidence comes into the possession of the competent authorities, access shall be granted to it in due time to allow for it to be considered.</a:t>
            </a:r>
          </a:p>
          <a:p>
            <a:endParaRPr lang="en-US" dirty="0"/>
          </a:p>
        </p:txBody>
      </p:sp>
    </p:spTree>
    <p:extLst>
      <p:ext uri="{BB962C8B-B14F-4D97-AF65-F5344CB8AC3E}">
        <p14:creationId xmlns:p14="http://schemas.microsoft.com/office/powerpoint/2010/main" val="1820264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4C7996-E52A-4793-806F-9EC47FF1A673}"/>
              </a:ext>
            </a:extLst>
          </p:cNvPr>
          <p:cNvSpPr>
            <a:spLocks noGrp="1"/>
          </p:cNvSpPr>
          <p:nvPr>
            <p:ph type="title"/>
          </p:nvPr>
        </p:nvSpPr>
        <p:spPr/>
        <p:txBody>
          <a:bodyPr/>
          <a:lstStyle/>
          <a:p>
            <a:r>
              <a:rPr lang="pl-PL" dirty="0"/>
              <a:t>The </a:t>
            </a:r>
            <a:r>
              <a:rPr lang="pl-PL" dirty="0" err="1"/>
              <a:t>scope</a:t>
            </a:r>
            <a:r>
              <a:rPr lang="pl-PL" dirty="0"/>
              <a:t> of </a:t>
            </a:r>
            <a:r>
              <a:rPr lang="pl-PL" dirty="0" err="1"/>
              <a:t>translation</a:t>
            </a:r>
            <a:r>
              <a:rPr lang="pl-PL" dirty="0"/>
              <a:t> </a:t>
            </a:r>
            <a:endParaRPr lang="en-US" dirty="0"/>
          </a:p>
        </p:txBody>
      </p:sp>
      <p:sp>
        <p:nvSpPr>
          <p:cNvPr id="7" name="Symbol zastępczy zawartości 6">
            <a:extLst>
              <a:ext uri="{FF2B5EF4-FFF2-40B4-BE49-F238E27FC236}">
                <a16:creationId xmlns:a16="http://schemas.microsoft.com/office/drawing/2014/main" id="{DA85C18D-DE30-43BF-BBA9-FDE433E0790D}"/>
              </a:ext>
            </a:extLst>
          </p:cNvPr>
          <p:cNvSpPr>
            <a:spLocks noGrp="1"/>
          </p:cNvSpPr>
          <p:nvPr>
            <p:ph idx="1"/>
          </p:nvPr>
        </p:nvSpPr>
        <p:spPr/>
        <p:txBody>
          <a:bodyPr>
            <a:normAutofit fontScale="77500" lnSpcReduction="20000"/>
          </a:bodyPr>
          <a:lstStyle/>
          <a:p>
            <a:r>
              <a:rPr lang="en-GB" dirty="0"/>
              <a:t>1.   Member States shall ensure that suspected or accused persons who do not understand the language of the criminal proceedings concerned are, within a reasonable period of time, provided with a written translation of all documents which are essential to ensure that they are able to exercise their right of defence and to safeguard the fairness of the proceedings.</a:t>
            </a:r>
          </a:p>
          <a:p>
            <a:r>
              <a:rPr lang="en-GB" dirty="0"/>
              <a:t>2.   Essential documents shall include any decision depriving a person of his liberty, any charge or indictment, and any judgment.</a:t>
            </a:r>
          </a:p>
          <a:p>
            <a:r>
              <a:rPr lang="en-GB" dirty="0"/>
              <a:t>3.   The competent authorities shall, in any given case, decide whether any other document is essential. Suspected or accused persons or their legal counsel may submit a reasoned request to that effect.</a:t>
            </a:r>
            <a:endParaRPr lang="en-US" dirty="0"/>
          </a:p>
        </p:txBody>
      </p:sp>
    </p:spTree>
    <p:extLst>
      <p:ext uri="{BB962C8B-B14F-4D97-AF65-F5344CB8AC3E}">
        <p14:creationId xmlns:p14="http://schemas.microsoft.com/office/powerpoint/2010/main" val="529177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FBF871-31B6-4022-9030-99E408468630}"/>
              </a:ext>
            </a:extLst>
          </p:cNvPr>
          <p:cNvSpPr>
            <a:spLocks noGrp="1"/>
          </p:cNvSpPr>
          <p:nvPr>
            <p:ph type="title"/>
          </p:nvPr>
        </p:nvSpPr>
        <p:spPr/>
        <p:txBody>
          <a:bodyPr>
            <a:normAutofit fontScale="90000"/>
          </a:bodyPr>
          <a:lstStyle/>
          <a:p>
            <a:r>
              <a:rPr lang="pl-PL" dirty="0"/>
              <a:t>Information </a:t>
            </a:r>
            <a:r>
              <a:rPr lang="pl-PL" dirty="0" err="1"/>
              <a:t>about</a:t>
            </a:r>
            <a:r>
              <a:rPr lang="pl-PL" dirty="0"/>
              <a:t> the </a:t>
            </a:r>
            <a:r>
              <a:rPr lang="pl-PL" dirty="0" err="1"/>
              <a:t>accusation</a:t>
            </a:r>
            <a:r>
              <a:rPr lang="pl-PL" dirty="0"/>
              <a:t> – </a:t>
            </a:r>
            <a:r>
              <a:rPr lang="pl-PL" dirty="0" err="1"/>
              <a:t>article</a:t>
            </a:r>
            <a:r>
              <a:rPr lang="pl-PL" dirty="0"/>
              <a:t> 6 </a:t>
            </a:r>
            <a:endParaRPr lang="en-US" dirty="0"/>
          </a:p>
        </p:txBody>
      </p:sp>
      <p:sp>
        <p:nvSpPr>
          <p:cNvPr id="3" name="Symbol zastępczy zawartości 2">
            <a:extLst>
              <a:ext uri="{FF2B5EF4-FFF2-40B4-BE49-F238E27FC236}">
                <a16:creationId xmlns:a16="http://schemas.microsoft.com/office/drawing/2014/main" id="{58AC5E1B-293A-4D9B-BD8F-9FE052A83C0F}"/>
              </a:ext>
            </a:extLst>
          </p:cNvPr>
          <p:cNvSpPr>
            <a:spLocks noGrp="1"/>
          </p:cNvSpPr>
          <p:nvPr>
            <p:ph idx="1"/>
          </p:nvPr>
        </p:nvSpPr>
        <p:spPr/>
        <p:txBody>
          <a:bodyPr>
            <a:normAutofit fontScale="85000" lnSpcReduction="20000"/>
          </a:bodyPr>
          <a:lstStyle/>
          <a:p>
            <a:r>
              <a:rPr lang="en-GB" dirty="0"/>
              <a:t>1.   Member States shall ensure that suspects or accused persons are provided with information about the criminal act they are suspected or accused of having committed. That information shall be provided promptly and in such detail as is necessary to safeguard the fairness of the proceedings and the effective exercise of the rights of the defence.</a:t>
            </a:r>
          </a:p>
          <a:p>
            <a:r>
              <a:rPr lang="en-GB" dirty="0"/>
              <a:t>2.   Member States shall ensure that suspects or accused persons who are arrested or detained are informed of the reasons for their arrest or detention, including the criminal act they are suspected or accused of having committed.</a:t>
            </a:r>
          </a:p>
          <a:p>
            <a:pPr marL="0" indent="0">
              <a:buNone/>
            </a:pPr>
            <a:endParaRPr lang="en-US" dirty="0"/>
          </a:p>
        </p:txBody>
      </p:sp>
    </p:spTree>
    <p:extLst>
      <p:ext uri="{BB962C8B-B14F-4D97-AF65-F5344CB8AC3E}">
        <p14:creationId xmlns:p14="http://schemas.microsoft.com/office/powerpoint/2010/main" val="1739174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4512184" y="2252870"/>
            <a:ext cx="7265287" cy="3849242"/>
          </a:xfrm>
        </p:spPr>
        <p:txBody>
          <a:bodyPr>
            <a:normAutofit fontScale="92500"/>
          </a:bodyPr>
          <a:lstStyle/>
          <a:p>
            <a:r>
              <a:rPr lang="en-GB" sz="1800" dirty="0"/>
              <a:t>At the next hearing, the court instructed the defendant that he would have to pay the interpreting costs. Under Italian law, the cost of translation is paid by the State, but the cost of using an interpreter during the trial is the responsibility of the defendant. In addition, the accused requested interpretation of his conversations with his defence counsel, which increased the costs further. </a:t>
            </a:r>
            <a:endParaRPr lang="pl-PL" sz="1800" dirty="0"/>
          </a:p>
          <a:p>
            <a:r>
              <a:rPr lang="en-GB" sz="1800" b="1" dirty="0"/>
              <a:t>14. </a:t>
            </a:r>
            <a:r>
              <a:rPr lang="pl-PL" sz="1800" b="1" dirty="0"/>
              <a:t>I</a:t>
            </a:r>
            <a:r>
              <a:rPr lang="en-GB" sz="1800" b="1" dirty="0"/>
              <a:t>s this rule compatible with Directive 2010/64?</a:t>
            </a:r>
            <a:endParaRPr lang="pl-PL" sz="1800" b="1" dirty="0"/>
          </a:p>
          <a:p>
            <a:endParaRPr lang="pl-PL" sz="1800" b="1" dirty="0"/>
          </a:p>
          <a:p>
            <a:r>
              <a:rPr lang="en-GB" sz="1800" dirty="0"/>
              <a:t>Because of the cost of translation, Harry Potter waived his right to an interpreter. </a:t>
            </a:r>
            <a:endParaRPr lang="pl-PL" sz="1800" dirty="0"/>
          </a:p>
          <a:p>
            <a:r>
              <a:rPr lang="pl-PL" sz="1800" b="1" dirty="0"/>
              <a:t>15. </a:t>
            </a:r>
            <a:r>
              <a:rPr lang="en-GB" sz="1800" b="1" dirty="0"/>
              <a:t>Can the right to interpretation be waived? </a:t>
            </a:r>
          </a:p>
        </p:txBody>
      </p:sp>
    </p:spTree>
    <p:extLst>
      <p:ext uri="{BB962C8B-B14F-4D97-AF65-F5344CB8AC3E}">
        <p14:creationId xmlns:p14="http://schemas.microsoft.com/office/powerpoint/2010/main" val="2987652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4B4905-9520-445F-9359-63BEDD76E082}"/>
              </a:ext>
            </a:extLst>
          </p:cNvPr>
          <p:cNvSpPr>
            <a:spLocks noGrp="1"/>
          </p:cNvSpPr>
          <p:nvPr>
            <p:ph type="title"/>
          </p:nvPr>
        </p:nvSpPr>
        <p:spPr/>
        <p:txBody>
          <a:bodyPr/>
          <a:lstStyle/>
          <a:p>
            <a:r>
              <a:rPr lang="pl-PL" dirty="0" err="1"/>
              <a:t>Important</a:t>
            </a:r>
            <a:r>
              <a:rPr lang="pl-PL" dirty="0"/>
              <a:t> </a:t>
            </a:r>
            <a:r>
              <a:rPr lang="pl-PL" dirty="0" err="1"/>
              <a:t>links</a:t>
            </a:r>
            <a:r>
              <a:rPr lang="pl-PL" dirty="0"/>
              <a:t> </a:t>
            </a:r>
            <a:endParaRPr lang="en-US" dirty="0"/>
          </a:p>
        </p:txBody>
      </p:sp>
      <p:sp>
        <p:nvSpPr>
          <p:cNvPr id="3" name="Symbol zastępczy zawartości 2">
            <a:extLst>
              <a:ext uri="{FF2B5EF4-FFF2-40B4-BE49-F238E27FC236}">
                <a16:creationId xmlns:a16="http://schemas.microsoft.com/office/drawing/2014/main" id="{6E73E84A-FBB2-411C-AC72-7006916C40BC}"/>
              </a:ext>
            </a:extLst>
          </p:cNvPr>
          <p:cNvSpPr>
            <a:spLocks noGrp="1"/>
          </p:cNvSpPr>
          <p:nvPr>
            <p:ph idx="1"/>
          </p:nvPr>
        </p:nvSpPr>
        <p:spPr/>
        <p:txBody>
          <a:bodyPr/>
          <a:lstStyle/>
          <a:p>
            <a:r>
              <a:rPr lang="en-US" dirty="0">
                <a:hlinkClick r:id="rId2"/>
              </a:rPr>
              <a:t>https://rm.coe.int/human-rights-and-criminal-procedure-the-case-law-of-the-european-court/168092dd48</a:t>
            </a:r>
            <a:endParaRPr lang="pl-PL" dirty="0"/>
          </a:p>
          <a:p>
            <a:r>
              <a:rPr lang="en-US" dirty="0">
                <a:hlinkClick r:id="rId3"/>
              </a:rPr>
              <a:t>https://ec.europa.eu/info/policies/justice-and-fundamental-rights/criminal-justice/rights-suspects-and-accused_en</a:t>
            </a:r>
            <a:endParaRPr lang="pl-PL" dirty="0"/>
          </a:p>
          <a:p>
            <a:r>
              <a:rPr lang="en-US" dirty="0">
                <a:hlinkClick r:id="rId4"/>
              </a:rPr>
              <a:t>https://eucrim.eu/articles/access-case-materials-pre-trial-stages/</a:t>
            </a:r>
            <a:r>
              <a:rPr lang="pl-PL" dirty="0"/>
              <a:t> </a:t>
            </a:r>
            <a:endParaRPr lang="en-US" dirty="0"/>
          </a:p>
        </p:txBody>
      </p:sp>
    </p:spTree>
    <p:extLst>
      <p:ext uri="{BB962C8B-B14F-4D97-AF65-F5344CB8AC3E}">
        <p14:creationId xmlns:p14="http://schemas.microsoft.com/office/powerpoint/2010/main" val="353599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AFE105-BF85-4B85-B499-76CC8133054F}"/>
              </a:ext>
            </a:extLst>
          </p:cNvPr>
          <p:cNvSpPr>
            <a:spLocks noGrp="1"/>
          </p:cNvSpPr>
          <p:nvPr>
            <p:ph type="title"/>
          </p:nvPr>
        </p:nvSpPr>
        <p:spPr/>
        <p:txBody>
          <a:bodyPr/>
          <a:lstStyle/>
          <a:p>
            <a:r>
              <a:rPr lang="pl-PL" dirty="0"/>
              <a:t>M</a:t>
            </a:r>
            <a:r>
              <a:rPr lang="en-US" dirty="0" err="1"/>
              <a:t>inimum</a:t>
            </a:r>
            <a:r>
              <a:rPr lang="en-US" dirty="0"/>
              <a:t> standard - ECHR</a:t>
            </a:r>
          </a:p>
        </p:txBody>
      </p:sp>
      <p:sp>
        <p:nvSpPr>
          <p:cNvPr id="3" name="Symbol zastępczy zawartości 2">
            <a:extLst>
              <a:ext uri="{FF2B5EF4-FFF2-40B4-BE49-F238E27FC236}">
                <a16:creationId xmlns:a16="http://schemas.microsoft.com/office/drawing/2014/main" id="{34883932-12E7-4A7D-AB13-53C55ED09A1B}"/>
              </a:ext>
            </a:extLst>
          </p:cNvPr>
          <p:cNvSpPr>
            <a:spLocks noGrp="1"/>
          </p:cNvSpPr>
          <p:nvPr>
            <p:ph idx="1"/>
          </p:nvPr>
        </p:nvSpPr>
        <p:spPr/>
        <p:txBody>
          <a:bodyPr>
            <a:normAutofit fontScale="70000" lnSpcReduction="20000"/>
          </a:bodyPr>
          <a:lstStyle/>
          <a:p>
            <a:r>
              <a:rPr lang="en-GB" dirty="0"/>
              <a:t>a) </a:t>
            </a:r>
            <a:r>
              <a:rPr lang="en-GB" b="1" dirty="0"/>
              <a:t>to be informed </a:t>
            </a:r>
            <a:r>
              <a:rPr lang="en-GB" dirty="0"/>
              <a:t>promptly, in a language which he understands and in detail, of the nature and cause of the accusation against him; </a:t>
            </a:r>
            <a:endParaRPr lang="pl-PL" dirty="0"/>
          </a:p>
          <a:p>
            <a:r>
              <a:rPr lang="en-GB" dirty="0"/>
              <a:t>(b) to have adequate time and facilities for </a:t>
            </a:r>
            <a:r>
              <a:rPr lang="en-GB" b="1" dirty="0"/>
              <a:t>the preparation of his defence</a:t>
            </a:r>
            <a:r>
              <a:rPr lang="en-GB" dirty="0"/>
              <a:t>; </a:t>
            </a:r>
            <a:endParaRPr lang="pl-PL" dirty="0"/>
          </a:p>
          <a:p>
            <a:r>
              <a:rPr lang="en-GB" dirty="0"/>
              <a:t>(c) </a:t>
            </a:r>
            <a:r>
              <a:rPr lang="en-GB" b="1" dirty="0"/>
              <a:t>to defend himself in person or through legal assistance </a:t>
            </a:r>
            <a:r>
              <a:rPr lang="en-GB" dirty="0"/>
              <a:t>of his own choosing or, if he has not sufficient means to pay for legal assistance, to be given it free when the interests of justice so require; </a:t>
            </a:r>
            <a:endParaRPr lang="pl-PL" dirty="0"/>
          </a:p>
          <a:p>
            <a:r>
              <a:rPr lang="en-GB" dirty="0"/>
              <a:t>(d) </a:t>
            </a:r>
            <a:r>
              <a:rPr lang="en-GB" b="1" dirty="0"/>
              <a:t>to examine or have examined witnesses </a:t>
            </a:r>
            <a:r>
              <a:rPr lang="en-GB" dirty="0"/>
              <a:t>against him and to obtain the attendance and examination of witnesses on his behalf under the same conditions as witnesses against him; </a:t>
            </a:r>
            <a:endParaRPr lang="pl-PL" dirty="0"/>
          </a:p>
          <a:p>
            <a:r>
              <a:rPr lang="en-GB" dirty="0"/>
              <a:t>(e) to have </a:t>
            </a:r>
            <a:r>
              <a:rPr lang="en-GB" b="1" dirty="0"/>
              <a:t>the free assistance of an interpreter </a:t>
            </a:r>
            <a:r>
              <a:rPr lang="en-GB" dirty="0"/>
              <a:t>if he cannot understand or speak the language used in court.</a:t>
            </a:r>
            <a:endParaRPr lang="en-US" dirty="0"/>
          </a:p>
        </p:txBody>
      </p:sp>
    </p:spTree>
    <p:extLst>
      <p:ext uri="{BB962C8B-B14F-4D97-AF65-F5344CB8AC3E}">
        <p14:creationId xmlns:p14="http://schemas.microsoft.com/office/powerpoint/2010/main" val="2976858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785DDD78-3CBF-2424-28BB-2BE48A041194}"/>
              </a:ext>
            </a:extLst>
          </p:cNvPr>
          <p:cNvGraphicFramePr>
            <a:graphicFrameLocks noGrp="1"/>
          </p:cNvGraphicFramePr>
          <p:nvPr>
            <p:ph idx="1"/>
            <p:extLst>
              <p:ext uri="{D42A27DB-BD31-4B8C-83A1-F6EECF244321}">
                <p14:modId xmlns:p14="http://schemas.microsoft.com/office/powerpoint/2010/main" val="3258023086"/>
              </p:ext>
            </p:extLst>
          </p:nvPr>
        </p:nvGraphicFramePr>
        <p:xfrm>
          <a:off x="1116013" y="2478088"/>
          <a:ext cx="10167937" cy="3694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4407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655B2C-4BF1-4F33-BEAD-36CDF982AA06}"/>
              </a:ext>
            </a:extLst>
          </p:cNvPr>
          <p:cNvSpPr>
            <a:spLocks noGrp="1"/>
          </p:cNvSpPr>
          <p:nvPr>
            <p:ph type="title"/>
          </p:nvPr>
        </p:nvSpPr>
        <p:spPr/>
        <p:txBody>
          <a:bodyPr/>
          <a:lstStyle/>
          <a:p>
            <a:r>
              <a:rPr lang="pl-PL" dirty="0" err="1"/>
              <a:t>Who</a:t>
            </a:r>
            <a:r>
              <a:rPr lang="pl-PL" dirty="0"/>
              <a:t> </a:t>
            </a:r>
            <a:r>
              <a:rPr lang="pl-PL" dirty="0" err="1"/>
              <a:t>is</a:t>
            </a:r>
            <a:r>
              <a:rPr lang="pl-PL" dirty="0"/>
              <a:t> a </a:t>
            </a:r>
            <a:r>
              <a:rPr lang="pl-PL" dirty="0" err="1"/>
              <a:t>suspect</a:t>
            </a:r>
            <a:r>
              <a:rPr lang="pl-PL" dirty="0"/>
              <a:t> and </a:t>
            </a:r>
            <a:r>
              <a:rPr lang="pl-PL" dirty="0" err="1"/>
              <a:t>accused</a:t>
            </a:r>
            <a:r>
              <a:rPr lang="pl-PL" dirty="0"/>
              <a:t>? </a:t>
            </a:r>
            <a:endParaRPr lang="en-US" dirty="0"/>
          </a:p>
        </p:txBody>
      </p:sp>
      <p:sp>
        <p:nvSpPr>
          <p:cNvPr id="3" name="Symbol zastępczy zawartości 2">
            <a:extLst>
              <a:ext uri="{FF2B5EF4-FFF2-40B4-BE49-F238E27FC236}">
                <a16:creationId xmlns:a16="http://schemas.microsoft.com/office/drawing/2014/main" id="{2AC8C8D9-46F6-4300-A204-2165EF4E7A01}"/>
              </a:ext>
            </a:extLst>
          </p:cNvPr>
          <p:cNvSpPr>
            <a:spLocks noGrp="1"/>
          </p:cNvSpPr>
          <p:nvPr>
            <p:ph idx="1"/>
          </p:nvPr>
        </p:nvSpPr>
        <p:spPr/>
        <p:txBody>
          <a:bodyPr>
            <a:normAutofit fontScale="70000" lnSpcReduction="20000"/>
          </a:bodyPr>
          <a:lstStyle/>
          <a:p>
            <a:pPr algn="just"/>
            <a:r>
              <a:rPr lang="en-GB" dirty="0"/>
              <a:t>in EU law, </a:t>
            </a:r>
            <a:r>
              <a:rPr lang="en-GB" b="1" dirty="0"/>
              <a:t>a suspect </a:t>
            </a:r>
            <a:r>
              <a:rPr lang="en-GB" dirty="0"/>
              <a:t>is a person who is informed officially or otherwise that criminal proceedings are being carried out against them there is no need for an official procedural decision that someone is a suspect </a:t>
            </a:r>
            <a:endParaRPr lang="pl-PL" dirty="0"/>
          </a:p>
          <a:p>
            <a:pPr algn="just"/>
            <a:r>
              <a:rPr lang="en-GB" dirty="0"/>
              <a:t>under Polish law, such a decision is a decision to charge someone </a:t>
            </a:r>
            <a:endParaRPr lang="pl-PL" dirty="0"/>
          </a:p>
          <a:p>
            <a:pPr algn="just"/>
            <a:r>
              <a:rPr lang="en-GB" dirty="0"/>
              <a:t>the fact that someone is a suspect is determined by the nature of the procedural acts carried out against the person in question and from that moment such person gains rights under the EU law </a:t>
            </a:r>
            <a:endParaRPr lang="pl-PL" dirty="0"/>
          </a:p>
          <a:p>
            <a:pPr algn="just"/>
            <a:r>
              <a:rPr lang="en-GB" dirty="0"/>
              <a:t>in Poland - a bit of a problem, because we have such a person as a „</a:t>
            </a:r>
            <a:r>
              <a:rPr lang="pl-PL" b="1" dirty="0" err="1"/>
              <a:t>suspected</a:t>
            </a:r>
            <a:r>
              <a:rPr lang="pl-PL" b="1" dirty="0"/>
              <a:t> person</a:t>
            </a:r>
            <a:r>
              <a:rPr lang="en-GB" dirty="0"/>
              <a:t>" who has practically no rights under the Code of Criminal Procedure</a:t>
            </a:r>
            <a:endParaRPr lang="pl-PL" dirty="0"/>
          </a:p>
          <a:p>
            <a:pPr algn="just"/>
            <a:r>
              <a:rPr lang="en-GB" b="1" dirty="0"/>
              <a:t>accused</a:t>
            </a:r>
            <a:r>
              <a:rPr lang="en-GB" dirty="0"/>
              <a:t> - a person against whom a case is pending before a court </a:t>
            </a:r>
            <a:endParaRPr lang="en-US" dirty="0"/>
          </a:p>
        </p:txBody>
      </p:sp>
    </p:spTree>
    <p:extLst>
      <p:ext uri="{BB962C8B-B14F-4D97-AF65-F5344CB8AC3E}">
        <p14:creationId xmlns:p14="http://schemas.microsoft.com/office/powerpoint/2010/main" val="408959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7F72BCA-EE24-40BE-9ECA-E10C9BA55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8471B12-878E-4F08-AB5C-5E09CAA78A77}"/>
              </a:ext>
            </a:extLst>
          </p:cNvPr>
          <p:cNvSpPr>
            <a:spLocks noGrp="1"/>
          </p:cNvSpPr>
          <p:nvPr>
            <p:ph type="title"/>
          </p:nvPr>
        </p:nvSpPr>
        <p:spPr>
          <a:xfrm>
            <a:off x="6775703" y="566928"/>
            <a:ext cx="4578337" cy="1161288"/>
          </a:xfrm>
        </p:spPr>
        <p:txBody>
          <a:bodyPr anchor="b">
            <a:normAutofit/>
          </a:bodyPr>
          <a:lstStyle/>
          <a:p>
            <a:r>
              <a:rPr lang="pl-PL" sz="3600"/>
              <a:t>Some questions</a:t>
            </a:r>
            <a:endParaRPr lang="en-US" sz="3600"/>
          </a:p>
        </p:txBody>
      </p:sp>
      <p:pic>
        <p:nvPicPr>
          <p:cNvPr id="2050" name="Picture 2" descr="Question mark PNG">
            <a:extLst>
              <a:ext uri="{FF2B5EF4-FFF2-40B4-BE49-F238E27FC236}">
                <a16:creationId xmlns:a16="http://schemas.microsoft.com/office/drawing/2014/main" id="{9B7E1165-D192-4CC8-AE28-061B8C76E7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394" r="13908"/>
          <a:stretch/>
        </p:blipFill>
        <p:spPr bwMode="auto">
          <a:xfrm>
            <a:off x="838199" y="566928"/>
            <a:ext cx="5157216" cy="5285232"/>
          </a:xfrm>
          <a:prstGeom prst="rect">
            <a:avLst/>
          </a:prstGeom>
          <a:noFill/>
          <a:extLst>
            <a:ext uri="{909E8E84-426E-40DD-AFC4-6F175D3DCCD1}">
              <a14:hiddenFill xmlns:a14="http://schemas.microsoft.com/office/drawing/2010/main">
                <a:solidFill>
                  <a:srgbClr val="FFFFFF"/>
                </a:solidFill>
              </a14:hiddenFill>
            </a:ext>
          </a:extLst>
        </p:spPr>
      </p:pic>
      <p:sp>
        <p:nvSpPr>
          <p:cNvPr id="3" name="Symbol zastępczy zawartości 2">
            <a:extLst>
              <a:ext uri="{FF2B5EF4-FFF2-40B4-BE49-F238E27FC236}">
                <a16:creationId xmlns:a16="http://schemas.microsoft.com/office/drawing/2014/main" id="{9B90F81C-518F-4412-A7CA-68D2FB38A57A}"/>
              </a:ext>
            </a:extLst>
          </p:cNvPr>
          <p:cNvSpPr>
            <a:spLocks noGrp="1"/>
          </p:cNvSpPr>
          <p:nvPr>
            <p:ph idx="1"/>
          </p:nvPr>
        </p:nvSpPr>
        <p:spPr>
          <a:xfrm>
            <a:off x="6775704" y="2057400"/>
            <a:ext cx="4572000" cy="3776472"/>
          </a:xfrm>
        </p:spPr>
        <p:txBody>
          <a:bodyPr>
            <a:normAutofit/>
          </a:bodyPr>
          <a:lstStyle/>
          <a:p>
            <a:r>
              <a:rPr lang="en-GB" sz="1800" b="1"/>
              <a:t>Why was the case law of the ECtHR insufficient for the EU's needs?</a:t>
            </a:r>
          </a:p>
          <a:p>
            <a:r>
              <a:rPr lang="en-GB" sz="1800" b="1"/>
              <a:t>What was the reason for the EU's interest in the rights of the accused in criminal proceedings? Why has this area of law developed?</a:t>
            </a:r>
          </a:p>
          <a:p>
            <a:r>
              <a:rPr lang="en-GB" sz="1800" b="1"/>
              <a:t>Is it related to freedom of movement? What other reasons do you see? </a:t>
            </a:r>
            <a:endParaRPr lang="en-US" sz="1800" b="1"/>
          </a:p>
        </p:txBody>
      </p:sp>
      <p:sp>
        <p:nvSpPr>
          <p:cNvPr id="73" name="Rectangle 72">
            <a:extLst>
              <a:ext uri="{FF2B5EF4-FFF2-40B4-BE49-F238E27FC236}">
                <a16:creationId xmlns:a16="http://schemas.microsoft.com/office/drawing/2014/main" id="{6B3C4597-DD46-4BFC-B999-C52879B95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Rectangle 74">
            <a:extLst>
              <a:ext uri="{FF2B5EF4-FFF2-40B4-BE49-F238E27FC236}">
                <a16:creationId xmlns:a16="http://schemas.microsoft.com/office/drawing/2014/main" id="{632B59AC-0160-4F1D-934F-B7D8B6AE44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034272" y="3817404"/>
            <a:ext cx="54864" cy="45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277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77" name="Rectangle 72">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315E510-E130-42BB-820C-39691C40FDC3}"/>
              </a:ext>
            </a:extLst>
          </p:cNvPr>
          <p:cNvSpPr>
            <a:spLocks noGrp="1"/>
          </p:cNvSpPr>
          <p:nvPr>
            <p:ph type="title"/>
          </p:nvPr>
        </p:nvSpPr>
        <p:spPr>
          <a:xfrm>
            <a:off x="5359510" y="978619"/>
            <a:ext cx="5991244" cy="1106424"/>
          </a:xfrm>
        </p:spPr>
        <p:txBody>
          <a:bodyPr>
            <a:normAutofit/>
          </a:bodyPr>
          <a:lstStyle/>
          <a:p>
            <a:r>
              <a:rPr lang="pl-PL" sz="3200" dirty="0"/>
              <a:t>A </a:t>
            </a:r>
            <a:r>
              <a:rPr lang="pl-PL" sz="3200" dirty="0" err="1"/>
              <a:t>short</a:t>
            </a:r>
            <a:r>
              <a:rPr lang="pl-PL" sz="3200" dirty="0"/>
              <a:t> </a:t>
            </a:r>
            <a:r>
              <a:rPr lang="pl-PL" sz="3200" dirty="0" err="1"/>
              <a:t>case</a:t>
            </a:r>
            <a:r>
              <a:rPr lang="pl-PL" sz="3200" dirty="0"/>
              <a:t> </a:t>
            </a:r>
            <a:r>
              <a:rPr lang="pl-PL" sz="3200" dirty="0" err="1"/>
              <a:t>study</a:t>
            </a:r>
            <a:r>
              <a:rPr lang="pl-PL" sz="3200" dirty="0"/>
              <a:t> </a:t>
            </a:r>
            <a:r>
              <a:rPr lang="pl-PL" sz="3200" dirty="0">
                <a:sym typeface="Wingdings" panose="05000000000000000000" pitchFamily="2" charset="2"/>
              </a:rPr>
              <a:t> </a:t>
            </a:r>
            <a:endParaRPr lang="en-US" sz="3200" dirty="0"/>
          </a:p>
        </p:txBody>
      </p:sp>
      <p:pic>
        <p:nvPicPr>
          <p:cNvPr id="3074" name="Picture 2" descr="How to write a case study that drives engagement and leads | Fuell.agency">
            <a:extLst>
              <a:ext uri="{FF2B5EF4-FFF2-40B4-BE49-F238E27FC236}">
                <a16:creationId xmlns:a16="http://schemas.microsoft.com/office/drawing/2014/main" id="{D400D144-F919-4D60-A7BF-587BA04541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4528" y="2082179"/>
            <a:ext cx="4033647" cy="2593058"/>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74">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id="{4800C744-4E13-48FB-92DF-018EE619160D}"/>
              </a:ext>
            </a:extLst>
          </p:cNvPr>
          <p:cNvSpPr>
            <a:spLocks noGrp="1"/>
          </p:cNvSpPr>
          <p:nvPr>
            <p:ph idx="1"/>
          </p:nvPr>
        </p:nvSpPr>
        <p:spPr>
          <a:xfrm>
            <a:off x="5356861" y="2252870"/>
            <a:ext cx="5993892" cy="3560251"/>
          </a:xfrm>
        </p:spPr>
        <p:txBody>
          <a:bodyPr>
            <a:normAutofit/>
          </a:bodyPr>
          <a:lstStyle/>
          <a:p>
            <a:r>
              <a:rPr lang="en-GB" sz="1800" dirty="0"/>
              <a:t>Harry Potter has been arrested and charged with using spells in the presence of a muggle, an offence of breach of wizarding secrecy. </a:t>
            </a:r>
            <a:endParaRPr lang="pl-PL" sz="1800" dirty="0"/>
          </a:p>
          <a:p>
            <a:endParaRPr lang="en-GB" sz="1800" dirty="0"/>
          </a:p>
          <a:p>
            <a:r>
              <a:rPr lang="en-GB" sz="1800" b="1" dirty="0"/>
              <a:t>1 What rights does he have regarding his arrest? </a:t>
            </a:r>
          </a:p>
          <a:p>
            <a:r>
              <a:rPr lang="en-GB" sz="1800" b="1" dirty="0"/>
              <a:t>2. How should he be instructed/advised? Orally or in writing?</a:t>
            </a:r>
          </a:p>
          <a:p>
            <a:r>
              <a:rPr lang="en-GB" sz="1800" b="1" dirty="0"/>
              <a:t>3. Who are vulnerable suspects? </a:t>
            </a:r>
          </a:p>
          <a:p>
            <a:pPr marL="0" indent="0">
              <a:buNone/>
            </a:pPr>
            <a:endParaRPr lang="en-US" sz="1800" dirty="0"/>
          </a:p>
        </p:txBody>
      </p:sp>
    </p:spTree>
    <p:extLst>
      <p:ext uri="{BB962C8B-B14F-4D97-AF65-F5344CB8AC3E}">
        <p14:creationId xmlns:p14="http://schemas.microsoft.com/office/powerpoint/2010/main" val="4012375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5191D-665D-4719-823A-C3B39121BDA9}"/>
              </a:ext>
            </a:extLst>
          </p:cNvPr>
          <p:cNvSpPr>
            <a:spLocks noGrp="1"/>
          </p:cNvSpPr>
          <p:nvPr>
            <p:ph type="title"/>
          </p:nvPr>
        </p:nvSpPr>
        <p:spPr/>
        <p:txBody>
          <a:bodyPr>
            <a:normAutofit fontScale="90000"/>
          </a:bodyPr>
          <a:lstStyle/>
          <a:p>
            <a:r>
              <a:rPr lang="pl-PL" dirty="0" err="1"/>
              <a:t>Rights</a:t>
            </a:r>
            <a:r>
              <a:rPr lang="pl-PL" dirty="0"/>
              <a:t> of the </a:t>
            </a:r>
            <a:r>
              <a:rPr lang="pl-PL" dirty="0" err="1"/>
              <a:t>arrested</a:t>
            </a:r>
            <a:r>
              <a:rPr lang="pl-PL" dirty="0"/>
              <a:t> person – </a:t>
            </a:r>
            <a:r>
              <a:rPr lang="pl-PL" dirty="0" err="1"/>
              <a:t>article</a:t>
            </a:r>
            <a:r>
              <a:rPr lang="pl-PL" dirty="0"/>
              <a:t> 3 and 4 of the </a:t>
            </a:r>
            <a:r>
              <a:rPr lang="pl-PL" dirty="0" err="1"/>
              <a:t>directive</a:t>
            </a:r>
            <a:r>
              <a:rPr lang="pl-PL" dirty="0"/>
              <a:t> 2012/13</a:t>
            </a:r>
            <a:endParaRPr lang="en-US" dirty="0"/>
          </a:p>
        </p:txBody>
      </p:sp>
      <p:sp>
        <p:nvSpPr>
          <p:cNvPr id="3" name="Symbol zastępczy zawartości 2">
            <a:extLst>
              <a:ext uri="{FF2B5EF4-FFF2-40B4-BE49-F238E27FC236}">
                <a16:creationId xmlns:a16="http://schemas.microsoft.com/office/drawing/2014/main" id="{8EFC660C-356A-4B76-99FC-6CFB44E6638C}"/>
              </a:ext>
            </a:extLst>
          </p:cNvPr>
          <p:cNvSpPr>
            <a:spLocks noGrp="1"/>
          </p:cNvSpPr>
          <p:nvPr>
            <p:ph idx="1"/>
          </p:nvPr>
        </p:nvSpPr>
        <p:spPr/>
        <p:txBody>
          <a:bodyPr numCol="2">
            <a:normAutofit fontScale="70000" lnSpcReduction="20000"/>
          </a:bodyPr>
          <a:lstStyle/>
          <a:p>
            <a:r>
              <a:rPr lang="pl-PL" dirty="0"/>
              <a:t>t</a:t>
            </a:r>
            <a:r>
              <a:rPr lang="en-GB" dirty="0"/>
              <a:t>he right of access to a lawyer;</a:t>
            </a:r>
          </a:p>
          <a:p>
            <a:r>
              <a:rPr lang="en-GB" dirty="0"/>
              <a:t>any entitlement to free legal advice and the conditions for obtaining such advice;</a:t>
            </a:r>
            <a:endParaRPr lang="pl-PL" dirty="0"/>
          </a:p>
          <a:p>
            <a:r>
              <a:rPr lang="en-GB" dirty="0"/>
              <a:t>the right to be informed of the accusation, in accordance with Article 6;</a:t>
            </a:r>
            <a:endParaRPr lang="pl-PL" dirty="0"/>
          </a:p>
          <a:p>
            <a:r>
              <a:rPr lang="en-GB" dirty="0"/>
              <a:t>the right to interpretation and translation;</a:t>
            </a:r>
            <a:endParaRPr lang="pl-PL" dirty="0"/>
          </a:p>
          <a:p>
            <a:r>
              <a:rPr lang="en-GB" dirty="0"/>
              <a:t>the right to remain silent</a:t>
            </a:r>
            <a:endParaRPr lang="pl-PL" dirty="0"/>
          </a:p>
          <a:p>
            <a:endParaRPr lang="pl-PL" dirty="0"/>
          </a:p>
          <a:p>
            <a:endParaRPr lang="en-GB" dirty="0"/>
          </a:p>
          <a:p>
            <a:r>
              <a:rPr lang="en-GB" dirty="0"/>
              <a:t>the right of access to the materials of the case;</a:t>
            </a:r>
            <a:endParaRPr lang="pl-PL" dirty="0"/>
          </a:p>
          <a:p>
            <a:r>
              <a:rPr lang="en-GB" dirty="0"/>
              <a:t>the right to have consular authorities and one person informed;</a:t>
            </a:r>
            <a:endParaRPr lang="pl-PL" dirty="0"/>
          </a:p>
          <a:p>
            <a:r>
              <a:rPr lang="en-GB" dirty="0"/>
              <a:t>the right of access to urgent medical assistance; and</a:t>
            </a:r>
            <a:endParaRPr lang="pl-PL" dirty="0"/>
          </a:p>
          <a:p>
            <a:r>
              <a:rPr lang="en-GB" dirty="0"/>
              <a:t>the maximum number of hours or days suspects or accused persons may be deprived of liberty before being brought before a judicial authority.</a:t>
            </a:r>
            <a:endParaRPr lang="pl-PL" dirty="0"/>
          </a:p>
          <a:p>
            <a:endParaRPr lang="en-US" dirty="0"/>
          </a:p>
        </p:txBody>
      </p:sp>
    </p:spTree>
    <p:extLst>
      <p:ext uri="{BB962C8B-B14F-4D97-AF65-F5344CB8AC3E}">
        <p14:creationId xmlns:p14="http://schemas.microsoft.com/office/powerpoint/2010/main" val="1852674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47FD6A-E63F-4D07-8D2C-84458A54EB39}"/>
              </a:ext>
            </a:extLst>
          </p:cNvPr>
          <p:cNvSpPr>
            <a:spLocks noGrp="1"/>
          </p:cNvSpPr>
          <p:nvPr>
            <p:ph type="title"/>
          </p:nvPr>
        </p:nvSpPr>
        <p:spPr/>
        <p:txBody>
          <a:bodyPr/>
          <a:lstStyle/>
          <a:p>
            <a:r>
              <a:rPr lang="pl-PL" dirty="0" err="1"/>
              <a:t>Rights</a:t>
            </a:r>
            <a:r>
              <a:rPr lang="pl-PL" dirty="0"/>
              <a:t> of the </a:t>
            </a:r>
            <a:r>
              <a:rPr lang="pl-PL" dirty="0" err="1"/>
              <a:t>arrested</a:t>
            </a:r>
            <a:r>
              <a:rPr lang="pl-PL" dirty="0"/>
              <a:t> person</a:t>
            </a:r>
            <a:endParaRPr lang="en-US" dirty="0"/>
          </a:p>
        </p:txBody>
      </p:sp>
      <p:sp>
        <p:nvSpPr>
          <p:cNvPr id="4" name="Symbol zastępczy tekstu 3">
            <a:extLst>
              <a:ext uri="{FF2B5EF4-FFF2-40B4-BE49-F238E27FC236}">
                <a16:creationId xmlns:a16="http://schemas.microsoft.com/office/drawing/2014/main" id="{D8818D69-372C-418A-B094-8DBA94183435}"/>
              </a:ext>
            </a:extLst>
          </p:cNvPr>
          <p:cNvSpPr>
            <a:spLocks noGrp="1"/>
          </p:cNvSpPr>
          <p:nvPr>
            <p:ph type="body" idx="1"/>
          </p:nvPr>
        </p:nvSpPr>
        <p:spPr/>
        <p:txBody>
          <a:bodyPr/>
          <a:lstStyle/>
          <a:p>
            <a:r>
              <a:rPr lang="pl-PL" dirty="0" err="1"/>
              <a:t>Instruced</a:t>
            </a:r>
            <a:r>
              <a:rPr lang="pl-PL" dirty="0"/>
              <a:t>/</a:t>
            </a:r>
            <a:r>
              <a:rPr lang="pl-PL" dirty="0" err="1"/>
              <a:t>advised</a:t>
            </a:r>
            <a:r>
              <a:rPr lang="pl-PL" dirty="0"/>
              <a:t> </a:t>
            </a:r>
            <a:endParaRPr lang="en-US" dirty="0"/>
          </a:p>
        </p:txBody>
      </p:sp>
      <p:sp>
        <p:nvSpPr>
          <p:cNvPr id="5" name="Symbol zastępczy zawartości 4">
            <a:extLst>
              <a:ext uri="{FF2B5EF4-FFF2-40B4-BE49-F238E27FC236}">
                <a16:creationId xmlns:a16="http://schemas.microsoft.com/office/drawing/2014/main" id="{C36E7BB7-A1D0-4238-89D4-098975A9768D}"/>
              </a:ext>
            </a:extLst>
          </p:cNvPr>
          <p:cNvSpPr>
            <a:spLocks noGrp="1"/>
          </p:cNvSpPr>
          <p:nvPr>
            <p:ph sz="half" idx="2"/>
          </p:nvPr>
        </p:nvSpPr>
        <p:spPr/>
        <p:txBody>
          <a:bodyPr>
            <a:normAutofit fontScale="85000" lnSpcReduction="20000"/>
          </a:bodyPr>
          <a:lstStyle/>
          <a:p>
            <a:r>
              <a:rPr lang="pl-PL" dirty="0" err="1"/>
              <a:t>Article</a:t>
            </a:r>
            <a:r>
              <a:rPr lang="pl-PL" dirty="0"/>
              <a:t> 4.1</a:t>
            </a:r>
            <a:r>
              <a:rPr lang="en-GB" dirty="0"/>
              <a:t> </a:t>
            </a:r>
            <a:endParaRPr lang="pl-PL" dirty="0"/>
          </a:p>
          <a:p>
            <a:r>
              <a:rPr lang="en-GB" dirty="0"/>
              <a:t>Member States shall ensure that suspects or accused persons who are arrested or detained </a:t>
            </a:r>
            <a:r>
              <a:rPr lang="en-GB" b="1" dirty="0">
                <a:solidFill>
                  <a:srgbClr val="FF0000"/>
                </a:solidFill>
              </a:rPr>
              <a:t>are provided promptly with a written Letter of Rights.</a:t>
            </a:r>
            <a:r>
              <a:rPr lang="en-GB" dirty="0"/>
              <a:t> They shall be given an opportunity to read the Letter of Rights and shall be allowed to keep it in their possession throughout the time that they are deprived of liberty.</a:t>
            </a:r>
            <a:endParaRPr lang="en-US" dirty="0"/>
          </a:p>
        </p:txBody>
      </p:sp>
      <p:sp>
        <p:nvSpPr>
          <p:cNvPr id="6" name="Symbol zastępczy tekstu 5">
            <a:extLst>
              <a:ext uri="{FF2B5EF4-FFF2-40B4-BE49-F238E27FC236}">
                <a16:creationId xmlns:a16="http://schemas.microsoft.com/office/drawing/2014/main" id="{945BF4DB-7C15-429E-934F-1B30D9D2F46C}"/>
              </a:ext>
            </a:extLst>
          </p:cNvPr>
          <p:cNvSpPr>
            <a:spLocks noGrp="1"/>
          </p:cNvSpPr>
          <p:nvPr>
            <p:ph type="body" sz="quarter" idx="3"/>
          </p:nvPr>
        </p:nvSpPr>
        <p:spPr/>
        <p:txBody>
          <a:bodyPr/>
          <a:lstStyle/>
          <a:p>
            <a:r>
              <a:rPr lang="pl-PL" dirty="0"/>
              <a:t>V</a:t>
            </a:r>
            <a:r>
              <a:rPr lang="en-GB" dirty="0" err="1"/>
              <a:t>ulnerable</a:t>
            </a:r>
            <a:r>
              <a:rPr lang="en-GB" dirty="0"/>
              <a:t> suspects</a:t>
            </a:r>
            <a:endParaRPr lang="en-US" dirty="0"/>
          </a:p>
        </p:txBody>
      </p:sp>
      <p:sp>
        <p:nvSpPr>
          <p:cNvPr id="7" name="Symbol zastępczy zawartości 6">
            <a:extLst>
              <a:ext uri="{FF2B5EF4-FFF2-40B4-BE49-F238E27FC236}">
                <a16:creationId xmlns:a16="http://schemas.microsoft.com/office/drawing/2014/main" id="{3B422583-F57F-4F52-9439-95B26CA401D9}"/>
              </a:ext>
            </a:extLst>
          </p:cNvPr>
          <p:cNvSpPr>
            <a:spLocks noGrp="1"/>
          </p:cNvSpPr>
          <p:nvPr>
            <p:ph sz="quarter" idx="4"/>
          </p:nvPr>
        </p:nvSpPr>
        <p:spPr/>
        <p:txBody>
          <a:bodyPr>
            <a:normAutofit fontScale="85000" lnSpcReduction="20000"/>
          </a:bodyPr>
          <a:lstStyle/>
          <a:p>
            <a:r>
              <a:rPr lang="en-US" dirty="0"/>
              <a:t>minors, alcoholics, drug addicts, people with intellectual deficits, etc. </a:t>
            </a:r>
          </a:p>
          <a:p>
            <a:endParaRPr lang="en-US" dirty="0"/>
          </a:p>
          <a:p>
            <a:r>
              <a:rPr lang="en-US" dirty="0" err="1"/>
              <a:t>Salduz</a:t>
            </a:r>
            <a:r>
              <a:rPr lang="en-US" dirty="0"/>
              <a:t> v. Turkey, </a:t>
            </a:r>
            <a:r>
              <a:rPr lang="en-US" dirty="0" err="1"/>
              <a:t>Płonka</a:t>
            </a:r>
            <a:r>
              <a:rPr lang="en-US" dirty="0"/>
              <a:t> v. Poland</a:t>
            </a:r>
            <a:r>
              <a:rPr lang="pl-PL" dirty="0"/>
              <a:t> </a:t>
            </a:r>
            <a:endParaRPr lang="en-US" dirty="0"/>
          </a:p>
        </p:txBody>
      </p:sp>
    </p:spTree>
    <p:extLst>
      <p:ext uri="{BB962C8B-B14F-4D97-AF65-F5344CB8AC3E}">
        <p14:creationId xmlns:p14="http://schemas.microsoft.com/office/powerpoint/2010/main" val="2154823571"/>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73</TotalTime>
  <Words>2274</Words>
  <Application>Microsoft Office PowerPoint</Application>
  <PresentationFormat>Panoramiczny</PresentationFormat>
  <Paragraphs>119</Paragraphs>
  <Slides>24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Arial</vt:lpstr>
      <vt:lpstr>Avenir Next LT Pro</vt:lpstr>
      <vt:lpstr>Calibri</vt:lpstr>
      <vt:lpstr>Wingdings</vt:lpstr>
      <vt:lpstr>AccentBoxVTI</vt:lpstr>
      <vt:lpstr>Rights of a suspect and accused in criminal proceedings </vt:lpstr>
      <vt:lpstr>Minimum standard - ECHR</vt:lpstr>
      <vt:lpstr>Minimum standard - ECHR</vt:lpstr>
      <vt:lpstr>Prezentacja programu PowerPoint</vt:lpstr>
      <vt:lpstr>Who is a suspect and accused? </vt:lpstr>
      <vt:lpstr>Some questions</vt:lpstr>
      <vt:lpstr>A short case study  </vt:lpstr>
      <vt:lpstr>Rights of the arrested person – article 3 and 4 of the directive 2012/13</vt:lpstr>
      <vt:lpstr>Rights of the arrested person</vt:lpstr>
      <vt:lpstr>A short case study  </vt:lpstr>
      <vt:lpstr>The right to right to interpretation and translation – directive 2010/64 </vt:lpstr>
      <vt:lpstr>A short case study  </vt:lpstr>
      <vt:lpstr>Pre-trial detention rights – ECtHR </vt:lpstr>
      <vt:lpstr>Rigth to translation – article 3 of the directive 2010/64</vt:lpstr>
      <vt:lpstr>A short case study  </vt:lpstr>
      <vt:lpstr>Can access to the case file be refused?</vt:lpstr>
      <vt:lpstr>Can access to the case file be refused?</vt:lpstr>
      <vt:lpstr>Access to a files (detention) - ECtHR</vt:lpstr>
      <vt:lpstr>A short case study  </vt:lpstr>
      <vt:lpstr>Access to a files </vt:lpstr>
      <vt:lpstr>The scope of translation </vt:lpstr>
      <vt:lpstr>Information about the accusation – article 6 </vt:lpstr>
      <vt:lpstr>A short case study  </vt:lpstr>
      <vt:lpstr>Important links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a suspect and accused in criminal proceedings </dc:title>
  <dc:creator>Dominika Czerniak</dc:creator>
  <cp:lastModifiedBy>Dominika Czerniak</cp:lastModifiedBy>
  <cp:revision>8</cp:revision>
  <dcterms:created xsi:type="dcterms:W3CDTF">2021-03-18T06:15:33Z</dcterms:created>
  <dcterms:modified xsi:type="dcterms:W3CDTF">2024-03-11T07:38:51Z</dcterms:modified>
</cp:coreProperties>
</file>