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7" r:id="rId2"/>
    <p:sldId id="265" r:id="rId3"/>
    <p:sldId id="278" r:id="rId4"/>
    <p:sldId id="267" r:id="rId5"/>
    <p:sldId id="268" r:id="rId6"/>
    <p:sldId id="269" r:id="rId7"/>
    <p:sldId id="271" r:id="rId8"/>
    <p:sldId id="272" r:id="rId9"/>
    <p:sldId id="279" r:id="rId10"/>
    <p:sldId id="274" r:id="rId11"/>
    <p:sldId id="27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2EA5C-AC89-4A51-BCA8-F628EB793C43}" v="1" dt="2023-03-03T14:32:02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Mencel" userId="1318a730cb872e56" providerId="LiveId" clId="{5AE2EA5C-AC89-4A51-BCA8-F628EB793C43}"/>
    <pc:docChg chg="addSld modSld">
      <pc:chgData name="Patrycja Mencel" userId="1318a730cb872e56" providerId="LiveId" clId="{5AE2EA5C-AC89-4A51-BCA8-F628EB793C43}" dt="2023-03-03T14:32:39.799" v="13" actId="14100"/>
      <pc:docMkLst>
        <pc:docMk/>
      </pc:docMkLst>
      <pc:sldChg chg="addSp delSp modSp new mod">
        <pc:chgData name="Patrycja Mencel" userId="1318a730cb872e56" providerId="LiveId" clId="{5AE2EA5C-AC89-4A51-BCA8-F628EB793C43}" dt="2023-03-03T14:32:39.799" v="13" actId="14100"/>
        <pc:sldMkLst>
          <pc:docMk/>
          <pc:sldMk cId="1443297702" sldId="279"/>
        </pc:sldMkLst>
        <pc:spChg chg="del">
          <ac:chgData name="Patrycja Mencel" userId="1318a730cb872e56" providerId="LiveId" clId="{5AE2EA5C-AC89-4A51-BCA8-F628EB793C43}" dt="2023-03-03T14:32:02.598" v="1" actId="931"/>
          <ac:spMkLst>
            <pc:docMk/>
            <pc:sldMk cId="1443297702" sldId="279"/>
            <ac:spMk id="3" creationId="{F99EC3F3-A296-7F64-7BDE-898110E58C63}"/>
          </ac:spMkLst>
        </pc:spChg>
        <pc:picChg chg="add mod">
          <ac:chgData name="Patrycja Mencel" userId="1318a730cb872e56" providerId="LiveId" clId="{5AE2EA5C-AC89-4A51-BCA8-F628EB793C43}" dt="2023-03-03T14:32:39.799" v="13" actId="14100"/>
          <ac:picMkLst>
            <pc:docMk/>
            <pc:sldMk cId="1443297702" sldId="279"/>
            <ac:picMk id="5" creationId="{99E98A0D-CA31-7A0B-CAB1-C13FBAFE7E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888642" y="0"/>
            <a:ext cx="10715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5400" b="1" dirty="0">
                <a:solidFill>
                  <a:prstClr val="white">
                    <a:lumMod val="65000"/>
                  </a:prstClr>
                </a:solidFill>
                <a:latin typeface="+mj-lt"/>
              </a:rPr>
              <a:t>UJAWNIANIE I ZABEZPIECZANIE </a:t>
            </a:r>
            <a:r>
              <a:rPr lang="pl-PL" sz="5400" b="1">
                <a:solidFill>
                  <a:prstClr val="white">
                    <a:lumMod val="65000"/>
                  </a:prstClr>
                </a:solidFill>
                <a:latin typeface="+mj-lt"/>
              </a:rPr>
              <a:t>ŚLADÓW KRYMINALISTYCZNYCH</a:t>
            </a:r>
            <a:endParaRPr lang="pl-PL" sz="5400" b="1" dirty="0">
              <a:solidFill>
                <a:prstClr val="white">
                  <a:lumMod val="65000"/>
                </a:prst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526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7828" y="468011"/>
            <a:ext cx="5285021" cy="1280890"/>
          </a:xfrm>
        </p:spPr>
        <p:txBody>
          <a:bodyPr>
            <a:normAutofit/>
          </a:bodyPr>
          <a:lstStyle/>
          <a:p>
            <a:r>
              <a:rPr lang="pl-PL" sz="4000" b="1" dirty="0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44" y="2133599"/>
            <a:ext cx="9308868" cy="4400365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dirty="0"/>
              <a:t>Ujawnianie śladów osmologicznych:</a:t>
            </a:r>
          </a:p>
          <a:p>
            <a:pPr marL="0" indent="0">
              <a:buNone/>
            </a:pPr>
            <a:r>
              <a:rPr lang="pl-PL" sz="2400" dirty="0"/>
              <a:t>- założenie, że w danym miejscu występuje ślad osmologiczny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śladów osmologicznych:</a:t>
            </a:r>
          </a:p>
          <a:p>
            <a:pPr>
              <a:buFontTx/>
              <a:buChar char="-"/>
            </a:pPr>
            <a:r>
              <a:rPr lang="pl-PL" sz="2400" dirty="0"/>
              <a:t>sfotografowanie;</a:t>
            </a:r>
          </a:p>
          <a:p>
            <a:pPr>
              <a:buFontTx/>
              <a:buChar char="-"/>
            </a:pPr>
            <a:r>
              <a:rPr lang="pl-PL" sz="2400" dirty="0"/>
              <a:t>pochłaniacze;</a:t>
            </a:r>
          </a:p>
          <a:p>
            <a:pPr>
              <a:buFontTx/>
              <a:buChar char="-"/>
            </a:pPr>
            <a:r>
              <a:rPr lang="pl-PL" sz="2400" dirty="0"/>
              <a:t>folia aluminiowa;</a:t>
            </a:r>
          </a:p>
          <a:p>
            <a:pPr>
              <a:buFontTx/>
              <a:buChar char="-"/>
            </a:pPr>
            <a:r>
              <a:rPr lang="pl-PL" sz="2400" dirty="0"/>
              <a:t>słoik;</a:t>
            </a:r>
          </a:p>
          <a:p>
            <a:pPr>
              <a:buFontTx/>
              <a:buChar char="-"/>
            </a:pPr>
            <a:r>
              <a:rPr lang="pl-PL" sz="2400" dirty="0"/>
              <a:t>metalowa pęseta o dł. nie mniejszej niż 30 cm;</a:t>
            </a:r>
          </a:p>
          <a:p>
            <a:pPr>
              <a:buFontTx/>
              <a:buChar char="-"/>
            </a:pPr>
            <a:r>
              <a:rPr lang="pl-PL" sz="2400" dirty="0"/>
              <a:t>rękawiczki jednorazowego użytku;</a:t>
            </a:r>
          </a:p>
          <a:p>
            <a:pPr>
              <a:buFontTx/>
              <a:buChar char="-"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928" y="419923"/>
            <a:ext cx="4917584" cy="1280890"/>
          </a:xfrm>
        </p:spPr>
        <p:txBody>
          <a:bodyPr/>
          <a:lstStyle/>
          <a:p>
            <a:r>
              <a:rPr lang="pl-PL" dirty="0"/>
              <a:t>Ślady 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7893" y="2133599"/>
            <a:ext cx="9366719" cy="4280079"/>
          </a:xfrm>
        </p:spPr>
        <p:txBody>
          <a:bodyPr>
            <a:normAutofit lnSpcReduction="10000"/>
          </a:bodyPr>
          <a:lstStyle/>
          <a:p>
            <a:r>
              <a:rPr lang="pl-PL" sz="2400" b="1" dirty="0"/>
              <a:t>Ujawnianie śladów:</a:t>
            </a:r>
          </a:p>
          <a:p>
            <a:pPr marL="0" indent="0">
              <a:buNone/>
            </a:pPr>
            <a:r>
              <a:rPr lang="pl-PL" sz="2400" dirty="0"/>
              <a:t>- metoda wzrokowa;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śladów użycia broni palnej:</a:t>
            </a:r>
          </a:p>
          <a:p>
            <a:pPr>
              <a:buFontTx/>
              <a:buChar char="-"/>
            </a:pPr>
            <a:r>
              <a:rPr lang="pl-PL" sz="2400" dirty="0"/>
              <a:t>zabezpieczenie śladu w całości;</a:t>
            </a:r>
          </a:p>
          <a:p>
            <a:pPr>
              <a:buFontTx/>
              <a:buChar char="-"/>
            </a:pPr>
            <a:r>
              <a:rPr lang="pl-PL" sz="2400" dirty="0"/>
              <a:t>zapakowanie i unieruchomienie broni w pudełku z widocznymi napisami dotyczącymi danego egzemplarza broni;</a:t>
            </a:r>
          </a:p>
          <a:p>
            <a:pPr>
              <a:buFontTx/>
              <a:buChar char="-"/>
            </a:pPr>
            <a:r>
              <a:rPr lang="pl-PL" sz="2400" dirty="0"/>
              <a:t>łuski, pociski, naboje- owinięcie w ligninę i włożenie do kartonowego pudełka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59" y="49243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246" y="15711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UJAWNIENIE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5624" y="870396"/>
            <a:ext cx="7997780" cy="297501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pl-PL" sz="2800" dirty="0"/>
              <a:t>Planowość ujawniania śladów.</a:t>
            </a:r>
          </a:p>
          <a:p>
            <a:pPr>
              <a:buAutoNum type="arabicPeriod"/>
            </a:pPr>
            <a:r>
              <a:rPr lang="pl-PL" sz="2800" dirty="0"/>
              <a:t>Kolejność ujawniania śladów.</a:t>
            </a:r>
          </a:p>
          <a:p>
            <a:pPr>
              <a:buAutoNum type="arabicPeriod"/>
            </a:pPr>
            <a:r>
              <a:rPr lang="pl-PL" sz="2800" dirty="0"/>
              <a:t>Odpowiednie dobranie środka do ujawniania śladów.</a:t>
            </a:r>
          </a:p>
          <a:p>
            <a:pPr>
              <a:buAutoNum type="arabicPeriod"/>
            </a:pPr>
            <a:r>
              <a:rPr lang="pl-PL" sz="2800" dirty="0"/>
              <a:t>Udokumentowanie ujawnienia śladów.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53" y="3512596"/>
            <a:ext cx="4285047" cy="30532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3845414"/>
            <a:ext cx="4265001" cy="27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8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6960"/>
          </a:xfrm>
        </p:spPr>
        <p:txBody>
          <a:bodyPr/>
          <a:lstStyle/>
          <a:p>
            <a:pPr algn="ctr"/>
            <a:r>
              <a:rPr lang="pl-PL" b="1" dirty="0"/>
              <a:t>Metody ujawniania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Metody fizyczne</a:t>
            </a:r>
          </a:p>
          <a:p>
            <a:r>
              <a:rPr lang="pl-PL" sz="3600" dirty="0"/>
              <a:t>Metody optyczne</a:t>
            </a:r>
          </a:p>
          <a:p>
            <a:r>
              <a:rPr lang="pl-PL" sz="3600" dirty="0"/>
              <a:t>Metody mechaniczne</a:t>
            </a:r>
          </a:p>
          <a:p>
            <a:r>
              <a:rPr lang="pl-PL" sz="3600" dirty="0"/>
              <a:t>Metody chemiczne</a:t>
            </a:r>
          </a:p>
          <a:p>
            <a:r>
              <a:rPr lang="pl-PL" sz="3600" dirty="0"/>
              <a:t>Metody kombinowane </a:t>
            </a:r>
          </a:p>
        </p:txBody>
      </p:sp>
    </p:spTree>
    <p:extLst>
      <p:ext uri="{BB962C8B-B14F-4D97-AF65-F5344CB8AC3E}">
        <p14:creationId xmlns:p14="http://schemas.microsoft.com/office/powerpoint/2010/main" val="400071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8127" y="469563"/>
            <a:ext cx="6413679" cy="998628"/>
          </a:xfrm>
        </p:spPr>
        <p:txBody>
          <a:bodyPr>
            <a:noAutofit/>
          </a:bodyPr>
          <a:lstStyle/>
          <a:p>
            <a:r>
              <a:rPr lang="pl-PL" sz="4000" b="1" dirty="0"/>
              <a:t>ZABEZPIECZANIE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6224" y="1798748"/>
            <a:ext cx="9517487" cy="40611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/>
            </a:pPr>
            <a:endParaRPr lang="pl-PL" sz="2400" dirty="0"/>
          </a:p>
          <a:p>
            <a:pPr>
              <a:lnSpc>
                <a:spcPct val="150000"/>
              </a:lnSpc>
              <a:buAutoNum type="arabicPeriod"/>
            </a:pPr>
            <a:endParaRPr lang="pl-PL" sz="2400" dirty="0"/>
          </a:p>
          <a:p>
            <a:pPr>
              <a:lnSpc>
                <a:spcPct val="150000"/>
              </a:lnSpc>
              <a:buAutoNum type="arabicPeriod"/>
            </a:pPr>
            <a:endParaRPr lang="pl-PL" sz="24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formalno-procesowe		</a:t>
            </a:r>
            <a:r>
              <a:rPr lang="pl-PL" sz="2400" dirty="0"/>
              <a:t>						</a:t>
            </a:r>
            <a:r>
              <a:rPr lang="pl-PL" sz="2800" dirty="0"/>
              <a:t>techniczne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812146" y="1803042"/>
            <a:ext cx="1365161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036417" y="1803042"/>
            <a:ext cx="1545465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6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1274" y="425004"/>
            <a:ext cx="6130865" cy="936782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Ślady </a:t>
            </a:r>
            <a:r>
              <a:rPr lang="pl-PL" sz="4400" dirty="0" err="1"/>
              <a:t>traseologiczne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4353" y="1361786"/>
            <a:ext cx="4859741" cy="5386744"/>
          </a:xfrm>
        </p:spPr>
        <p:txBody>
          <a:bodyPr>
            <a:noAutofit/>
          </a:bodyPr>
          <a:lstStyle/>
          <a:p>
            <a:r>
              <a:rPr lang="pl-PL" b="1" dirty="0"/>
              <a:t>Ujawnianie śladów </a:t>
            </a:r>
            <a:r>
              <a:rPr lang="pl-PL" b="1" dirty="0" err="1"/>
              <a:t>traseologicznych</a:t>
            </a:r>
            <a:r>
              <a:rPr lang="pl-PL" b="1" dirty="0"/>
              <a:t>:</a:t>
            </a:r>
          </a:p>
          <a:p>
            <a:pPr marL="0" indent="0">
              <a:buNone/>
            </a:pPr>
            <a:r>
              <a:rPr lang="pl-PL" dirty="0"/>
              <a:t>- metoda wzrokowa</a:t>
            </a:r>
          </a:p>
          <a:p>
            <a:pPr marL="0" indent="0">
              <a:buNone/>
            </a:pPr>
            <a:r>
              <a:rPr lang="pl-PL" dirty="0"/>
              <a:t>- oświetlenie kątowe (ukośne);</a:t>
            </a:r>
          </a:p>
          <a:p>
            <a:pPr marL="0" indent="0">
              <a:buNone/>
            </a:pPr>
            <a:r>
              <a:rPr lang="pl-PL" dirty="0"/>
              <a:t>- ujawniacze proszkowe.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Techniczne zabezpieczanie śladów </a:t>
            </a:r>
            <a:r>
              <a:rPr lang="pl-PL" b="1" dirty="0" err="1"/>
              <a:t>traseologicznych</a:t>
            </a:r>
            <a:r>
              <a:rPr lang="pl-PL" b="1" dirty="0"/>
              <a:t>:</a:t>
            </a:r>
          </a:p>
          <a:p>
            <a:pPr marL="0" indent="0">
              <a:buNone/>
            </a:pPr>
            <a:r>
              <a:rPr lang="pl-PL" b="1" dirty="0"/>
              <a:t>-</a:t>
            </a:r>
            <a:r>
              <a:rPr lang="pl-PL" dirty="0"/>
              <a:t>sfotografowanie;</a:t>
            </a:r>
          </a:p>
          <a:p>
            <a:pPr marL="0" indent="0">
              <a:buNone/>
            </a:pPr>
            <a:r>
              <a:rPr lang="pl-PL" dirty="0"/>
              <a:t>-folia daktyloskopijna (ślady powierzchniowe, nawarstwione);</a:t>
            </a:r>
          </a:p>
          <a:p>
            <a:pPr marL="0" indent="0">
              <a:buNone/>
            </a:pPr>
            <a:r>
              <a:rPr lang="pl-PL" dirty="0"/>
              <a:t>-metoda elektromagnetyczna (ślady powierzchniowe- pyłowe);</a:t>
            </a:r>
          </a:p>
          <a:p>
            <a:pPr marL="0" indent="0">
              <a:buNone/>
            </a:pPr>
            <a:r>
              <a:rPr lang="pl-PL" dirty="0"/>
              <a:t>-odlewy gipsowe (ślady wgłębione);</a:t>
            </a:r>
          </a:p>
          <a:p>
            <a:pPr marL="0" indent="0">
              <a:buNone/>
            </a:pPr>
            <a:r>
              <a:rPr lang="pl-PL" dirty="0"/>
              <a:t>-w całości-wraz z podłożem.;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16" y="1622736"/>
            <a:ext cx="7095484" cy="51257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05" y="191287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46" y="203617"/>
            <a:ext cx="1239175" cy="12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Ślady daktyloskopijne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333" y="1515413"/>
            <a:ext cx="8915400" cy="4602051"/>
          </a:xfrm>
        </p:spPr>
        <p:txBody>
          <a:bodyPr>
            <a:noAutofit/>
          </a:bodyPr>
          <a:lstStyle/>
          <a:p>
            <a:r>
              <a:rPr lang="pl-PL" sz="2400" b="1" dirty="0"/>
              <a:t>Ujawnianie śladów daktyloskopijnych:</a:t>
            </a:r>
          </a:p>
          <a:p>
            <a:pPr marL="0" indent="0">
              <a:buNone/>
            </a:pPr>
            <a:r>
              <a:rPr lang="pl-PL" sz="2400" dirty="0"/>
              <a:t>- metoda wzrokowa,</a:t>
            </a:r>
          </a:p>
          <a:p>
            <a:pPr marL="0" indent="0">
              <a:buNone/>
            </a:pPr>
            <a:r>
              <a:rPr lang="pl-PL" sz="2400" dirty="0"/>
              <a:t>- ujawniacze proszkowe.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śladów:</a:t>
            </a:r>
          </a:p>
          <a:p>
            <a:pPr>
              <a:buFontTx/>
              <a:buChar char="-"/>
            </a:pPr>
            <a:r>
              <a:rPr lang="pl-PL" sz="2400" dirty="0"/>
              <a:t>sfotografowanie;</a:t>
            </a:r>
          </a:p>
          <a:p>
            <a:pPr>
              <a:buFontTx/>
              <a:buChar char="-"/>
            </a:pPr>
            <a:r>
              <a:rPr lang="pl-PL" sz="2400" dirty="0"/>
              <a:t>zabezpieczenie wraz z podłożem;</a:t>
            </a:r>
          </a:p>
          <a:p>
            <a:pPr>
              <a:buFontTx/>
              <a:buChar char="-"/>
            </a:pPr>
            <a:r>
              <a:rPr lang="pl-PL" sz="2400" dirty="0"/>
              <a:t>przeniesienie na folię daktyloskopijną;</a:t>
            </a:r>
          </a:p>
          <a:p>
            <a:pPr>
              <a:buFontTx/>
              <a:buChar char="-"/>
            </a:pPr>
            <a:r>
              <a:rPr lang="pl-PL" sz="2400" dirty="0"/>
              <a:t>przeniesienie na silikon;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4" y="38264"/>
            <a:ext cx="2553056" cy="16385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16" y="2460837"/>
            <a:ext cx="3648437" cy="40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0315" y="411045"/>
            <a:ext cx="8089335" cy="98274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15782" y="2288147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pl-PL" sz="2600" b="1" dirty="0"/>
              <a:t>Ujawnianie śladów mechanoskopijnych:</a:t>
            </a:r>
          </a:p>
          <a:p>
            <a:pPr marL="0" indent="0">
              <a:buNone/>
            </a:pPr>
            <a:r>
              <a:rPr lang="pl-PL" sz="2600" dirty="0"/>
              <a:t>- metoda wzrokowa;</a:t>
            </a:r>
          </a:p>
          <a:p>
            <a:pPr marL="0" indent="0">
              <a:buNone/>
            </a:pPr>
            <a:endParaRPr lang="pl-PL" sz="2600" dirty="0"/>
          </a:p>
          <a:p>
            <a:r>
              <a:rPr lang="pl-PL" sz="2600" b="1" dirty="0"/>
              <a:t>Techniczne zabezpieczanie śladów mechanoskopijnych:</a:t>
            </a:r>
          </a:p>
          <a:p>
            <a:pPr>
              <a:buFontTx/>
              <a:buChar char="-"/>
            </a:pPr>
            <a:r>
              <a:rPr lang="pl-PL" sz="2600" dirty="0"/>
              <a:t>sfotografowanie;</a:t>
            </a:r>
          </a:p>
          <a:p>
            <a:pPr>
              <a:buFontTx/>
              <a:buChar char="-"/>
            </a:pPr>
            <a:r>
              <a:rPr lang="pl-PL" sz="2600" dirty="0"/>
              <a:t>zabezpieczenie wraz z podłożem;</a:t>
            </a:r>
          </a:p>
          <a:p>
            <a:pPr>
              <a:buFontTx/>
              <a:buChar char="-"/>
            </a:pPr>
            <a:r>
              <a:rPr lang="pl-PL" sz="2600" dirty="0"/>
              <a:t>wykonanie repliki śladu za pomocą masy silikonowej;</a:t>
            </a:r>
          </a:p>
          <a:p>
            <a:pPr>
              <a:buFontTx/>
              <a:buChar char="-"/>
            </a:pPr>
            <a:r>
              <a:rPr lang="pl-PL" sz="2600" dirty="0"/>
              <a:t>zebranie śladów z podłoża;</a:t>
            </a:r>
          </a:p>
          <a:p>
            <a:pPr>
              <a:buFontTx/>
              <a:buChar char="-"/>
            </a:pPr>
            <a:r>
              <a:rPr lang="pl-PL" sz="2600" dirty="0"/>
              <a:t>ochrona śladu przed korozją;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97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5" y="1824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Ślady biologiczne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9620" y="1701386"/>
            <a:ext cx="10496281" cy="5156614"/>
          </a:xfrm>
        </p:spPr>
        <p:txBody>
          <a:bodyPr>
            <a:noAutofit/>
          </a:bodyPr>
          <a:lstStyle/>
          <a:p>
            <a:r>
              <a:rPr lang="pl-PL" sz="2000" b="1" dirty="0"/>
              <a:t>Ujawnianie śladów biologicznych:</a:t>
            </a:r>
          </a:p>
          <a:p>
            <a:pPr marL="0" indent="0">
              <a:buNone/>
            </a:pPr>
            <a:r>
              <a:rPr lang="pl-PL" sz="2000" dirty="0"/>
              <a:t>- metoda wzrokowa;</a:t>
            </a:r>
          </a:p>
          <a:p>
            <a:pPr marL="0" indent="0">
              <a:buNone/>
            </a:pPr>
            <a:r>
              <a:rPr lang="pl-PL" sz="2000" dirty="0"/>
              <a:t>- odpowiednie oświetlenie, np. </a:t>
            </a:r>
            <a:r>
              <a:rPr lang="pl-PL" sz="2000" dirty="0" err="1"/>
              <a:t>luminol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b="1" dirty="0"/>
              <a:t>Techniczne zabezpieczanie śladów biologicznych:</a:t>
            </a:r>
          </a:p>
          <a:p>
            <a:pPr>
              <a:buFontTx/>
              <a:buChar char="-"/>
            </a:pPr>
            <a:r>
              <a:rPr lang="pl-PL" sz="2000" dirty="0"/>
              <a:t>sfotografowanie;</a:t>
            </a:r>
          </a:p>
          <a:p>
            <a:pPr>
              <a:buFontTx/>
              <a:buChar char="-"/>
            </a:pPr>
            <a:r>
              <a:rPr lang="pl-PL" sz="2000" dirty="0"/>
              <a:t>wysuszenie śladu przed zapakowaniem;</a:t>
            </a:r>
          </a:p>
          <a:p>
            <a:pPr>
              <a:buFontTx/>
              <a:buChar char="-"/>
            </a:pPr>
            <a:r>
              <a:rPr lang="pl-PL" sz="2000" dirty="0"/>
              <a:t>zapakowanie w opakowanie niehermetyczne najlepiej z papieru lub kartonu;</a:t>
            </a:r>
          </a:p>
          <a:p>
            <a:pPr>
              <a:buFontTx/>
              <a:buChar char="-"/>
            </a:pPr>
            <a:r>
              <a:rPr lang="pl-PL" sz="2000" dirty="0"/>
              <a:t>zabezpieczenie nośnika śladu w całości;</a:t>
            </a:r>
          </a:p>
          <a:p>
            <a:pPr>
              <a:buFontTx/>
              <a:buChar char="-"/>
            </a:pPr>
            <a:r>
              <a:rPr lang="pl-PL" sz="2000" dirty="0"/>
              <a:t>zmycie śladu z ciała ofiary przy użyciu </a:t>
            </a:r>
            <a:r>
              <a:rPr lang="pl-PL" sz="2000" dirty="0" err="1"/>
              <a:t>wymazówki</a:t>
            </a:r>
            <a:r>
              <a:rPr lang="pl-PL" sz="2000" dirty="0"/>
              <a:t>;</a:t>
            </a:r>
          </a:p>
          <a:p>
            <a:pPr>
              <a:buFontTx/>
              <a:buChar char="-"/>
            </a:pPr>
            <a:r>
              <a:rPr lang="pl-PL" sz="2000" dirty="0"/>
              <a:t>zabezpieczenie wraz z podłożem;</a:t>
            </a:r>
          </a:p>
          <a:p>
            <a:pPr>
              <a:buFontTx/>
              <a:buChar char="-"/>
            </a:pPr>
            <a:r>
              <a:rPr lang="pl-PL" sz="2000" dirty="0"/>
              <a:t>zapakowanie do papierowego pakietu;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1" y="8267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E1794-58CB-213C-A07E-173E42CD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ekst, różny, kilka&#10;&#10;Opis wygenerowany automatycznie">
            <a:extLst>
              <a:ext uri="{FF2B5EF4-FFF2-40B4-BE49-F238E27FC236}">
                <a16:creationId xmlns:a16="http://schemas.microsoft.com/office/drawing/2014/main" id="{99E98A0D-CA31-7A0B-CAB1-C13FBAFE7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3297702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3502</TotalTime>
  <Words>341</Words>
  <Application>Microsoft Office PowerPoint</Application>
  <PresentationFormat>Panoramiczny</PresentationFormat>
  <Paragraphs>81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Smuga</vt:lpstr>
      <vt:lpstr>Prezentacja programu PowerPoint</vt:lpstr>
      <vt:lpstr>UJAWNIENIE ŚLADÓW</vt:lpstr>
      <vt:lpstr>Metody ujawniania śladów</vt:lpstr>
      <vt:lpstr>ZABEZPIECZANIE ŚLADÓW</vt:lpstr>
      <vt:lpstr>Ślady traseologiczne</vt:lpstr>
      <vt:lpstr>Ślady daktyloskopijne</vt:lpstr>
      <vt:lpstr>Ślady mechanoskopijne</vt:lpstr>
      <vt:lpstr>Ślady biologiczne</vt:lpstr>
      <vt:lpstr>Prezentacja programu PowerPoint</vt:lpstr>
      <vt:lpstr>Ślady osmologiczne</vt:lpstr>
      <vt:lpstr>Ślady broni palnej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lastModifiedBy>Patrycja Mencel</cp:lastModifiedBy>
  <cp:revision>43</cp:revision>
  <dcterms:created xsi:type="dcterms:W3CDTF">2018-03-04T14:56:16Z</dcterms:created>
  <dcterms:modified xsi:type="dcterms:W3CDTF">2023-03-03T14:32:44Z</dcterms:modified>
</cp:coreProperties>
</file>