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9" r:id="rId2"/>
    <p:sldId id="310" r:id="rId3"/>
    <p:sldId id="333" r:id="rId4"/>
    <p:sldId id="276" r:id="rId5"/>
    <p:sldId id="257" r:id="rId6"/>
    <p:sldId id="258" r:id="rId7"/>
    <p:sldId id="259" r:id="rId8"/>
    <p:sldId id="260" r:id="rId9"/>
    <p:sldId id="266" r:id="rId10"/>
    <p:sldId id="267" r:id="rId11"/>
    <p:sldId id="328" r:id="rId12"/>
    <p:sldId id="268" r:id="rId13"/>
    <p:sldId id="334" r:id="rId14"/>
    <p:sldId id="263" r:id="rId15"/>
    <p:sldId id="270" r:id="rId16"/>
    <p:sldId id="327" r:id="rId17"/>
    <p:sldId id="271" r:id="rId18"/>
    <p:sldId id="272" r:id="rId19"/>
    <p:sldId id="273" r:id="rId20"/>
    <p:sldId id="279" r:id="rId21"/>
    <p:sldId id="278" r:id="rId22"/>
    <p:sldId id="280" r:id="rId23"/>
    <p:sldId id="274" r:id="rId24"/>
    <p:sldId id="275" r:id="rId25"/>
    <p:sldId id="281" r:id="rId26"/>
    <p:sldId id="282" r:id="rId27"/>
    <p:sldId id="283" r:id="rId28"/>
    <p:sldId id="284" r:id="rId29"/>
    <p:sldId id="331" r:id="rId30"/>
    <p:sldId id="285" r:id="rId31"/>
    <p:sldId id="305" r:id="rId32"/>
    <p:sldId id="335" r:id="rId33"/>
    <p:sldId id="336" r:id="rId34"/>
    <p:sldId id="30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59" d="100"/>
          <a:sy n="59" d="100"/>
        </p:scale>
        <p:origin x="1500" y="52"/>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BFC4-F4A3-495D-BBF9-B7F082061D1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A34E7D4-63BB-46D4-AA01-820FDDADA668}">
      <dgm:prSet/>
      <dgm:spPr/>
      <dgm:t>
        <a:bodyPr/>
        <a:lstStyle/>
        <a:p>
          <a:pPr>
            <a:defRPr cap="all"/>
          </a:pPr>
          <a:r>
            <a:rPr lang="pl-PL"/>
            <a:t>prowadzone przez Policję (lub inne organy ścigania) lub prokuratora </a:t>
          </a:r>
          <a:endParaRPr lang="en-US"/>
        </a:p>
      </dgm:t>
    </dgm:pt>
    <dgm:pt modelId="{C42C4876-024F-431D-A8AD-3FABD8DF635E}" type="parTrans" cxnId="{77345941-DD6D-4C26-B32B-0A3DFE3DDA46}">
      <dgm:prSet/>
      <dgm:spPr/>
      <dgm:t>
        <a:bodyPr/>
        <a:lstStyle/>
        <a:p>
          <a:endParaRPr lang="en-US"/>
        </a:p>
      </dgm:t>
    </dgm:pt>
    <dgm:pt modelId="{2937563F-DBD3-407D-8E97-2A616DC918EF}" type="sibTrans" cxnId="{77345941-DD6D-4C26-B32B-0A3DFE3DDA46}">
      <dgm:prSet/>
      <dgm:spPr/>
      <dgm:t>
        <a:bodyPr/>
        <a:lstStyle/>
        <a:p>
          <a:endParaRPr lang="en-US"/>
        </a:p>
      </dgm:t>
    </dgm:pt>
    <dgm:pt modelId="{C2A02D42-B228-4F13-B05D-CCCEF917DD65}">
      <dgm:prSet/>
      <dgm:spPr/>
      <dgm:t>
        <a:bodyPr/>
        <a:lstStyle/>
        <a:p>
          <a:pPr>
            <a:defRPr cap="all"/>
          </a:pPr>
          <a:r>
            <a:rPr lang="pl-PL"/>
            <a:t>strony: podejrzany i pokrzywdzony</a:t>
          </a:r>
          <a:endParaRPr lang="en-US"/>
        </a:p>
      </dgm:t>
    </dgm:pt>
    <dgm:pt modelId="{57169AE1-D5D6-4BEA-8107-78520238CECB}" type="parTrans" cxnId="{59C0937B-0009-497B-B190-DCA1E899A1A8}">
      <dgm:prSet/>
      <dgm:spPr/>
      <dgm:t>
        <a:bodyPr/>
        <a:lstStyle/>
        <a:p>
          <a:endParaRPr lang="en-US"/>
        </a:p>
      </dgm:t>
    </dgm:pt>
    <dgm:pt modelId="{16B9EFF1-581A-477A-BF2A-42151C1A7A3C}" type="sibTrans" cxnId="{59C0937B-0009-497B-B190-DCA1E899A1A8}">
      <dgm:prSet/>
      <dgm:spPr/>
      <dgm:t>
        <a:bodyPr/>
        <a:lstStyle/>
        <a:p>
          <a:endParaRPr lang="en-US"/>
        </a:p>
      </dgm:t>
    </dgm:pt>
    <dgm:pt modelId="{19451F62-7082-4930-B375-44D89FDAC789}">
      <dgm:prSet/>
      <dgm:spPr/>
      <dgm:t>
        <a:bodyPr/>
        <a:lstStyle/>
        <a:p>
          <a:pPr>
            <a:defRPr cap="all"/>
          </a:pPr>
          <a:r>
            <a:rPr lang="pl-PL"/>
            <a:t>prokurator - </a:t>
          </a:r>
          <a:r>
            <a:rPr lang="pl-PL" i="1"/>
            <a:t>dominus litis </a:t>
          </a:r>
          <a:r>
            <a:rPr lang="pl-PL"/>
            <a:t>postępowania przygotowawczego</a:t>
          </a:r>
          <a:endParaRPr lang="en-US"/>
        </a:p>
      </dgm:t>
    </dgm:pt>
    <dgm:pt modelId="{AEC072D3-0654-4DA3-BFE0-4A5C51F4A009}" type="parTrans" cxnId="{4C47B4F2-A075-428E-BA03-4F4A402B0073}">
      <dgm:prSet/>
      <dgm:spPr/>
      <dgm:t>
        <a:bodyPr/>
        <a:lstStyle/>
        <a:p>
          <a:endParaRPr lang="en-US"/>
        </a:p>
      </dgm:t>
    </dgm:pt>
    <dgm:pt modelId="{7248E285-EA5C-4734-AA0C-AEFCE3CC608A}" type="sibTrans" cxnId="{4C47B4F2-A075-428E-BA03-4F4A402B0073}">
      <dgm:prSet/>
      <dgm:spPr/>
      <dgm:t>
        <a:bodyPr/>
        <a:lstStyle/>
        <a:p>
          <a:endParaRPr lang="en-US"/>
        </a:p>
      </dgm:t>
    </dgm:pt>
    <dgm:pt modelId="{8DBDDED5-62C4-4D7E-AD27-78232C6D3BA4}" type="pres">
      <dgm:prSet presAssocID="{9509BFC4-F4A3-495D-BBF9-B7F082061D12}" presName="root" presStyleCnt="0">
        <dgm:presLayoutVars>
          <dgm:dir/>
          <dgm:resizeHandles val="exact"/>
        </dgm:presLayoutVars>
      </dgm:prSet>
      <dgm:spPr/>
    </dgm:pt>
    <dgm:pt modelId="{7B3FD68C-4FCF-48BE-B42E-4BD745E6F060}" type="pres">
      <dgm:prSet presAssocID="{AA34E7D4-63BB-46D4-AA01-820FDDADA668}" presName="compNode" presStyleCnt="0"/>
      <dgm:spPr/>
    </dgm:pt>
    <dgm:pt modelId="{6850311B-3C8B-4A99-B332-47135EE9AA50}" type="pres">
      <dgm:prSet presAssocID="{AA34E7D4-63BB-46D4-AA01-820FDDADA668}" presName="iconBgRect" presStyleLbl="bgShp" presStyleIdx="0" presStyleCnt="3"/>
      <dgm:spPr>
        <a:prstGeom prst="round2DiagRect">
          <a:avLst>
            <a:gd name="adj1" fmla="val 29727"/>
            <a:gd name="adj2" fmla="val 0"/>
          </a:avLst>
        </a:prstGeom>
      </dgm:spPr>
    </dgm:pt>
    <dgm:pt modelId="{9ACFFB27-9F2C-4072-BF9F-DA2A499AE734}" type="pres">
      <dgm:prSet presAssocID="{AA34E7D4-63BB-46D4-AA01-820FDDADA6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tektyw"/>
        </a:ext>
      </dgm:extLst>
    </dgm:pt>
    <dgm:pt modelId="{3B45D239-8FC3-4450-90E4-D8CF7976860C}" type="pres">
      <dgm:prSet presAssocID="{AA34E7D4-63BB-46D4-AA01-820FDDADA668}" presName="spaceRect" presStyleCnt="0"/>
      <dgm:spPr/>
    </dgm:pt>
    <dgm:pt modelId="{B3ED0F40-D2F2-4321-AEB0-4190976447F0}" type="pres">
      <dgm:prSet presAssocID="{AA34E7D4-63BB-46D4-AA01-820FDDADA668}" presName="textRect" presStyleLbl="revTx" presStyleIdx="0" presStyleCnt="3">
        <dgm:presLayoutVars>
          <dgm:chMax val="1"/>
          <dgm:chPref val="1"/>
        </dgm:presLayoutVars>
      </dgm:prSet>
      <dgm:spPr/>
    </dgm:pt>
    <dgm:pt modelId="{647D41F6-E3D9-46D3-B78B-23E8192A8420}" type="pres">
      <dgm:prSet presAssocID="{2937563F-DBD3-407D-8E97-2A616DC918EF}" presName="sibTrans" presStyleCnt="0"/>
      <dgm:spPr/>
    </dgm:pt>
    <dgm:pt modelId="{B22BF6F0-0B49-4F3E-A2F4-59B508C33298}" type="pres">
      <dgm:prSet presAssocID="{C2A02D42-B228-4F13-B05D-CCCEF917DD65}" presName="compNode" presStyleCnt="0"/>
      <dgm:spPr/>
    </dgm:pt>
    <dgm:pt modelId="{CA49FE2B-E7D8-4B0F-9BF2-355F5429F822}" type="pres">
      <dgm:prSet presAssocID="{C2A02D42-B228-4F13-B05D-CCCEF917DD65}" presName="iconBgRect" presStyleLbl="bgShp" presStyleIdx="1" presStyleCnt="3"/>
      <dgm:spPr>
        <a:prstGeom prst="round2DiagRect">
          <a:avLst>
            <a:gd name="adj1" fmla="val 29727"/>
            <a:gd name="adj2" fmla="val 0"/>
          </a:avLst>
        </a:prstGeom>
      </dgm:spPr>
    </dgm:pt>
    <dgm:pt modelId="{143FACD4-ED7E-436E-8329-851E0BE7C223}" type="pres">
      <dgm:prSet presAssocID="{C2A02D42-B228-4F13-B05D-CCCEF917DD6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C287BD7-4916-43A1-85B0-EEE97B70AF8C}" type="pres">
      <dgm:prSet presAssocID="{C2A02D42-B228-4F13-B05D-CCCEF917DD65}" presName="spaceRect" presStyleCnt="0"/>
      <dgm:spPr/>
    </dgm:pt>
    <dgm:pt modelId="{7D26F36D-81DD-41D3-818B-A62AE632A6A7}" type="pres">
      <dgm:prSet presAssocID="{C2A02D42-B228-4F13-B05D-CCCEF917DD65}" presName="textRect" presStyleLbl="revTx" presStyleIdx="1" presStyleCnt="3">
        <dgm:presLayoutVars>
          <dgm:chMax val="1"/>
          <dgm:chPref val="1"/>
        </dgm:presLayoutVars>
      </dgm:prSet>
      <dgm:spPr/>
    </dgm:pt>
    <dgm:pt modelId="{D4BDFB0A-A878-4F25-92DE-5231F4E2412F}" type="pres">
      <dgm:prSet presAssocID="{16B9EFF1-581A-477A-BF2A-42151C1A7A3C}" presName="sibTrans" presStyleCnt="0"/>
      <dgm:spPr/>
    </dgm:pt>
    <dgm:pt modelId="{6ED62F81-030C-4602-A45D-64851A2D554F}" type="pres">
      <dgm:prSet presAssocID="{19451F62-7082-4930-B375-44D89FDAC789}" presName="compNode" presStyleCnt="0"/>
      <dgm:spPr/>
    </dgm:pt>
    <dgm:pt modelId="{E84BACF8-965E-4EE2-9115-8C09C2AB06D0}" type="pres">
      <dgm:prSet presAssocID="{19451F62-7082-4930-B375-44D89FDAC789}" presName="iconBgRect" presStyleLbl="bgShp" presStyleIdx="2" presStyleCnt="3"/>
      <dgm:spPr>
        <a:prstGeom prst="round2DiagRect">
          <a:avLst>
            <a:gd name="adj1" fmla="val 29727"/>
            <a:gd name="adj2" fmla="val 0"/>
          </a:avLst>
        </a:prstGeom>
      </dgm:spPr>
    </dgm:pt>
    <dgm:pt modelId="{4AF1AE92-D835-4F2A-A19A-E2F2441E7BE1}" type="pres">
      <dgm:prSet presAssocID="{19451F62-7082-4930-B375-44D89FDAC78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ędzia"/>
        </a:ext>
      </dgm:extLst>
    </dgm:pt>
    <dgm:pt modelId="{067DECCA-41C0-44A2-8290-7E5256DF78D8}" type="pres">
      <dgm:prSet presAssocID="{19451F62-7082-4930-B375-44D89FDAC789}" presName="spaceRect" presStyleCnt="0"/>
      <dgm:spPr/>
    </dgm:pt>
    <dgm:pt modelId="{A149F7A2-7663-4D77-B3C4-00405D5FF128}" type="pres">
      <dgm:prSet presAssocID="{19451F62-7082-4930-B375-44D89FDAC789}" presName="textRect" presStyleLbl="revTx" presStyleIdx="2" presStyleCnt="3">
        <dgm:presLayoutVars>
          <dgm:chMax val="1"/>
          <dgm:chPref val="1"/>
        </dgm:presLayoutVars>
      </dgm:prSet>
      <dgm:spPr/>
    </dgm:pt>
  </dgm:ptLst>
  <dgm:cxnLst>
    <dgm:cxn modelId="{312EB15B-D4A2-4223-8052-EB0DDB19A551}" type="presOf" srcId="{19451F62-7082-4930-B375-44D89FDAC789}" destId="{A149F7A2-7663-4D77-B3C4-00405D5FF128}" srcOrd="0" destOrd="0" presId="urn:microsoft.com/office/officeart/2018/5/layout/IconLeafLabelList"/>
    <dgm:cxn modelId="{77345941-DD6D-4C26-B32B-0A3DFE3DDA46}" srcId="{9509BFC4-F4A3-495D-BBF9-B7F082061D12}" destId="{AA34E7D4-63BB-46D4-AA01-820FDDADA668}" srcOrd="0" destOrd="0" parTransId="{C42C4876-024F-431D-A8AD-3FABD8DF635E}" sibTransId="{2937563F-DBD3-407D-8E97-2A616DC918EF}"/>
    <dgm:cxn modelId="{56AD0172-0C6B-40A6-ABF8-9D412F8E1892}" type="presOf" srcId="{AA34E7D4-63BB-46D4-AA01-820FDDADA668}" destId="{B3ED0F40-D2F2-4321-AEB0-4190976447F0}" srcOrd="0" destOrd="0" presId="urn:microsoft.com/office/officeart/2018/5/layout/IconLeafLabelList"/>
    <dgm:cxn modelId="{59C0937B-0009-497B-B190-DCA1E899A1A8}" srcId="{9509BFC4-F4A3-495D-BBF9-B7F082061D12}" destId="{C2A02D42-B228-4F13-B05D-CCCEF917DD65}" srcOrd="1" destOrd="0" parTransId="{57169AE1-D5D6-4BEA-8107-78520238CECB}" sibTransId="{16B9EFF1-581A-477A-BF2A-42151C1A7A3C}"/>
    <dgm:cxn modelId="{E4CB9993-6D19-49BC-B932-C70D4905F4C8}" type="presOf" srcId="{C2A02D42-B228-4F13-B05D-CCCEF917DD65}" destId="{7D26F36D-81DD-41D3-818B-A62AE632A6A7}" srcOrd="0" destOrd="0" presId="urn:microsoft.com/office/officeart/2018/5/layout/IconLeafLabelList"/>
    <dgm:cxn modelId="{4C639BE0-9F4C-4340-91E5-F925E7432A96}" type="presOf" srcId="{9509BFC4-F4A3-495D-BBF9-B7F082061D12}" destId="{8DBDDED5-62C4-4D7E-AD27-78232C6D3BA4}" srcOrd="0" destOrd="0" presId="urn:microsoft.com/office/officeart/2018/5/layout/IconLeafLabelList"/>
    <dgm:cxn modelId="{4C47B4F2-A075-428E-BA03-4F4A402B0073}" srcId="{9509BFC4-F4A3-495D-BBF9-B7F082061D12}" destId="{19451F62-7082-4930-B375-44D89FDAC789}" srcOrd="2" destOrd="0" parTransId="{AEC072D3-0654-4DA3-BFE0-4A5C51F4A009}" sibTransId="{7248E285-EA5C-4734-AA0C-AEFCE3CC608A}"/>
    <dgm:cxn modelId="{623DF04F-0151-4CBF-919D-57A4A4A6E541}" type="presParOf" srcId="{8DBDDED5-62C4-4D7E-AD27-78232C6D3BA4}" destId="{7B3FD68C-4FCF-48BE-B42E-4BD745E6F060}" srcOrd="0" destOrd="0" presId="urn:microsoft.com/office/officeart/2018/5/layout/IconLeafLabelList"/>
    <dgm:cxn modelId="{9E6D373E-4F53-4D04-8E5D-4B1C49C59733}" type="presParOf" srcId="{7B3FD68C-4FCF-48BE-B42E-4BD745E6F060}" destId="{6850311B-3C8B-4A99-B332-47135EE9AA50}" srcOrd="0" destOrd="0" presId="urn:microsoft.com/office/officeart/2018/5/layout/IconLeafLabelList"/>
    <dgm:cxn modelId="{F124632C-B28D-4EA7-A9B2-1C555699FBB2}" type="presParOf" srcId="{7B3FD68C-4FCF-48BE-B42E-4BD745E6F060}" destId="{9ACFFB27-9F2C-4072-BF9F-DA2A499AE734}" srcOrd="1" destOrd="0" presId="urn:microsoft.com/office/officeart/2018/5/layout/IconLeafLabelList"/>
    <dgm:cxn modelId="{B08DD261-A09C-4B69-B1B5-064982C70A13}" type="presParOf" srcId="{7B3FD68C-4FCF-48BE-B42E-4BD745E6F060}" destId="{3B45D239-8FC3-4450-90E4-D8CF7976860C}" srcOrd="2" destOrd="0" presId="urn:microsoft.com/office/officeart/2018/5/layout/IconLeafLabelList"/>
    <dgm:cxn modelId="{4C603E8E-ECD2-40EA-B7A1-38B15905BE18}" type="presParOf" srcId="{7B3FD68C-4FCF-48BE-B42E-4BD745E6F060}" destId="{B3ED0F40-D2F2-4321-AEB0-4190976447F0}" srcOrd="3" destOrd="0" presId="urn:microsoft.com/office/officeart/2018/5/layout/IconLeafLabelList"/>
    <dgm:cxn modelId="{84E295B9-06B4-4195-8A77-7BA0B8AE574E}" type="presParOf" srcId="{8DBDDED5-62C4-4D7E-AD27-78232C6D3BA4}" destId="{647D41F6-E3D9-46D3-B78B-23E8192A8420}" srcOrd="1" destOrd="0" presId="urn:microsoft.com/office/officeart/2018/5/layout/IconLeafLabelList"/>
    <dgm:cxn modelId="{004F7EFC-8B79-4C3B-9AAE-CC9D067552FC}" type="presParOf" srcId="{8DBDDED5-62C4-4D7E-AD27-78232C6D3BA4}" destId="{B22BF6F0-0B49-4F3E-A2F4-59B508C33298}" srcOrd="2" destOrd="0" presId="urn:microsoft.com/office/officeart/2018/5/layout/IconLeafLabelList"/>
    <dgm:cxn modelId="{EF18BF6D-4AAA-4525-813C-114C8CD8EE55}" type="presParOf" srcId="{B22BF6F0-0B49-4F3E-A2F4-59B508C33298}" destId="{CA49FE2B-E7D8-4B0F-9BF2-355F5429F822}" srcOrd="0" destOrd="0" presId="urn:microsoft.com/office/officeart/2018/5/layout/IconLeafLabelList"/>
    <dgm:cxn modelId="{0137D3B6-E95C-4DFC-89CF-96273DA99A78}" type="presParOf" srcId="{B22BF6F0-0B49-4F3E-A2F4-59B508C33298}" destId="{143FACD4-ED7E-436E-8329-851E0BE7C223}" srcOrd="1" destOrd="0" presId="urn:microsoft.com/office/officeart/2018/5/layout/IconLeafLabelList"/>
    <dgm:cxn modelId="{7E66F766-F165-477D-8428-A3A41BD98B40}" type="presParOf" srcId="{B22BF6F0-0B49-4F3E-A2F4-59B508C33298}" destId="{FC287BD7-4916-43A1-85B0-EEE97B70AF8C}" srcOrd="2" destOrd="0" presId="urn:microsoft.com/office/officeart/2018/5/layout/IconLeafLabelList"/>
    <dgm:cxn modelId="{EFAF0CC6-EA19-4F11-BE54-6B6FFB88CC8A}" type="presParOf" srcId="{B22BF6F0-0B49-4F3E-A2F4-59B508C33298}" destId="{7D26F36D-81DD-41D3-818B-A62AE632A6A7}" srcOrd="3" destOrd="0" presId="urn:microsoft.com/office/officeart/2018/5/layout/IconLeafLabelList"/>
    <dgm:cxn modelId="{3E8B9525-0A83-471C-BC5E-9AF318A57965}" type="presParOf" srcId="{8DBDDED5-62C4-4D7E-AD27-78232C6D3BA4}" destId="{D4BDFB0A-A878-4F25-92DE-5231F4E2412F}" srcOrd="3" destOrd="0" presId="urn:microsoft.com/office/officeart/2018/5/layout/IconLeafLabelList"/>
    <dgm:cxn modelId="{E4F1BAA6-BA83-401F-83A5-F38A74F1EACB}" type="presParOf" srcId="{8DBDDED5-62C4-4D7E-AD27-78232C6D3BA4}" destId="{6ED62F81-030C-4602-A45D-64851A2D554F}" srcOrd="4" destOrd="0" presId="urn:microsoft.com/office/officeart/2018/5/layout/IconLeafLabelList"/>
    <dgm:cxn modelId="{DAF1A089-1047-4FD4-9A2B-1A0619AEAEBB}" type="presParOf" srcId="{6ED62F81-030C-4602-A45D-64851A2D554F}" destId="{E84BACF8-965E-4EE2-9115-8C09C2AB06D0}" srcOrd="0" destOrd="0" presId="urn:microsoft.com/office/officeart/2018/5/layout/IconLeafLabelList"/>
    <dgm:cxn modelId="{900EE8B1-4CCB-4E43-9327-2FF53637144D}" type="presParOf" srcId="{6ED62F81-030C-4602-A45D-64851A2D554F}" destId="{4AF1AE92-D835-4F2A-A19A-E2F2441E7BE1}" srcOrd="1" destOrd="0" presId="urn:microsoft.com/office/officeart/2018/5/layout/IconLeafLabelList"/>
    <dgm:cxn modelId="{14D879BD-6158-4B78-9AA7-6AC91F4B2C97}" type="presParOf" srcId="{6ED62F81-030C-4602-A45D-64851A2D554F}" destId="{067DECCA-41C0-44A2-8290-7E5256DF78D8}" srcOrd="2" destOrd="0" presId="urn:microsoft.com/office/officeart/2018/5/layout/IconLeafLabelList"/>
    <dgm:cxn modelId="{17B8AEC2-7D27-4B6D-8037-8B0A6023AB77}" type="presParOf" srcId="{6ED62F81-030C-4602-A45D-64851A2D554F}" destId="{A149F7A2-7663-4D77-B3C4-00405D5FF128}" srcOrd="3" destOrd="0" presId="urn:microsoft.com/office/officeart/2018/5/layout/IconLeaf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0311B-3C8B-4A99-B332-47135EE9AA50}">
      <dsp:nvSpPr>
        <dsp:cNvPr id="0" name=""/>
        <dsp:cNvSpPr/>
      </dsp:nvSpPr>
      <dsp:spPr>
        <a:xfrm>
          <a:off x="346818" y="355778"/>
          <a:ext cx="1080843" cy="108084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CFFB27-9F2C-4072-BF9F-DA2A499AE734}">
      <dsp:nvSpPr>
        <dsp:cNvPr id="0" name=""/>
        <dsp:cNvSpPr/>
      </dsp:nvSpPr>
      <dsp:spPr>
        <a:xfrm>
          <a:off x="577162" y="586121"/>
          <a:ext cx="620156" cy="620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ED0F40-D2F2-4321-AEB0-4190976447F0}">
      <dsp:nvSpPr>
        <dsp:cNvPr id="0" name=""/>
        <dsp:cNvSpPr/>
      </dsp:nvSpPr>
      <dsp:spPr>
        <a:xfrm>
          <a:off x="1302"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prowadzone przez Policję (lub inne organy ścigania) lub prokuratora </a:t>
          </a:r>
          <a:endParaRPr lang="en-US" sz="1200" kern="1200"/>
        </a:p>
      </dsp:txBody>
      <dsp:txXfrm>
        <a:off x="1302" y="1773278"/>
        <a:ext cx="1771875" cy="708750"/>
      </dsp:txXfrm>
    </dsp:sp>
    <dsp:sp modelId="{CA49FE2B-E7D8-4B0F-9BF2-355F5429F822}">
      <dsp:nvSpPr>
        <dsp:cNvPr id="0" name=""/>
        <dsp:cNvSpPr/>
      </dsp:nvSpPr>
      <dsp:spPr>
        <a:xfrm>
          <a:off x="2428771" y="355778"/>
          <a:ext cx="1080843" cy="108084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3FACD4-ED7E-436E-8329-851E0BE7C223}">
      <dsp:nvSpPr>
        <dsp:cNvPr id="0" name=""/>
        <dsp:cNvSpPr/>
      </dsp:nvSpPr>
      <dsp:spPr>
        <a:xfrm>
          <a:off x="2659115" y="586121"/>
          <a:ext cx="620156" cy="620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6F36D-81DD-41D3-818B-A62AE632A6A7}">
      <dsp:nvSpPr>
        <dsp:cNvPr id="0" name=""/>
        <dsp:cNvSpPr/>
      </dsp:nvSpPr>
      <dsp:spPr>
        <a:xfrm>
          <a:off x="2083256"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strony: podejrzany i pokrzywdzony</a:t>
          </a:r>
          <a:endParaRPr lang="en-US" sz="1200" kern="1200"/>
        </a:p>
      </dsp:txBody>
      <dsp:txXfrm>
        <a:off x="2083256" y="1773278"/>
        <a:ext cx="1771875" cy="708750"/>
      </dsp:txXfrm>
    </dsp:sp>
    <dsp:sp modelId="{E84BACF8-965E-4EE2-9115-8C09C2AB06D0}">
      <dsp:nvSpPr>
        <dsp:cNvPr id="0" name=""/>
        <dsp:cNvSpPr/>
      </dsp:nvSpPr>
      <dsp:spPr>
        <a:xfrm>
          <a:off x="1387795" y="2924996"/>
          <a:ext cx="1080843" cy="108084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1AE92-D835-4F2A-A19A-E2F2441E7BE1}">
      <dsp:nvSpPr>
        <dsp:cNvPr id="0" name=""/>
        <dsp:cNvSpPr/>
      </dsp:nvSpPr>
      <dsp:spPr>
        <a:xfrm>
          <a:off x="1618138" y="3155340"/>
          <a:ext cx="620156" cy="620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49F7A2-7663-4D77-B3C4-00405D5FF128}">
      <dsp:nvSpPr>
        <dsp:cNvPr id="0" name=""/>
        <dsp:cNvSpPr/>
      </dsp:nvSpPr>
      <dsp:spPr>
        <a:xfrm>
          <a:off x="1042279" y="4342496"/>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prokurator - </a:t>
          </a:r>
          <a:r>
            <a:rPr lang="pl-PL" sz="1200" i="1" kern="1200"/>
            <a:t>dominus litis </a:t>
          </a:r>
          <a:r>
            <a:rPr lang="pl-PL" sz="1200" kern="1200"/>
            <a:t>postępowania przygotowawczego</a:t>
          </a:r>
          <a:endParaRPr lang="en-US" sz="1200" kern="1200"/>
        </a:p>
      </dsp:txBody>
      <dsp:txXfrm>
        <a:off x="1042279" y="4342496"/>
        <a:ext cx="1771875" cy="70875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211271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7075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4668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034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66221E02-25CB-4963-84BC-0813985E7D90}" type="datetimeFigureOut">
              <a:rPr lang="pl-PL" smtClean="0"/>
              <a:pPr/>
              <a:t>28.03.2024</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7528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2416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7347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6221E02-25CB-4963-84BC-0813985E7D90}" type="datetimeFigureOut">
              <a:rPr lang="pl-PL" smtClean="0"/>
              <a:pPr/>
              <a:t>28.03.2024</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0128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1525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804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66221E02-25CB-4963-84BC-0813985E7D90}" type="datetimeFigureOut">
              <a:rPr lang="pl-PL" smtClean="0"/>
              <a:pPr/>
              <a:t>28.03.2024</a:t>
            </a:fld>
            <a:endParaRPr lang="pl-PL"/>
          </a:p>
        </p:txBody>
      </p:sp>
      <p:sp>
        <p:nvSpPr>
          <p:cNvPr id="10" name="Slide Number Placeholder 9"/>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2658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66221E02-25CB-4963-84BC-0813985E7D90}" type="datetimeFigureOut">
              <a:rPr lang="pl-PL" smtClean="0"/>
              <a:pPr/>
              <a:t>28.03.2024</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41710729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Zaliczanie przedmiotu</a:t>
            </a:r>
          </a:p>
        </p:txBody>
      </p:sp>
      <p:sp>
        <p:nvSpPr>
          <p:cNvPr id="3" name="Symbol zastępczy zawartości 2"/>
          <p:cNvSpPr>
            <a:spLocks noGrp="1"/>
          </p:cNvSpPr>
          <p:nvPr>
            <p:ph idx="1"/>
          </p:nvPr>
        </p:nvSpPr>
        <p:spPr/>
        <p:txBody>
          <a:bodyPr>
            <a:normAutofit/>
          </a:bodyPr>
          <a:lstStyle/>
          <a:p>
            <a:pPr algn="just"/>
            <a:r>
              <a:rPr lang="pl-PL" dirty="0"/>
              <a:t>Nazwa przedmiotu: Prawo karne procesowe</a:t>
            </a:r>
          </a:p>
          <a:p>
            <a:pPr algn="just"/>
            <a:r>
              <a:rPr lang="pl-PL" dirty="0"/>
              <a:t>Ilość zajęć: 40 godzin (20 wykładów)</a:t>
            </a:r>
          </a:p>
          <a:p>
            <a:pPr algn="just"/>
            <a:r>
              <a:rPr lang="pl-PL" dirty="0"/>
              <a:t>Prowadzący: </a:t>
            </a:r>
            <a:r>
              <a:rPr lang="pl-PL" b="1" dirty="0"/>
              <a:t>dr Karol Jarząbek</a:t>
            </a:r>
          </a:p>
          <a:p>
            <a:pPr algn="just"/>
            <a:r>
              <a:rPr lang="pl-PL" dirty="0"/>
              <a:t>Kontakt: karol.jarzabek@uwr.edu.pl</a:t>
            </a:r>
          </a:p>
          <a:p>
            <a:pPr algn="just"/>
            <a:r>
              <a:rPr lang="pl-PL" dirty="0"/>
              <a:t>Konsultacje: </a:t>
            </a:r>
            <a:r>
              <a:rPr lang="pl-PL" b="1" dirty="0"/>
              <a:t>terminy konsultacji podane na </a:t>
            </a:r>
            <a:r>
              <a:rPr lang="pl-PL" b="1"/>
              <a:t>stronie wydziałowej. </a:t>
            </a:r>
            <a:r>
              <a:rPr lang="pl-PL" dirty="0"/>
              <a:t>Ewentualna informacja o zmianie godzin konsultacji pojawi się w ogłoszeniach.</a:t>
            </a:r>
          </a:p>
          <a:p>
            <a:pPr algn="just"/>
            <a:r>
              <a:rPr lang="pl-PL" dirty="0"/>
              <a:t>Wszystkie informacje dotyczące harmonogramu zajęć i zasad zaliczania zostaną umieszczone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71F8A-AD71-4D64-B0C2-A692635FD395}"/>
              </a:ext>
            </a:extLst>
          </p:cNvPr>
          <p:cNvSpPr>
            <a:spLocks noGrp="1"/>
          </p:cNvSpPr>
          <p:nvPr>
            <p:ph type="title"/>
          </p:nvPr>
        </p:nvSpPr>
        <p:spPr>
          <a:xfrm>
            <a:off x="1138428" y="1491614"/>
            <a:ext cx="6858000" cy="1008126"/>
          </a:xfrm>
        </p:spPr>
        <p:txBody>
          <a:bodyPr/>
          <a:lstStyle/>
          <a:p>
            <a:r>
              <a:rPr lang="pl-PL" dirty="0"/>
              <a:t>Cele procesu karnego</a:t>
            </a:r>
            <a:endParaRPr lang="en-GB" dirty="0"/>
          </a:p>
        </p:txBody>
      </p:sp>
      <p:sp>
        <p:nvSpPr>
          <p:cNvPr id="3" name="Symbol zastępczy zawartości 2">
            <a:extLst>
              <a:ext uri="{FF2B5EF4-FFF2-40B4-BE49-F238E27FC236}">
                <a16:creationId xmlns:a16="http://schemas.microsoft.com/office/drawing/2014/main" id="{6AD96935-26B9-48EE-AEED-6B60FCAF3B47}"/>
              </a:ext>
            </a:extLst>
          </p:cNvPr>
          <p:cNvSpPr>
            <a:spLocks noGrp="1"/>
          </p:cNvSpPr>
          <p:nvPr>
            <p:ph idx="1"/>
          </p:nvPr>
        </p:nvSpPr>
        <p:spPr>
          <a:xfrm>
            <a:off x="966730" y="2385840"/>
            <a:ext cx="7029698" cy="3272011"/>
          </a:xfrm>
        </p:spPr>
        <p:txBody>
          <a:bodyPr>
            <a:normAutofit/>
          </a:bodyPr>
          <a:lstStyle/>
          <a:p>
            <a:pPr algn="just"/>
            <a:r>
              <a:rPr lang="pl-PL" b="1" dirty="0"/>
              <a:t>Sprawiedliwość naprawcza </a:t>
            </a:r>
            <a:r>
              <a:rPr lang="pl-PL" dirty="0"/>
              <a:t>– sporne zagadnienie, przedmiot dyskusji w doktrynie. W procesie karnym należy uwzględniać prawnie chronione interesy pokrzywdzonego, respektować godność ofiary przestępstwa, by nie dopuścić do wtórnej </a:t>
            </a:r>
            <a:r>
              <a:rPr lang="pl-PL" dirty="0" err="1"/>
              <a:t>wiktymizacji</a:t>
            </a:r>
            <a:r>
              <a:rPr lang="pl-PL" dirty="0"/>
              <a:t>. Proces karny powinien zmierzać także do tego, by „naprawić” sytuację między sprawcą a ofiarą, doprowadzić do pojednania, odnowić więzi między sprawcą, ofiarą i społeczeństwem. </a:t>
            </a:r>
          </a:p>
          <a:p>
            <a:pPr algn="just"/>
            <a:r>
              <a:rPr lang="pl-PL" dirty="0"/>
              <a:t>Alternatywna dla klasycznego/tradycyjnego modelu procesu karnego. </a:t>
            </a:r>
          </a:p>
        </p:txBody>
      </p:sp>
    </p:spTree>
    <p:extLst>
      <p:ext uri="{BB962C8B-B14F-4D97-AF65-F5344CB8AC3E}">
        <p14:creationId xmlns:p14="http://schemas.microsoft.com/office/powerpoint/2010/main" val="816215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lgn="just"/>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lgn="just"/>
            <a:r>
              <a:rPr lang="pl-PL" dirty="0"/>
              <a:t>ze względu na osobę oskarżonego: postępowanie w sprawach osób pełnoletnich, nieletnich i wobec osób wojskowych</a:t>
            </a:r>
          </a:p>
          <a:p>
            <a:pPr lvl="0" algn="just"/>
            <a:r>
              <a:rPr lang="pl-PL" dirty="0"/>
              <a:t>postępowanie </a:t>
            </a:r>
            <a:r>
              <a:rPr lang="pl-PL" b="1" dirty="0"/>
              <a:t>podstawowe</a:t>
            </a:r>
            <a:r>
              <a:rPr lang="pl-PL" dirty="0"/>
              <a:t> w trybie zwyczajnym i postępowania w trybach szczególnych</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930370" cy="369332"/>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712116" y="5845564"/>
            <a:ext cx="176875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708011" y="5862083"/>
            <a:ext cx="214500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19" y="5862083"/>
            <a:ext cx="1590851"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6" y="3133776"/>
            <a:ext cx="1139623"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596495" y="2890247"/>
            <a:ext cx="2383077"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685800" y="2120900"/>
          <a:ext cx="7772400" cy="3757628"/>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939407">
                <a:tc>
                  <a:txBody>
                    <a:bodyPr/>
                    <a:lstStyle/>
                    <a:p>
                      <a:pPr algn="ctr"/>
                      <a:r>
                        <a:rPr lang="pl-PL" dirty="0"/>
                        <a:t>śledztwo</a:t>
                      </a:r>
                    </a:p>
                  </a:txBody>
                  <a:tcPr marL="86360" marR="86360"/>
                </a:tc>
                <a:tc>
                  <a:txBody>
                    <a:bodyPr/>
                    <a:lstStyle/>
                    <a:p>
                      <a:pPr algn="ctr"/>
                      <a:r>
                        <a:rPr lang="pl-PL" dirty="0"/>
                        <a:t>dochodzenie</a:t>
                      </a:r>
                    </a:p>
                  </a:txBody>
                  <a:tcPr marL="86360" marR="86360"/>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86360" marR="86360"/>
                </a:tc>
                <a:tc>
                  <a:txBody>
                    <a:bodyPr/>
                    <a:lstStyle/>
                    <a:p>
                      <a:pPr algn="ctr"/>
                      <a:r>
                        <a:rPr lang="pl-PL" dirty="0"/>
                        <a:t>- sprawy o mniejszym ciężarze gatunkowym</a:t>
                      </a:r>
                    </a:p>
                  </a:txBody>
                  <a:tcPr marL="86360" marR="86360"/>
                </a:tc>
                <a:extLst>
                  <a:ext uri="{0D108BD9-81ED-4DB2-BD59-A6C34878D82A}">
                    <a16:rowId xmlns:a16="http://schemas.microsoft.com/office/drawing/2014/main" val="10001"/>
                  </a:ext>
                </a:extLst>
              </a:tr>
              <a:tr h="939407">
                <a:tc>
                  <a:txBody>
                    <a:bodyPr/>
                    <a:lstStyle/>
                    <a:p>
                      <a:pPr algn="ctr"/>
                      <a:r>
                        <a:rPr lang="pl-PL" dirty="0"/>
                        <a:t>zwiększony formalizm</a:t>
                      </a:r>
                    </a:p>
                  </a:txBody>
                  <a:tcPr marL="86360" marR="86360"/>
                </a:tc>
                <a:tc>
                  <a:txBody>
                    <a:bodyPr/>
                    <a:lstStyle/>
                    <a:p>
                      <a:pPr algn="ctr"/>
                      <a:r>
                        <a:rPr lang="pl-PL" dirty="0"/>
                        <a:t>mniejszy formalizm</a:t>
                      </a:r>
                    </a:p>
                  </a:txBody>
                  <a:tcPr marL="86360" marR="86360"/>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86360" marR="86360"/>
                </a:tc>
                <a:tc>
                  <a:txBody>
                    <a:bodyPr/>
                    <a:lstStyle/>
                    <a:p>
                      <a:pPr algn="ctr"/>
                      <a:r>
                        <a:rPr lang="pl-PL" dirty="0"/>
                        <a:t>prowadzone co do zasady przez Policję pod nadzorem prokurator</a:t>
                      </a:r>
                    </a:p>
                  </a:txBody>
                  <a:tcPr marL="86360" marR="86360"/>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ytuł 1"/>
          <p:cNvSpPr>
            <a:spLocks noGrp="1"/>
          </p:cNvSpPr>
          <p:nvPr>
            <p:ph type="title"/>
          </p:nvPr>
        </p:nvSpPr>
        <p:spPr>
          <a:xfrm>
            <a:off x="1117608" y="2376862"/>
            <a:ext cx="1980485" cy="2104273"/>
          </a:xfrm>
          <a:noFill/>
        </p:spPr>
        <p:txBody>
          <a:bodyPr>
            <a:normAutofit/>
          </a:bodyPr>
          <a:lstStyle/>
          <a:p>
            <a:pPr algn="ctr"/>
            <a:r>
              <a:rPr lang="pl-PL" sz="2200">
                <a:solidFill>
                  <a:srgbClr val="FFFFFF"/>
                </a:solidFill>
              </a:rPr>
              <a:t>POSTĘPOWANIE PRZYGOTOWAWCZE</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graphicFrame>
        <p:nvGraphicFramePr>
          <p:cNvPr id="5" name="Symbol zastępczy zawartości 2">
            <a:extLst>
              <a:ext uri="{FF2B5EF4-FFF2-40B4-BE49-F238E27FC236}">
                <a16:creationId xmlns:a16="http://schemas.microsoft.com/office/drawing/2014/main" id="{86EE13FF-A4DC-6460-947E-43EC69F99A53}"/>
              </a:ext>
            </a:extLst>
          </p:cNvPr>
          <p:cNvGraphicFramePr>
            <a:graphicFrameLocks noGrp="1"/>
          </p:cNvGraphicFramePr>
          <p:nvPr>
            <p:ph idx="1"/>
            <p:extLst>
              <p:ext uri="{D42A27DB-BD31-4B8C-83A1-F6EECF244321}">
                <p14:modId xmlns:p14="http://schemas.microsoft.com/office/powerpoint/2010/main" val="396938584"/>
              </p:ext>
            </p:extLst>
          </p:nvPr>
        </p:nvGraphicFramePr>
        <p:xfrm>
          <a:off x="4561284" y="725488"/>
          <a:ext cx="3856434"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ytuł 1"/>
          <p:cNvSpPr>
            <a:spLocks noGrp="1"/>
          </p:cNvSpPr>
          <p:nvPr>
            <p:ph type="title"/>
          </p:nvPr>
        </p:nvSpPr>
        <p:spPr>
          <a:xfrm>
            <a:off x="1117608" y="2376862"/>
            <a:ext cx="1980485" cy="2104273"/>
          </a:xfrm>
          <a:noFill/>
        </p:spPr>
        <p:txBody>
          <a:bodyPr>
            <a:normAutofit/>
          </a:bodyPr>
          <a:lstStyle/>
          <a:p>
            <a:pPr algn="ctr"/>
            <a:r>
              <a:rPr lang="pl-PL" sz="2600">
                <a:solidFill>
                  <a:srgbClr val="FFFFFF"/>
                </a:solidFill>
              </a:rPr>
              <a:t>POSTĘPOWANIE JURYSDYKCYJNE</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3" name="Symbol zastępczy zawartości 2"/>
          <p:cNvSpPr>
            <a:spLocks noGrp="1"/>
          </p:cNvSpPr>
          <p:nvPr>
            <p:ph idx="1"/>
          </p:nvPr>
        </p:nvSpPr>
        <p:spPr>
          <a:xfrm>
            <a:off x="4560816" y="725394"/>
            <a:ext cx="3856994" cy="5407212"/>
          </a:xfrm>
        </p:spPr>
        <p:txBody>
          <a:bodyPr anchor="ctr">
            <a:normAutofit/>
          </a:bodyPr>
          <a:lstStyle/>
          <a:p>
            <a:r>
              <a:rPr lang="pl-PL" b="1" dirty="0"/>
              <a:t>prowadzone przez sąd </a:t>
            </a:r>
            <a:endParaRPr lang="pl-PL" b="1"/>
          </a:p>
          <a:p>
            <a:r>
              <a:rPr lang="pl-PL" b="1" dirty="0"/>
              <a:t>strony: oskarżyciel (publiczny, posiłkowy - uboczny, posiłkowy - subsydiarny, prywatny) i oskarżony</a:t>
            </a:r>
            <a:endParaRPr lang="pl-PL"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2E59F-BF60-3FC8-8376-46D42EE649EB}"/>
              </a:ext>
            </a:extLst>
          </p:cNvPr>
          <p:cNvSpPr>
            <a:spLocks noGrp="1"/>
          </p:cNvSpPr>
          <p:nvPr>
            <p:ph type="title"/>
          </p:nvPr>
        </p:nvSpPr>
        <p:spPr/>
        <p:txBody>
          <a:bodyPr/>
          <a:lstStyle/>
          <a:p>
            <a:pPr algn="ctr"/>
            <a:r>
              <a:rPr lang="pl-PL" dirty="0"/>
              <a:t>EGZAMIN</a:t>
            </a:r>
          </a:p>
        </p:txBody>
      </p:sp>
      <p:sp>
        <p:nvSpPr>
          <p:cNvPr id="3" name="Symbol zastępczy zawartości 2">
            <a:extLst>
              <a:ext uri="{FF2B5EF4-FFF2-40B4-BE49-F238E27FC236}">
                <a16:creationId xmlns:a16="http://schemas.microsoft.com/office/drawing/2014/main" id="{48A7F30E-C7E9-B125-B92B-E455D978ED9B}"/>
              </a:ext>
            </a:extLst>
          </p:cNvPr>
          <p:cNvSpPr>
            <a:spLocks noGrp="1"/>
          </p:cNvSpPr>
          <p:nvPr>
            <p:ph idx="1"/>
          </p:nvPr>
        </p:nvSpPr>
        <p:spPr/>
        <p:txBody>
          <a:bodyPr>
            <a:normAutofit/>
          </a:bodyPr>
          <a:lstStyle/>
          <a:p>
            <a:pPr algn="just"/>
            <a:r>
              <a:rPr lang="pl-PL" sz="2250" dirty="0"/>
              <a:t>Egzamin w formie testowej, 30 pytań jednokrotnego wyboru z tematyki poruszanej na wykładach i ćwiczeniach z obu semestrów.</a:t>
            </a:r>
          </a:p>
        </p:txBody>
      </p:sp>
    </p:spTree>
    <p:extLst>
      <p:ext uri="{BB962C8B-B14F-4D97-AF65-F5344CB8AC3E}">
        <p14:creationId xmlns:p14="http://schemas.microsoft.com/office/powerpoint/2010/main" val="181525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92500" lnSpcReduction="20000"/>
          </a:bodyPr>
          <a:lstStyle/>
          <a:p>
            <a:pPr algn="just"/>
            <a:r>
              <a:rPr lang="pl-PL" dirty="0"/>
              <a:t>Termin </a:t>
            </a:r>
            <a:r>
              <a:rPr lang="pl-PL" i="1" dirty="0" err="1"/>
              <a:t>inquisitio</a:t>
            </a:r>
            <a:r>
              <a:rPr lang="pl-PL" dirty="0"/>
              <a:t> zasadniczo odnosi się do wywodzącej się ze starożytnego Rzymu procedury sądowej służącej wykrywaniu przestępstw, charakteryzującej się skupieniem w rękach jednej osoby (</a:t>
            </a:r>
            <a:r>
              <a:rPr lang="pl-PL" i="1" dirty="0" err="1"/>
              <a:t>inquisitor</a:t>
            </a:r>
            <a:r>
              <a:rPr lang="pl-PL" dirty="0"/>
              <a:t>) wszystkich istotnych funkcji procesowych. </a:t>
            </a:r>
            <a:r>
              <a:rPr lang="pl-PL" i="1" dirty="0" err="1"/>
              <a:t>Inquisitor</a:t>
            </a:r>
            <a:r>
              <a:rPr lang="pl-PL" dirty="0"/>
              <a:t> (inkwizytor, </a:t>
            </a:r>
            <a:r>
              <a:rPr lang="pl-PL" dirty="0" err="1"/>
              <a:t>inkwirent</a:t>
            </a:r>
            <a:r>
              <a:rPr lang="pl-PL" dirty="0"/>
              <a:t>) był jednocześnie oskarżycielem, obrońcą i sędzią, który, działając z urzędu, miał dążyć do ustalenia rzeczywistego stanu faktycznego za pomocą racjonalnych środków dowodowych (zeznania świadków, dokumenty) – por. S. Waltoś, </a:t>
            </a:r>
            <a:r>
              <a:rPr lang="pl-PL" i="1" dirty="0"/>
              <a:t>Proces karny. Zarys systemu, </a:t>
            </a:r>
            <a:r>
              <a:rPr lang="pl-PL" dirty="0"/>
              <a:t>Warszawa 2013, s. 81</a:t>
            </a:r>
          </a:p>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a:t>TRYBY ŚCIGANIA</a:t>
            </a:r>
            <a:endParaRPr lang="pl-PL" dirty="0"/>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dirty="0"/>
              <a:t>TRYB PUBLICZNOSKARGOWY</a:t>
            </a:r>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Postępowanie prowadzone z własnej inicjatywy przez organy ścigania, które w razie podejrzenia popełnienia przestępstwa mają obowiązek podjąć wszelkie działania w celu wykrycia sprawcy. </a:t>
            </a:r>
            <a:endParaRPr lang="pl-PL"/>
          </a:p>
          <a:p>
            <a:r>
              <a:rPr lang="pl-PL" b="1" dirty="0"/>
              <a:t>BEZWARUNKOWY</a:t>
            </a:r>
            <a:r>
              <a:rPr lang="pl-PL" dirty="0"/>
              <a:t>-gdy w k.k. brak informacji co do trybu,</a:t>
            </a:r>
            <a:endParaRPr lang="pl-PL"/>
          </a:p>
          <a:p>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endParaRPr lang="pl-PL"/>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normAutofit/>
          </a:bodyPr>
          <a:lstStyle/>
          <a:p>
            <a:pPr algn="just"/>
            <a:r>
              <a:rPr lang="pl-PL" sz="2400" dirty="0"/>
              <a:t>Postępowanie prowadzone na skutek </a:t>
            </a:r>
            <a:r>
              <a:rPr lang="pl-PL" sz="2400" b="1" dirty="0"/>
              <a:t>prywatnego aktu oskarżenia</a:t>
            </a:r>
            <a:r>
              <a:rPr lang="pl-PL" sz="2400" dirty="0"/>
              <a:t> wniesionego przez pokrzywdzonego, który staje się oskarżycielem prywatnym.</a:t>
            </a:r>
          </a:p>
          <a:p>
            <a:pPr algn="just"/>
            <a:r>
              <a:rPr lang="pl-PL" sz="2400" dirty="0"/>
              <a:t>Oskarżyciel publiczny może wszcząć lub wstąpić, gdy zachodzi przesłanka interesu społecznego (art. 60 k.p.k.)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16632"/>
            <a:ext cx="7772400" cy="1609344"/>
          </a:xfrm>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a:bodyPr>
          <a:lstStyle/>
          <a:p>
            <a:pPr marL="0" indent="0" algn="just">
              <a:buNone/>
            </a:pPr>
            <a:r>
              <a:rPr lang="pl-PL" dirty="0"/>
              <a:t>Art. 12 § 3 k.p.k.: 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Ponowne złożenie wniosku jest niedopuszczalne.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AD99A-FF83-40C6-9B4B-1C620475F539}"/>
              </a:ext>
            </a:extLst>
          </p:cNvPr>
          <p:cNvSpPr>
            <a:spLocks noGrp="1"/>
          </p:cNvSpPr>
          <p:nvPr>
            <p:ph type="title"/>
          </p:nvPr>
        </p:nvSpPr>
        <p:spPr/>
        <p:txBody>
          <a:bodyPr/>
          <a:lstStyle/>
          <a:p>
            <a:r>
              <a:rPr lang="pl-PL" dirty="0"/>
              <a:t>Uzyskanie wniosku</a:t>
            </a:r>
          </a:p>
        </p:txBody>
      </p:sp>
      <p:sp>
        <p:nvSpPr>
          <p:cNvPr id="3" name="Symbol zastępczy zawartości 2">
            <a:extLst>
              <a:ext uri="{FF2B5EF4-FFF2-40B4-BE49-F238E27FC236}">
                <a16:creationId xmlns:a16="http://schemas.microsoft.com/office/drawing/2014/main" id="{E06FFFD2-B452-465D-B1A1-A36433CB131B}"/>
              </a:ext>
            </a:extLst>
          </p:cNvPr>
          <p:cNvSpPr>
            <a:spLocks noGrp="1"/>
          </p:cNvSpPr>
          <p:nvPr>
            <p:ph idx="1"/>
          </p:nvPr>
        </p:nvSpPr>
        <p:spPr/>
        <p:txBody>
          <a:bodyPr/>
          <a:lstStyle/>
          <a:p>
            <a:pPr marL="0" indent="0" algn="just">
              <a:buNone/>
            </a:pPr>
            <a:r>
              <a:rPr lang="pl-PL" sz="2400" b="1" dirty="0"/>
              <a:t>Art. 12 § 1a: </a:t>
            </a:r>
            <a:r>
              <a:rPr lang="pl-PL" sz="2400" dirty="0"/>
              <a:t>Uzyskanie wniosku o ściganie należy do oskarżyciela. Jeżeli powodem uzyskania wniosku jest wyłącznie uprzedzenie przez sąd stron o możliwości zakwalifikowania czynu według innego przepisu prawnego, przewidującego ściganie na wniosek, uzyskanie wniosku o ściganie należy do sądu.</a:t>
            </a:r>
            <a:endParaRPr lang="pl-PL" sz="2400" b="1" dirty="0"/>
          </a:p>
          <a:p>
            <a:endParaRPr lang="pl-PL" dirty="0"/>
          </a:p>
        </p:txBody>
      </p:sp>
    </p:spTree>
    <p:extLst>
      <p:ext uri="{BB962C8B-B14F-4D97-AF65-F5344CB8AC3E}">
        <p14:creationId xmlns:p14="http://schemas.microsoft.com/office/powerpoint/2010/main" val="160211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052736"/>
            <a:ext cx="5873874" cy="612032"/>
          </a:xfrm>
        </p:spPr>
        <p:txBody>
          <a:bodyPr>
            <a:normAutofit fontScale="90000"/>
          </a:bodyPr>
          <a:lstStyle/>
          <a:p>
            <a:r>
              <a:rPr lang="pl-PL" dirty="0"/>
              <a:t>Podręczniki i inne materiały do nauki</a:t>
            </a:r>
            <a:br>
              <a:rPr lang="pl-PL" dirty="0"/>
            </a:br>
            <a:endParaRPr lang="pl-PL" dirty="0"/>
          </a:p>
        </p:txBody>
      </p:sp>
      <p:sp>
        <p:nvSpPr>
          <p:cNvPr id="3" name="Symbol zastępczy zawartości 2"/>
          <p:cNvSpPr>
            <a:spLocks noGrp="1"/>
          </p:cNvSpPr>
          <p:nvPr>
            <p:ph idx="1"/>
          </p:nvPr>
        </p:nvSpPr>
        <p:spPr>
          <a:xfrm>
            <a:off x="164121" y="1484784"/>
            <a:ext cx="8640960" cy="5148572"/>
          </a:xfrm>
        </p:spPr>
        <p:txBody>
          <a:bodyPr>
            <a:normAutofit/>
          </a:bodyPr>
          <a:lstStyle/>
          <a:p>
            <a:pPr algn="just">
              <a:buAutoNum type="arabicPeriod"/>
            </a:pPr>
            <a:endParaRPr lang="pl-PL" b="1" u="sng" dirty="0"/>
          </a:p>
          <a:p>
            <a:pPr algn="just">
              <a:buAutoNum type="arabicPeriod"/>
            </a:pPr>
            <a:r>
              <a:rPr lang="pl-PL" b="1" u="sng" dirty="0"/>
              <a:t>Akty prawne</a:t>
            </a:r>
            <a:r>
              <a:rPr lang="pl-PL" dirty="0"/>
              <a:t>: </a:t>
            </a:r>
            <a:r>
              <a:rPr lang="pl-PL" b="1" dirty="0"/>
              <a:t>k.p.k., </a:t>
            </a:r>
            <a:r>
              <a:rPr lang="pl-PL" dirty="0"/>
              <a:t>k.k. </a:t>
            </a:r>
            <a:r>
              <a:rPr lang="pl-PL" b="1" dirty="0"/>
              <a:t>(wskazane na zajęciach przepisy)</a:t>
            </a:r>
            <a:r>
              <a:rPr lang="pl-PL" dirty="0"/>
              <a:t>, Konstytucja RP (rozdział II i VIII w zakresie dot. post. karnego), EKPC, </a:t>
            </a:r>
            <a:r>
              <a:rPr lang="pl-PL" dirty="0" err="1"/>
              <a:t>MPPOiP</a:t>
            </a:r>
            <a:r>
              <a:rPr lang="pl-PL" dirty="0"/>
              <a:t> (przepisy omawiane na zajęciach i wskazane w sylabusie), inne akty prawne.</a:t>
            </a:r>
          </a:p>
          <a:p>
            <a:pPr algn="just">
              <a:buAutoNum type="arabicPeriod"/>
            </a:pPr>
            <a:r>
              <a:rPr lang="pl-PL" dirty="0"/>
              <a:t>Podręczniki:</a:t>
            </a:r>
          </a:p>
          <a:p>
            <a:pPr marL="514350" indent="-514350" algn="just">
              <a:buAutoNum type="alphaLcParenR"/>
            </a:pPr>
            <a:r>
              <a:rPr lang="pl-PL" dirty="0"/>
              <a:t>podręcznik: J. Skorupka (red.), </a:t>
            </a:r>
            <a:r>
              <a:rPr lang="pl-PL" i="1" dirty="0"/>
              <a:t>Proces </a:t>
            </a:r>
            <a:r>
              <a:rPr lang="pl-PL" dirty="0"/>
              <a:t>karny, Warszawa 2022; </a:t>
            </a:r>
          </a:p>
          <a:p>
            <a:pPr marL="514350" indent="-514350" algn="just">
              <a:buAutoNum type="alphaLcParenR"/>
            </a:pPr>
            <a:r>
              <a:rPr lang="pl-PL" dirty="0"/>
              <a:t>Podręcznik uzupełniający: S. Waltoś, P. Hofmański, </a:t>
            </a:r>
            <a:r>
              <a:rPr lang="pl-PL" i="1" dirty="0"/>
              <a:t>Proces karny. Zarys systemu, </a:t>
            </a:r>
            <a:r>
              <a:rPr lang="pl-PL" dirty="0"/>
              <a:t>Warszawa 2023</a:t>
            </a:r>
          </a:p>
        </p:txBody>
      </p:sp>
    </p:spTree>
    <p:extLst>
      <p:ext uri="{BB962C8B-B14F-4D97-AF65-F5344CB8AC3E}">
        <p14:creationId xmlns:p14="http://schemas.microsoft.com/office/powerpoint/2010/main" val="121009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D21C6-9470-45B4-A35F-18D027F3D5CC}"/>
              </a:ext>
            </a:extLst>
          </p:cNvPr>
          <p:cNvSpPr>
            <a:spLocks noGrp="1"/>
          </p:cNvSpPr>
          <p:nvPr>
            <p:ph type="title"/>
          </p:nvPr>
        </p:nvSpPr>
        <p:spPr>
          <a:xfrm>
            <a:off x="1403648" y="332656"/>
            <a:ext cx="5835250" cy="1008126"/>
          </a:xfrm>
        </p:spPr>
        <p:txBody>
          <a:bodyPr>
            <a:normAutofit/>
          </a:bodyPr>
          <a:lstStyle/>
          <a:p>
            <a:r>
              <a:rPr lang="pl-PL" sz="3000" dirty="0"/>
              <a:t>Zasada prawdy materialnej i jej rola</a:t>
            </a:r>
            <a:endParaRPr lang="en-GB" sz="3000" dirty="0"/>
          </a:p>
        </p:txBody>
      </p:sp>
      <p:sp>
        <p:nvSpPr>
          <p:cNvPr id="3" name="Symbol zastępczy zawartości 2">
            <a:extLst>
              <a:ext uri="{FF2B5EF4-FFF2-40B4-BE49-F238E27FC236}">
                <a16:creationId xmlns:a16="http://schemas.microsoft.com/office/drawing/2014/main" id="{6BA28B46-85F1-4352-B895-8C05C0E7101A}"/>
              </a:ext>
            </a:extLst>
          </p:cNvPr>
          <p:cNvSpPr>
            <a:spLocks noGrp="1"/>
          </p:cNvSpPr>
          <p:nvPr>
            <p:ph idx="1"/>
          </p:nvPr>
        </p:nvSpPr>
        <p:spPr>
          <a:xfrm>
            <a:off x="-180527" y="1196753"/>
            <a:ext cx="8492754" cy="5328592"/>
          </a:xfrm>
        </p:spPr>
        <p:txBody>
          <a:bodyPr>
            <a:normAutofit lnSpcReduction="10000"/>
          </a:bodyPr>
          <a:lstStyle/>
          <a:p>
            <a:pPr algn="just"/>
            <a:r>
              <a:rPr lang="pl-PL" dirty="0"/>
              <a:t>Prawda – sąd zgodny z rzeczywistością. Podstawą wszystkich decyzji procesowych powinny być </a:t>
            </a:r>
            <a:r>
              <a:rPr lang="pl-PL" b="1" dirty="0"/>
              <a:t>zgodne z prawdą ustalenia faktyczne</a:t>
            </a:r>
            <a:r>
              <a:rPr lang="pl-PL" dirty="0"/>
              <a:t>, czyli takie, gdy w świetle przeprowadzonych dowodów fakt przeciwny dowodzonemu jest niemożliwy lub wysoce nieprawdopodobny. </a:t>
            </a:r>
          </a:p>
          <a:p>
            <a:pPr lvl="1" algn="just"/>
            <a:r>
              <a:rPr lang="pl-PL" dirty="0"/>
              <a:t>sporne – czy można poznać całą prawdę w procesie karnym? Raczej nie, ale powinno się dążyć do poznania w takim stopniu, w jakim jest to możliwe z poszanowaniem praw procesowych uczestników postępowania i warunków rzetelnego procesu sądowego</a:t>
            </a:r>
          </a:p>
          <a:p>
            <a:pPr lvl="1" algn="just"/>
            <a:r>
              <a:rPr lang="pl-PL" b="1" dirty="0">
                <a:solidFill>
                  <a:srgbClr val="FF0000"/>
                </a:solidFill>
              </a:rPr>
              <a:t>prawda materialna nigdy nie jest celem samym w sobie i dążenie do celu w postaci poznania prawdy nie uświęca środków, za pomocą których cel ten starano się osiągnąć</a:t>
            </a:r>
          </a:p>
          <a:p>
            <a:pPr algn="just"/>
            <a:r>
              <a:rPr lang="pl-PL" i="1" dirty="0"/>
              <a:t>Prawda materialna jest przeciwieństwem prawdy formalnej. Prawda formalna (stanowiona) to ustalenia sądów, które są rezultatem postępowania i oceny dowodów zgodnie ze z góry założonym wyobrażeniem o rzeczywistości. Mniej istotne jest to, czy odpowiadają rzeczywistości, ponieważ decydujące znaczenie ma kryterium formalne (prawda akceptowana przez prawo np. przyznanie się oskarżonego do winy w procesach inkwizycyjnych). </a:t>
            </a:r>
            <a:endParaRPr lang="pl-PL" dirty="0"/>
          </a:p>
        </p:txBody>
      </p:sp>
    </p:spTree>
    <p:extLst>
      <p:ext uri="{BB962C8B-B14F-4D97-AF65-F5344CB8AC3E}">
        <p14:creationId xmlns:p14="http://schemas.microsoft.com/office/powerpoint/2010/main" val="18674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A2AFF-0331-4985-B90F-4316D28A3E04}"/>
              </a:ext>
            </a:extLst>
          </p:cNvPr>
          <p:cNvSpPr>
            <a:spLocks noGrp="1"/>
          </p:cNvSpPr>
          <p:nvPr>
            <p:ph type="title"/>
          </p:nvPr>
        </p:nvSpPr>
        <p:spPr/>
        <p:txBody>
          <a:bodyPr/>
          <a:lstStyle/>
          <a:p>
            <a:r>
              <a:rPr lang="pl-PL" dirty="0"/>
              <a:t>Zasada prawdy materialnej i jej rola</a:t>
            </a:r>
            <a:endParaRPr lang="en-GB" dirty="0"/>
          </a:p>
        </p:txBody>
      </p:sp>
      <p:sp>
        <p:nvSpPr>
          <p:cNvPr id="3" name="Symbol zastępczy zawartości 2">
            <a:extLst>
              <a:ext uri="{FF2B5EF4-FFF2-40B4-BE49-F238E27FC236}">
                <a16:creationId xmlns:a16="http://schemas.microsoft.com/office/drawing/2014/main" id="{24FED126-7450-4511-9593-9D7A132B236B}"/>
              </a:ext>
            </a:extLst>
          </p:cNvPr>
          <p:cNvSpPr>
            <a:spLocks noGrp="1"/>
          </p:cNvSpPr>
          <p:nvPr>
            <p:ph idx="1"/>
          </p:nvPr>
        </p:nvSpPr>
        <p:spPr/>
        <p:txBody>
          <a:bodyPr>
            <a:normAutofit/>
          </a:bodyPr>
          <a:lstStyle/>
          <a:p>
            <a:pPr algn="just"/>
            <a:r>
              <a:rPr lang="pl-PL" dirty="0"/>
              <a:t>Do poznania prawdy w procesie karnym </a:t>
            </a:r>
            <a:r>
              <a:rPr lang="pl-PL" b="1" dirty="0"/>
              <a:t>nigdy</a:t>
            </a:r>
            <a:r>
              <a:rPr lang="pl-PL" dirty="0"/>
              <a:t> nie dąży się za wszelką cenę. Prawdy materialnej nie należy absolutyzować. </a:t>
            </a:r>
          </a:p>
          <a:p>
            <a:pPr algn="just"/>
            <a:r>
              <a:rPr lang="pl-PL" dirty="0"/>
              <a:t>Absolutyzacja i instrumentalne traktowanie zasady prawdy materialnej prowadzi do nadużyć i ograniczeń praw i wolności jednostki. </a:t>
            </a:r>
          </a:p>
          <a:p>
            <a:pPr algn="just"/>
            <a:r>
              <a:rPr lang="pl-PL" dirty="0"/>
              <a:t>Ustawodawca przewiduje szereg wyjątków od zasady prawdy materialnej, zakładając, że istnieją wartości wyższego rzędu niż jej ustalenie. Np. godność jednostki i wynikający z niej zakaz tortur, nieludzkiego lub poniżającego traktowania, wartości i relacje rodzinne, pozwalające na odmowę składanie zeznań osobom najbliższym itp. </a:t>
            </a:r>
            <a:endParaRPr lang="en-GB" dirty="0"/>
          </a:p>
        </p:txBody>
      </p:sp>
    </p:spTree>
    <p:extLst>
      <p:ext uri="{BB962C8B-B14F-4D97-AF65-F5344CB8AC3E}">
        <p14:creationId xmlns:p14="http://schemas.microsoft.com/office/powerpoint/2010/main" val="299138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925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lnSpcReduction="1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a:xfrm>
            <a:off x="685800" y="1556792"/>
            <a:ext cx="7772400" cy="5400600"/>
          </a:xfrm>
        </p:spPr>
        <p:txBody>
          <a:bodyPr>
            <a:normAutofit fontScale="92500"/>
          </a:bodyPr>
          <a:lstStyle/>
          <a:p>
            <a:pPr lvl="0" algn="just"/>
            <a:r>
              <a:rPr lang="pl-PL" sz="3200" dirty="0"/>
              <a:t>postępowanie karne można także rozumieć jako postępowanie zasadnicze, zwyczajne (dotyczące głównego przedmiotu procesu) w odróżnieniu od postępowań dodatkowych, wśród których wyróżniamy:</a:t>
            </a:r>
          </a:p>
          <a:p>
            <a:pPr lvl="1" algn="just"/>
            <a:r>
              <a:rPr lang="pl-PL" sz="2800" dirty="0">
                <a:latin typeface="Arabic Typesetting" pitchFamily="66" charset="-78"/>
                <a:cs typeface="Arabic Typesetting" pitchFamily="66" charset="-78"/>
              </a:rPr>
              <a:t>incydentalne (dot. kwestii wpadkowych) – np. kwestia tymczasowego aresztowania</a:t>
            </a:r>
          </a:p>
          <a:p>
            <a:pPr lvl="1" algn="just"/>
            <a:r>
              <a:rPr lang="pl-PL" sz="2800" dirty="0">
                <a:latin typeface="Arabic Typesetting" pitchFamily="66" charset="-78"/>
                <a:cs typeface="Arabic Typesetting" pitchFamily="66" charset="-78"/>
              </a:rPr>
              <a:t>pomocnicze (usuwają szczególne trudności) – np. pomoc prawna, postępowanie renowacyjne</a:t>
            </a:r>
          </a:p>
          <a:p>
            <a:pPr lvl="1" algn="just"/>
            <a:r>
              <a:rPr lang="pl-PL" sz="2800" dirty="0">
                <a:latin typeface="Arabic Typesetting" pitchFamily="66" charset="-78"/>
                <a:cs typeface="Arabic Typesetting" pitchFamily="66" charset="-78"/>
              </a:rPr>
              <a:t>następcze (toczą się po uprawomocnieniu wyroku) – np. o ułaskawienie</a:t>
            </a:r>
          </a:p>
          <a:p>
            <a:pPr lvl="1" algn="just"/>
            <a:r>
              <a:rPr lang="pl-PL" sz="2800"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Drewniana czcionka</Template>
  <TotalTime>1552</TotalTime>
  <Words>2546</Words>
  <Application>Microsoft Office PowerPoint</Application>
  <PresentationFormat>Pokaz na ekranie (4:3)</PresentationFormat>
  <Paragraphs>172</Paragraphs>
  <Slides>34</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34</vt:i4>
      </vt:variant>
    </vt:vector>
  </HeadingPairs>
  <TitlesOfParts>
    <vt:vector size="43" baseType="lpstr">
      <vt:lpstr>Arabic Typesetting</vt:lpstr>
      <vt:lpstr>Baskerville Old Face</vt:lpstr>
      <vt:lpstr>Calibri</vt:lpstr>
      <vt:lpstr>Rockwell</vt:lpstr>
      <vt:lpstr>Rockwell Condensed</vt:lpstr>
      <vt:lpstr>Rockwell Extra Bold</vt:lpstr>
      <vt:lpstr>Tw Cen MT Condensed Extra Bold</vt:lpstr>
      <vt:lpstr>Wingdings</vt:lpstr>
      <vt:lpstr>Drewniana czcionka</vt:lpstr>
      <vt:lpstr>Zaliczanie przedmiotu</vt:lpstr>
      <vt:lpstr>EGZAMIN</vt:lpstr>
      <vt:lpstr>Podręczniki i inne materiały do nauki </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USTAWOWE CELE PROCESU KARNEGO - ART. 2 § 1 KPK</vt:lpstr>
      <vt:lpstr>CELE PROCESU KARNEGO - ART. 2 § 1 KPK</vt:lpstr>
      <vt:lpstr>Dyrektywa trafnej represji karnej</vt:lpstr>
      <vt:lpstr>DOKTRYNALNE CELE PROCESU KARNEGO - S. WALTOŚ</vt:lpstr>
      <vt:lpstr>Cele procesu karnego</vt:lpstr>
      <vt:lpstr>Odmiany procesu karnego </vt:lpstr>
      <vt:lpstr>STADIA PROCESU</vt:lpstr>
      <vt:lpstr>Przebieg procesu karnego</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Uzyskanie wniosku</vt:lpstr>
      <vt:lpstr>Przestępstwa ścigane z oskarżenia prywatnego</vt:lpstr>
      <vt:lpstr>ZASADA PRAWDY MATERIALNEJ</vt:lpstr>
      <vt:lpstr>Zasada prawdy materialnej i jej rola</vt:lpstr>
      <vt:lpstr>Zasada prawdy materialnej i jej rola</vt:lpstr>
      <vt:lpstr>ZASADA KONTRADYKTORYJNOŚCI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85</cp:revision>
  <dcterms:created xsi:type="dcterms:W3CDTF">2017-10-01T08:36:13Z</dcterms:created>
  <dcterms:modified xsi:type="dcterms:W3CDTF">2024-03-28T19:56:37Z</dcterms:modified>
</cp:coreProperties>
</file>